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10" r:id="rId1"/>
    <p:sldMasterId id="2147483723" r:id="rId2"/>
  </p:sldMasterIdLst>
  <p:notesMasterIdLst>
    <p:notesMasterId r:id="rId58"/>
  </p:notesMasterIdLst>
  <p:sldIdLst>
    <p:sldId id="1036" r:id="rId3"/>
    <p:sldId id="318" r:id="rId4"/>
    <p:sldId id="1038" r:id="rId5"/>
    <p:sldId id="1039" r:id="rId6"/>
    <p:sldId id="1040" r:id="rId7"/>
    <p:sldId id="1037" r:id="rId8"/>
    <p:sldId id="1042" r:id="rId9"/>
    <p:sldId id="1041" r:id="rId10"/>
    <p:sldId id="1043" r:id="rId11"/>
    <p:sldId id="498" r:id="rId12"/>
    <p:sldId id="1044" r:id="rId13"/>
    <p:sldId id="1045" r:id="rId14"/>
    <p:sldId id="1046" r:id="rId15"/>
    <p:sldId id="499" r:id="rId16"/>
    <p:sldId id="500" r:id="rId17"/>
    <p:sldId id="501" r:id="rId18"/>
    <p:sldId id="502" r:id="rId19"/>
    <p:sldId id="503" r:id="rId20"/>
    <p:sldId id="504" r:id="rId21"/>
    <p:sldId id="1047" r:id="rId22"/>
    <p:sldId id="1048" r:id="rId23"/>
    <p:sldId id="1049" r:id="rId24"/>
    <p:sldId id="505" r:id="rId25"/>
    <p:sldId id="506" r:id="rId26"/>
    <p:sldId id="507" r:id="rId27"/>
    <p:sldId id="617" r:id="rId28"/>
    <p:sldId id="624" r:id="rId29"/>
    <p:sldId id="521" r:id="rId30"/>
    <p:sldId id="522" r:id="rId31"/>
    <p:sldId id="525" r:id="rId32"/>
    <p:sldId id="526" r:id="rId33"/>
    <p:sldId id="621" r:id="rId34"/>
    <p:sldId id="622" r:id="rId35"/>
    <p:sldId id="626" r:id="rId36"/>
    <p:sldId id="627" r:id="rId37"/>
    <p:sldId id="536" r:id="rId38"/>
    <p:sldId id="537" r:id="rId39"/>
    <p:sldId id="539" r:id="rId40"/>
    <p:sldId id="538" r:id="rId41"/>
    <p:sldId id="540" r:id="rId42"/>
    <p:sldId id="436" r:id="rId43"/>
    <p:sldId id="456" r:id="rId44"/>
    <p:sldId id="458" r:id="rId45"/>
    <p:sldId id="460" r:id="rId46"/>
    <p:sldId id="455" r:id="rId47"/>
    <p:sldId id="457" r:id="rId48"/>
    <p:sldId id="446" r:id="rId49"/>
    <p:sldId id="560" r:id="rId50"/>
    <p:sldId id="563" r:id="rId51"/>
    <p:sldId id="438" r:id="rId52"/>
    <p:sldId id="440" r:id="rId53"/>
    <p:sldId id="640" r:id="rId54"/>
    <p:sldId id="459" r:id="rId55"/>
    <p:sldId id="441" r:id="rId56"/>
    <p:sldId id="443" r:id="rId57"/>
  </p:sldIdLst>
  <p:sldSz cx="12192000" cy="6858000"/>
  <p:notesSz cx="6858000" cy="9144000"/>
  <p:kinsoku lang="zh-CN" invalStChars="!),.:;?]}、。—ˇ¨〃々～‖…’”〕〉》」』〗】∶！＂＇），．：；？］｀｜｝·" invalEndChars="([{‘“〔〈《「『〖【（［｛．·"/>
  <p:defaultTextStyle>
    <a:defPPr>
      <a:defRPr lang="en-US"/>
    </a:defPPr>
    <a:lvl1pPr algn="l" rtl="0" fontAlgn="base">
      <a:spcBef>
        <a:spcPct val="20000"/>
      </a:spcBef>
      <a:spcAft>
        <a:spcPct val="0"/>
      </a:spcAft>
      <a:defRPr kumimoji="1" sz="800" kern="1200">
        <a:solidFill>
          <a:schemeClr val="tx1"/>
        </a:solidFill>
        <a:latin typeface="宋体" panose="02010600030101010101" pitchFamily="2" charset="-122"/>
        <a:ea typeface="宋体" panose="02010600030101010101" pitchFamily="2" charset="-122"/>
        <a:cs typeface="+mn-cs"/>
      </a:defRPr>
    </a:lvl1pPr>
    <a:lvl2pPr marL="457200" algn="l" rtl="0" fontAlgn="base">
      <a:spcBef>
        <a:spcPct val="20000"/>
      </a:spcBef>
      <a:spcAft>
        <a:spcPct val="0"/>
      </a:spcAft>
      <a:defRPr kumimoji="1" sz="800" kern="1200">
        <a:solidFill>
          <a:schemeClr val="tx1"/>
        </a:solidFill>
        <a:latin typeface="宋体" panose="02010600030101010101" pitchFamily="2" charset="-122"/>
        <a:ea typeface="宋体" panose="02010600030101010101" pitchFamily="2" charset="-122"/>
        <a:cs typeface="+mn-cs"/>
      </a:defRPr>
    </a:lvl2pPr>
    <a:lvl3pPr marL="914400" algn="l" rtl="0" fontAlgn="base">
      <a:spcBef>
        <a:spcPct val="20000"/>
      </a:spcBef>
      <a:spcAft>
        <a:spcPct val="0"/>
      </a:spcAft>
      <a:defRPr kumimoji="1" sz="800" kern="1200">
        <a:solidFill>
          <a:schemeClr val="tx1"/>
        </a:solidFill>
        <a:latin typeface="宋体" panose="02010600030101010101" pitchFamily="2" charset="-122"/>
        <a:ea typeface="宋体" panose="02010600030101010101" pitchFamily="2" charset="-122"/>
        <a:cs typeface="+mn-cs"/>
      </a:defRPr>
    </a:lvl3pPr>
    <a:lvl4pPr marL="1371600" algn="l" rtl="0" fontAlgn="base">
      <a:spcBef>
        <a:spcPct val="20000"/>
      </a:spcBef>
      <a:spcAft>
        <a:spcPct val="0"/>
      </a:spcAft>
      <a:defRPr kumimoji="1" sz="800" kern="1200">
        <a:solidFill>
          <a:schemeClr val="tx1"/>
        </a:solidFill>
        <a:latin typeface="宋体" panose="02010600030101010101" pitchFamily="2" charset="-122"/>
        <a:ea typeface="宋体" panose="02010600030101010101" pitchFamily="2" charset="-122"/>
        <a:cs typeface="+mn-cs"/>
      </a:defRPr>
    </a:lvl4pPr>
    <a:lvl5pPr marL="1828800" algn="l" rtl="0" fontAlgn="base">
      <a:spcBef>
        <a:spcPct val="20000"/>
      </a:spcBef>
      <a:spcAft>
        <a:spcPct val="0"/>
      </a:spcAft>
      <a:defRPr kumimoji="1" sz="800" kern="1200">
        <a:solidFill>
          <a:schemeClr val="tx1"/>
        </a:solidFill>
        <a:latin typeface="宋体" panose="02010600030101010101" pitchFamily="2" charset="-122"/>
        <a:ea typeface="宋体" panose="02010600030101010101" pitchFamily="2" charset="-122"/>
        <a:cs typeface="+mn-cs"/>
      </a:defRPr>
    </a:lvl5pPr>
    <a:lvl6pPr marL="2286000" algn="l" defTabSz="914400" rtl="0" eaLnBrk="1" latinLnBrk="0" hangingPunct="1">
      <a:defRPr kumimoji="1" sz="800" kern="1200">
        <a:solidFill>
          <a:schemeClr val="tx1"/>
        </a:solidFill>
        <a:latin typeface="宋体" panose="02010600030101010101" pitchFamily="2" charset="-122"/>
        <a:ea typeface="宋体" panose="02010600030101010101" pitchFamily="2" charset="-122"/>
        <a:cs typeface="+mn-cs"/>
      </a:defRPr>
    </a:lvl6pPr>
    <a:lvl7pPr marL="2743200" algn="l" defTabSz="914400" rtl="0" eaLnBrk="1" latinLnBrk="0" hangingPunct="1">
      <a:defRPr kumimoji="1" sz="800" kern="1200">
        <a:solidFill>
          <a:schemeClr val="tx1"/>
        </a:solidFill>
        <a:latin typeface="宋体" panose="02010600030101010101" pitchFamily="2" charset="-122"/>
        <a:ea typeface="宋体" panose="02010600030101010101" pitchFamily="2" charset="-122"/>
        <a:cs typeface="+mn-cs"/>
      </a:defRPr>
    </a:lvl7pPr>
    <a:lvl8pPr marL="3200400" algn="l" defTabSz="914400" rtl="0" eaLnBrk="1" latinLnBrk="0" hangingPunct="1">
      <a:defRPr kumimoji="1" sz="800" kern="1200">
        <a:solidFill>
          <a:schemeClr val="tx1"/>
        </a:solidFill>
        <a:latin typeface="宋体" panose="02010600030101010101" pitchFamily="2" charset="-122"/>
        <a:ea typeface="宋体" panose="02010600030101010101" pitchFamily="2" charset="-122"/>
        <a:cs typeface="+mn-cs"/>
      </a:defRPr>
    </a:lvl8pPr>
    <a:lvl9pPr marL="3657600" algn="l" defTabSz="914400" rtl="0" eaLnBrk="1" latinLnBrk="0" hangingPunct="1">
      <a:defRPr kumimoji="1" sz="800" kern="1200">
        <a:solidFill>
          <a:schemeClr val="tx1"/>
        </a:solidFill>
        <a:latin typeface="宋体" panose="02010600030101010101" pitchFamily="2" charset="-122"/>
        <a:ea typeface="宋体" panose="02010600030101010101" pitchFamily="2" charset="-122"/>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602" autoAdjust="0"/>
    <p:restoredTop sz="82316" autoAdjust="0"/>
  </p:normalViewPr>
  <p:slideViewPr>
    <p:cSldViewPr>
      <p:cViewPr>
        <p:scale>
          <a:sx n="92" d="100"/>
          <a:sy n="92" d="100"/>
        </p:scale>
        <p:origin x="480" y="512"/>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notesMaster" Target="notesMasters/notesMaster1.xml"/><Relationship Id="rId5" Type="http://schemas.openxmlformats.org/officeDocument/2006/relationships/slide" Target="slides/slide3.xml"/><Relationship Id="rId61" Type="http://schemas.openxmlformats.org/officeDocument/2006/relationships/theme" Target="theme/theme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8.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AB6BCB50-0B6D-4A49-BC4E-AAA096C9E97A}"/>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1"/>
            </a:lvl1pPr>
          </a:lstStyle>
          <a:p>
            <a:pPr>
              <a:defRPr/>
            </a:pPr>
            <a:endParaRPr lang="zh-CN" altLang="en-US"/>
          </a:p>
        </p:txBody>
      </p:sp>
      <p:sp>
        <p:nvSpPr>
          <p:cNvPr id="51203" name="Rectangle 3">
            <a:extLst>
              <a:ext uri="{FF2B5EF4-FFF2-40B4-BE49-F238E27FC236}">
                <a16:creationId xmlns:a16="http://schemas.microsoft.com/office/drawing/2014/main" id="{923D9FAB-38D9-3D48-860B-759DC835F746}"/>
              </a:ext>
            </a:extLst>
          </p:cNvPr>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1"/>
            </a:lvl1pPr>
          </a:lstStyle>
          <a:p>
            <a:pPr>
              <a:defRPr/>
            </a:pPr>
            <a:endParaRPr lang="en-US" altLang="zh-CN"/>
          </a:p>
        </p:txBody>
      </p:sp>
      <p:sp>
        <p:nvSpPr>
          <p:cNvPr id="121860" name="Rectangle 4">
            <a:extLst>
              <a:ext uri="{FF2B5EF4-FFF2-40B4-BE49-F238E27FC236}">
                <a16:creationId xmlns:a16="http://schemas.microsoft.com/office/drawing/2014/main" id="{ACA49E4F-E97C-5E4E-A049-E9222F2E717B}"/>
              </a:ext>
            </a:extLst>
          </p:cNvPr>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5" name="Rectangle 5">
            <a:extLst>
              <a:ext uri="{FF2B5EF4-FFF2-40B4-BE49-F238E27FC236}">
                <a16:creationId xmlns:a16="http://schemas.microsoft.com/office/drawing/2014/main" id="{7B4D591F-D1B0-8E47-8A86-BE5F6AED4213}"/>
              </a:ext>
            </a:extLst>
          </p:cNvPr>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1206" name="Rectangle 6">
            <a:extLst>
              <a:ext uri="{FF2B5EF4-FFF2-40B4-BE49-F238E27FC236}">
                <a16:creationId xmlns:a16="http://schemas.microsoft.com/office/drawing/2014/main" id="{76D2456F-DD2D-A144-B1D7-368D8457D262}"/>
              </a:ext>
            </a:extLst>
          </p:cNvPr>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1"/>
            </a:lvl1pPr>
          </a:lstStyle>
          <a:p>
            <a:pPr>
              <a:defRPr/>
            </a:pPr>
            <a:endParaRPr lang="en-US" altLang="zh-CN"/>
          </a:p>
        </p:txBody>
      </p:sp>
      <p:sp>
        <p:nvSpPr>
          <p:cNvPr id="51207" name="Rectangle 7">
            <a:extLst>
              <a:ext uri="{FF2B5EF4-FFF2-40B4-BE49-F238E27FC236}">
                <a16:creationId xmlns:a16="http://schemas.microsoft.com/office/drawing/2014/main" id="{2EEEA454-462B-A640-9C8B-B0982F669D59}"/>
              </a:ext>
            </a:extLst>
          </p:cNvPr>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1"/>
            </a:lvl1pPr>
          </a:lstStyle>
          <a:p>
            <a:fld id="{79B1CB44-73D4-4D44-A9F1-CF17A2AAD0C5}" type="slidenum">
              <a:rPr lang="zh-CN" altLang="en-US"/>
              <a:pPr/>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Rectangle 7">
            <a:extLst>
              <a:ext uri="{FF2B5EF4-FFF2-40B4-BE49-F238E27FC236}">
                <a16:creationId xmlns:a16="http://schemas.microsoft.com/office/drawing/2014/main" id="{00C5C5E7-E8D8-9245-B0CA-5F1C8F0FE3B7}"/>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917B8408-69DD-7641-B167-4C61DEF64E0A}" type="slidenum">
              <a:rPr lang="en-US" altLang="zh-CN" sz="1200"/>
              <a:pPr/>
              <a:t>2</a:t>
            </a:fld>
            <a:endParaRPr lang="en-US" altLang="zh-CN" sz="1200"/>
          </a:p>
        </p:txBody>
      </p:sp>
      <p:sp>
        <p:nvSpPr>
          <p:cNvPr id="162819" name="Rectangle 2">
            <a:extLst>
              <a:ext uri="{FF2B5EF4-FFF2-40B4-BE49-F238E27FC236}">
                <a16:creationId xmlns:a16="http://schemas.microsoft.com/office/drawing/2014/main" id="{D1038EFD-2869-C641-A426-96EFCC7E3408}"/>
              </a:ext>
            </a:extLst>
          </p:cNvPr>
          <p:cNvSpPr>
            <a:spLocks noGrp="1" noRot="1" noChangeAspect="1" noChangeArrowheads="1" noTextEdit="1"/>
          </p:cNvSpPr>
          <p:nvPr>
            <p:ph type="sldImg"/>
          </p:nvPr>
        </p:nvSpPr>
        <p:spPr>
          <a:xfrm>
            <a:off x="381000" y="685800"/>
            <a:ext cx="6096000" cy="3429000"/>
          </a:xfrm>
          <a:ln/>
        </p:spPr>
      </p:sp>
      <p:sp>
        <p:nvSpPr>
          <p:cNvPr id="162820" name="Rectangle 3">
            <a:extLst>
              <a:ext uri="{FF2B5EF4-FFF2-40B4-BE49-F238E27FC236}">
                <a16:creationId xmlns:a16="http://schemas.microsoft.com/office/drawing/2014/main" id="{3843EAFF-0C9E-E24C-86E4-E5BA19413CC0}"/>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pPr>
              <a:lnSpc>
                <a:spcPct val="110000"/>
              </a:lnSpc>
              <a:spcBef>
                <a:spcPct val="0"/>
              </a:spcBef>
            </a:pPr>
            <a:r>
              <a:rPr lang="en-US" altLang="zh-CN" sz="3200" b="1">
                <a:solidFill>
                  <a:srgbClr val="3333FF"/>
                </a:solidFill>
                <a:latin typeface="Arial Narrow" panose="020B0604020202020204" pitchFamily="34" charset="0"/>
              </a:rPr>
              <a:t>     </a:t>
            </a:r>
            <a:r>
              <a:rPr lang="zh-CN" altLang="en-US" sz="3200" b="1">
                <a:solidFill>
                  <a:srgbClr val="3333FF"/>
                </a:solidFill>
                <a:latin typeface="Arial Narrow" panose="020B0604020202020204" pitchFamily="34" charset="0"/>
              </a:rPr>
              <a:t>在多道程序批处理系统和分时系统中，程序并不能独立运行。作为资源分配和</a:t>
            </a:r>
            <a:r>
              <a:rPr lang="zh-CN" altLang="en-US" sz="3200" b="1">
                <a:solidFill>
                  <a:srgbClr val="CC3300"/>
                </a:solidFill>
                <a:latin typeface="Arial Narrow" panose="020B0604020202020204" pitchFamily="34" charset="0"/>
              </a:rPr>
              <a:t>独立运行</a:t>
            </a:r>
            <a:r>
              <a:rPr lang="zh-CN" altLang="en-US" sz="3200" b="1">
                <a:solidFill>
                  <a:srgbClr val="3333FF"/>
                </a:solidFill>
                <a:latin typeface="Arial Narrow" panose="020B0604020202020204" pitchFamily="34" charset="0"/>
              </a:rPr>
              <a:t>的基本单位是进程。操作系统所具有的四大特征也都是基于进程而形成的。并从进程的观点来研究操作系统而形成所谓的进程观点。显然，在操作系统中，</a:t>
            </a:r>
            <a:r>
              <a:rPr lang="zh-CN" altLang="en-US" sz="3200" b="1">
                <a:solidFill>
                  <a:srgbClr val="FF3300"/>
                </a:solidFill>
                <a:latin typeface="Arial Narrow" panose="020B0604020202020204" pitchFamily="34" charset="0"/>
              </a:rPr>
              <a:t>进程</a:t>
            </a:r>
            <a:r>
              <a:rPr lang="zh-CN" altLang="en-US" sz="3200" b="1">
                <a:solidFill>
                  <a:srgbClr val="3333FF"/>
                </a:solidFill>
                <a:latin typeface="Arial Narrow" panose="020B0604020202020204" pitchFamily="34" charset="0"/>
              </a:rPr>
              <a:t>是一个极其重要的概念。</a:t>
            </a:r>
            <a:endParaRPr lang="zh-CN" altLang="en-US" sz="2400" b="1">
              <a:solidFill>
                <a:srgbClr val="3333FF"/>
              </a:solidFill>
              <a:latin typeface="Arial Narrow" panose="020B0604020202020204" pitchFamily="34" charset="0"/>
            </a:endParaRPr>
          </a:p>
          <a:p>
            <a:endParaRPr lang="en-US" altLang="zh-CN"/>
          </a:p>
        </p:txBody>
      </p:sp>
    </p:spTree>
    <p:extLst>
      <p:ext uri="{BB962C8B-B14F-4D97-AF65-F5344CB8AC3E}">
        <p14:creationId xmlns:p14="http://schemas.microsoft.com/office/powerpoint/2010/main" val="2433675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Rectangle 7">
            <a:extLst>
              <a:ext uri="{FF2B5EF4-FFF2-40B4-BE49-F238E27FC236}">
                <a16:creationId xmlns:a16="http://schemas.microsoft.com/office/drawing/2014/main" id="{A613685F-EA5A-C545-B496-276919F2474E}"/>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31180C9D-1A24-4348-B87F-1416F6274172}" type="slidenum">
              <a:rPr lang="en-US" altLang="zh-CN" sz="1200"/>
              <a:pPr/>
              <a:t>41</a:t>
            </a:fld>
            <a:endParaRPr lang="en-US" altLang="zh-CN" sz="1200"/>
          </a:p>
        </p:txBody>
      </p:sp>
      <p:sp>
        <p:nvSpPr>
          <p:cNvPr id="182275" name="Rectangle 2">
            <a:extLst>
              <a:ext uri="{FF2B5EF4-FFF2-40B4-BE49-F238E27FC236}">
                <a16:creationId xmlns:a16="http://schemas.microsoft.com/office/drawing/2014/main" id="{B66AF85E-B07A-1348-AC1A-E15984C852F5}"/>
              </a:ext>
            </a:extLst>
          </p:cNvPr>
          <p:cNvSpPr>
            <a:spLocks noGrp="1" noRot="1" noChangeAspect="1" noChangeArrowheads="1" noTextEdit="1"/>
          </p:cNvSpPr>
          <p:nvPr>
            <p:ph type="sldImg"/>
          </p:nvPr>
        </p:nvSpPr>
        <p:spPr>
          <a:xfrm>
            <a:off x="381000" y="685800"/>
            <a:ext cx="6096000" cy="3429000"/>
          </a:xfrm>
          <a:ln/>
        </p:spPr>
      </p:sp>
      <p:sp>
        <p:nvSpPr>
          <p:cNvPr id="353283" name="Rectangle 3">
            <a:extLst>
              <a:ext uri="{FF2B5EF4-FFF2-40B4-BE49-F238E27FC236}">
                <a16:creationId xmlns:a16="http://schemas.microsoft.com/office/drawing/2014/main" id="{5F7843AB-3E7C-C544-B48A-6FE3B300350D}"/>
              </a:ext>
            </a:extLst>
          </p:cNvPr>
          <p:cNvSpPr>
            <a:spLocks noGrp="1" noChangeArrowheads="1"/>
          </p:cNvSpPr>
          <p:nvPr>
            <p:ph type="body" idx="1"/>
          </p:nvPr>
        </p:nvSpPr>
        <p:spPr/>
        <p:txBody>
          <a:bodyPr/>
          <a:lstStyle/>
          <a:p>
            <a:pPr>
              <a:spcBef>
                <a:spcPct val="0"/>
              </a:spcBef>
            </a:pPr>
            <a:r>
              <a:rPr lang="en-US" altLang="zh-CN" sz="2400" b="1">
                <a:solidFill>
                  <a:srgbClr val="FFFFFF"/>
                </a:solidFill>
                <a:effectLst>
                  <a:outerShdw blurRad="38100" dist="38100" dir="2700000" algn="tl">
                    <a:srgbClr val="C0C0C0"/>
                  </a:outerShdw>
                </a:effectLst>
                <a:ea typeface="幼圆" pitchFamily="49" charset="-122"/>
              </a:rPr>
              <a:t>1</a:t>
            </a:r>
            <a:r>
              <a:rPr lang="zh-CN" altLang="en-US" sz="2400" b="1">
                <a:solidFill>
                  <a:srgbClr val="FFFFFF"/>
                </a:solidFill>
                <a:effectLst>
                  <a:outerShdw blurRad="38100" dist="38100" dir="2700000" algn="tl">
                    <a:srgbClr val="C0C0C0"/>
                  </a:outerShdw>
                </a:effectLst>
                <a:ea typeface="幼圆" pitchFamily="49" charset="-122"/>
              </a:rPr>
              <a:t>、进程的两个基本属性：</a:t>
            </a:r>
          </a:p>
          <a:p>
            <a:pPr>
              <a:spcBef>
                <a:spcPct val="0"/>
              </a:spcBef>
            </a:pPr>
            <a:r>
              <a:rPr lang="zh-CN" altLang="en-US" sz="2400" b="1">
                <a:solidFill>
                  <a:srgbClr val="FFFFFF"/>
                </a:solidFill>
                <a:effectLst>
                  <a:outerShdw blurRad="38100" dist="38100" dir="2700000" algn="tl">
                    <a:srgbClr val="C0C0C0"/>
                  </a:outerShdw>
                </a:effectLst>
                <a:ea typeface="幼圆" pitchFamily="49" charset="-122"/>
              </a:rPr>
              <a:t>   （</a:t>
            </a:r>
            <a:r>
              <a:rPr lang="en-US" altLang="zh-CN" sz="2400" b="1">
                <a:solidFill>
                  <a:srgbClr val="FFFFFF"/>
                </a:solidFill>
                <a:effectLst>
                  <a:outerShdw blurRad="38100" dist="38100" dir="2700000" algn="tl">
                    <a:srgbClr val="C0C0C0"/>
                  </a:outerShdw>
                </a:effectLst>
                <a:ea typeface="幼圆" pitchFamily="49" charset="-122"/>
              </a:rPr>
              <a:t>1</a:t>
            </a:r>
            <a:r>
              <a:rPr lang="zh-CN" altLang="en-US" sz="2400" b="1">
                <a:solidFill>
                  <a:srgbClr val="FFFFFF"/>
                </a:solidFill>
                <a:effectLst>
                  <a:outerShdw blurRad="38100" dist="38100" dir="2700000" algn="tl">
                    <a:srgbClr val="C0C0C0"/>
                  </a:outerShdw>
                </a:effectLst>
                <a:ea typeface="幼圆" pitchFamily="49" charset="-122"/>
              </a:rPr>
              <a:t>）进程是一个可拥有资源的独立单位</a:t>
            </a:r>
          </a:p>
          <a:p>
            <a:pPr>
              <a:spcBef>
                <a:spcPct val="0"/>
              </a:spcBef>
            </a:pPr>
            <a:r>
              <a:rPr lang="zh-CN" altLang="en-US" sz="2400" b="1">
                <a:solidFill>
                  <a:srgbClr val="FFFFFF"/>
                </a:solidFill>
                <a:effectLst>
                  <a:outerShdw blurRad="38100" dist="38100" dir="2700000" algn="tl">
                    <a:srgbClr val="C0C0C0"/>
                  </a:outerShdw>
                </a:effectLst>
                <a:ea typeface="幼圆" pitchFamily="49" charset="-122"/>
              </a:rPr>
              <a:t>   （</a:t>
            </a:r>
            <a:r>
              <a:rPr lang="en-US" altLang="zh-CN" sz="2400" b="1">
                <a:solidFill>
                  <a:srgbClr val="FFFFFF"/>
                </a:solidFill>
                <a:effectLst>
                  <a:outerShdw blurRad="38100" dist="38100" dir="2700000" algn="tl">
                    <a:srgbClr val="C0C0C0"/>
                  </a:outerShdw>
                </a:effectLst>
                <a:ea typeface="幼圆" pitchFamily="49" charset="-122"/>
              </a:rPr>
              <a:t>2</a:t>
            </a:r>
            <a:r>
              <a:rPr lang="zh-CN" altLang="en-US" sz="2400" b="1">
                <a:solidFill>
                  <a:srgbClr val="FFFFFF"/>
                </a:solidFill>
                <a:effectLst>
                  <a:outerShdw blurRad="38100" dist="38100" dir="2700000" algn="tl">
                    <a:srgbClr val="C0C0C0"/>
                  </a:outerShdw>
                </a:effectLst>
                <a:ea typeface="幼圆" pitchFamily="49" charset="-122"/>
              </a:rPr>
              <a:t>）进程也是一个可以独立调度和分派的基本单位</a:t>
            </a:r>
            <a:endParaRPr lang="zh-CN" altLang="en-US" sz="2400">
              <a:latin typeface="Times New Roman" panose="02020603050405020304" pitchFamily="18" charset="0"/>
            </a:endParaRPr>
          </a:p>
          <a:p>
            <a:pPr eaLnBrk="1" hangingPunct="1">
              <a:spcBef>
                <a:spcPct val="50000"/>
              </a:spcBef>
            </a:pPr>
            <a:r>
              <a:rPr lang="zh-CN" altLang="en-US" sz="2400" b="1">
                <a:latin typeface="Times New Roman" panose="02020603050405020304" pitchFamily="18" charset="0"/>
              </a:rPr>
              <a:t>     正是进程的两个基本属性，才使进程成为一个能独立运行的基本单位，从而构成了进程并发执行的基础。</a:t>
            </a:r>
          </a:p>
          <a:p>
            <a:pPr>
              <a:spcBef>
                <a:spcPct val="0"/>
              </a:spcBef>
            </a:pPr>
            <a:r>
              <a:rPr lang="en-US" altLang="zh-CN" sz="2400" b="1">
                <a:solidFill>
                  <a:srgbClr val="FFFFFF"/>
                </a:solidFill>
                <a:effectLst>
                  <a:outerShdw blurRad="38100" dist="38100" dir="2700000" algn="tl">
                    <a:srgbClr val="C0C0C0"/>
                  </a:outerShdw>
                </a:effectLst>
                <a:ea typeface="幼圆" pitchFamily="49" charset="-122"/>
              </a:rPr>
              <a:t>2</a:t>
            </a:r>
            <a:r>
              <a:rPr lang="zh-CN" altLang="en-US" sz="2400" b="1">
                <a:solidFill>
                  <a:srgbClr val="FFFFFF"/>
                </a:solidFill>
                <a:effectLst>
                  <a:outerShdw blurRad="38100" dist="38100" dir="2700000" algn="tl">
                    <a:srgbClr val="C0C0C0"/>
                  </a:outerShdw>
                </a:effectLst>
                <a:ea typeface="幼圆" pitchFamily="49" charset="-122"/>
              </a:rPr>
              <a:t>、进程是一个资源拥有者，在进程的创建、撤消和切换中，系统必须为之付出较大的时空开销。</a:t>
            </a:r>
          </a:p>
          <a:p>
            <a:pPr>
              <a:spcBef>
                <a:spcPct val="0"/>
              </a:spcBef>
            </a:pPr>
            <a:r>
              <a:rPr lang="zh-CN" altLang="en-US" sz="2400" b="1">
                <a:solidFill>
                  <a:srgbClr val="FFFFFF"/>
                </a:solidFill>
                <a:effectLst>
                  <a:outerShdw blurRad="38100" dist="38100" dir="2700000" algn="tl">
                    <a:srgbClr val="C0C0C0"/>
                  </a:outerShdw>
                </a:effectLst>
                <a:ea typeface="幼圆" pitchFamily="49" charset="-122"/>
              </a:rPr>
              <a:t>     因此，在系统中设置的进程数目不宜过多，进程的切换频率也不宜过高，但这也就</a:t>
            </a:r>
            <a:r>
              <a:rPr lang="zh-CN" altLang="en-US" sz="2400" b="1">
                <a:solidFill>
                  <a:srgbClr val="FF3300"/>
                </a:solidFill>
                <a:effectLst>
                  <a:outerShdw blurRad="38100" dist="38100" dir="2700000" algn="tl">
                    <a:srgbClr val="C0C0C0"/>
                  </a:outerShdw>
                </a:effectLst>
                <a:ea typeface="幼圆" pitchFamily="49" charset="-122"/>
              </a:rPr>
              <a:t>限制了并发程度的进一步提高。</a:t>
            </a:r>
            <a:endParaRPr lang="zh-CN" altLang="en-US" sz="2400">
              <a:solidFill>
                <a:srgbClr val="FF3300"/>
              </a:solidFill>
              <a:latin typeface="Times New Roman" panose="02020603050405020304" pitchFamily="18" charset="0"/>
            </a:endParaRPr>
          </a:p>
          <a:p>
            <a:pPr>
              <a:spcBef>
                <a:spcPct val="0"/>
              </a:spcBef>
            </a:pPr>
            <a:r>
              <a:rPr lang="en-US" altLang="zh-CN" sz="2400" b="1">
                <a:solidFill>
                  <a:srgbClr val="FFFFFF"/>
                </a:solidFill>
                <a:effectLst>
                  <a:outerShdw blurRad="38100" dist="38100" dir="2700000" algn="tl">
                    <a:srgbClr val="C0C0C0"/>
                  </a:outerShdw>
                </a:effectLst>
                <a:ea typeface="幼圆" pitchFamily="49" charset="-122"/>
              </a:rPr>
              <a:t>3</a:t>
            </a:r>
            <a:r>
              <a:rPr lang="zh-CN" altLang="en-US" sz="2400" b="1">
                <a:solidFill>
                  <a:srgbClr val="FFFFFF"/>
                </a:solidFill>
                <a:effectLst>
                  <a:outerShdw blurRad="38100" dist="38100" dir="2700000" algn="tl">
                    <a:srgbClr val="C0C0C0"/>
                  </a:outerShdw>
                </a:effectLst>
                <a:ea typeface="幼圆" pitchFamily="49" charset="-122"/>
              </a:rPr>
              <a:t>、在操作系统中引入线程，是为了减少程序并发执行时所付出的时空开销，使</a:t>
            </a:r>
            <a:r>
              <a:rPr lang="en-US" altLang="zh-CN" sz="2400" b="1">
                <a:solidFill>
                  <a:srgbClr val="FFFFFF"/>
                </a:solidFill>
                <a:effectLst>
                  <a:outerShdw blurRad="38100" dist="38100" dir="2700000" algn="tl">
                    <a:srgbClr val="C0C0C0"/>
                  </a:outerShdw>
                </a:effectLst>
                <a:ea typeface="幼圆" pitchFamily="49" charset="-122"/>
              </a:rPr>
              <a:t>0S</a:t>
            </a:r>
            <a:r>
              <a:rPr lang="zh-CN" altLang="en-US" sz="2400" b="1">
                <a:solidFill>
                  <a:srgbClr val="FFFFFF"/>
                </a:solidFill>
                <a:effectLst>
                  <a:outerShdw blurRad="38100" dist="38100" dir="2700000" algn="tl">
                    <a:srgbClr val="C0C0C0"/>
                  </a:outerShdw>
                </a:effectLst>
                <a:ea typeface="幼圆" pitchFamily="49" charset="-122"/>
              </a:rPr>
              <a:t>具有更好的并发性。</a:t>
            </a:r>
          </a:p>
          <a:p>
            <a:endParaRPr lang="en-US" altLang="zh-CN"/>
          </a:p>
        </p:txBody>
      </p:sp>
    </p:spTree>
    <p:extLst>
      <p:ext uri="{BB962C8B-B14F-4D97-AF65-F5344CB8AC3E}">
        <p14:creationId xmlns:p14="http://schemas.microsoft.com/office/powerpoint/2010/main" val="7565995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8" name="Rectangle 7">
            <a:extLst>
              <a:ext uri="{FF2B5EF4-FFF2-40B4-BE49-F238E27FC236}">
                <a16:creationId xmlns:a16="http://schemas.microsoft.com/office/drawing/2014/main" id="{DEE9AC0E-E8D5-6C4A-94A8-DA3133F3139F}"/>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FF509B81-DC9D-3F40-B5AB-79A3806F3EFC}" type="slidenum">
              <a:rPr lang="en-US" altLang="zh-CN" sz="1200"/>
              <a:pPr/>
              <a:t>45</a:t>
            </a:fld>
            <a:endParaRPr lang="en-US" altLang="zh-CN" sz="1200"/>
          </a:p>
        </p:txBody>
      </p:sp>
      <p:sp>
        <p:nvSpPr>
          <p:cNvPr id="183299" name="Rectangle 2">
            <a:extLst>
              <a:ext uri="{FF2B5EF4-FFF2-40B4-BE49-F238E27FC236}">
                <a16:creationId xmlns:a16="http://schemas.microsoft.com/office/drawing/2014/main" id="{ACA54464-6EDE-864C-8D68-1F24B06D0D05}"/>
              </a:ext>
            </a:extLst>
          </p:cNvPr>
          <p:cNvSpPr>
            <a:spLocks noGrp="1" noRot="1" noChangeAspect="1" noChangeArrowheads="1" noTextEdit="1"/>
          </p:cNvSpPr>
          <p:nvPr>
            <p:ph type="sldImg"/>
          </p:nvPr>
        </p:nvSpPr>
        <p:spPr>
          <a:xfrm>
            <a:off x="381000" y="685800"/>
            <a:ext cx="6096000" cy="3429000"/>
          </a:xfrm>
          <a:ln/>
        </p:spPr>
      </p:sp>
      <p:sp>
        <p:nvSpPr>
          <p:cNvPr id="183300" name="Rectangle 3">
            <a:extLst>
              <a:ext uri="{FF2B5EF4-FFF2-40B4-BE49-F238E27FC236}">
                <a16:creationId xmlns:a16="http://schemas.microsoft.com/office/drawing/2014/main" id="{4A8235EE-7A34-1E44-9908-B3C2F54DE0A7}"/>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r>
              <a:rPr lang="en-US" altLang="zh-CN"/>
              <a:t>       </a:t>
            </a:r>
            <a:r>
              <a:rPr lang="zh-CN" altLang="en-US"/>
              <a:t>从进程管理的角度看线程和进程间的区别。</a:t>
            </a:r>
          </a:p>
          <a:p>
            <a:r>
              <a:rPr lang="zh-CN" altLang="en-US"/>
              <a:t>       在单线程进程模型中</a:t>
            </a:r>
            <a:r>
              <a:rPr lang="en-US" altLang="zh-CN"/>
              <a:t>(</a:t>
            </a:r>
            <a:r>
              <a:rPr lang="zh-CN" altLang="en-US"/>
              <a:t>也就是说，并没有清楚明确的线程概念</a:t>
            </a:r>
            <a:r>
              <a:rPr lang="en-US" altLang="zh-CN"/>
              <a:t>)</a:t>
            </a:r>
            <a:r>
              <a:rPr lang="zh-CN" altLang="en-US"/>
              <a:t>．进程的表示包括它的进程控制块和</a:t>
            </a:r>
          </a:p>
          <a:p>
            <a:r>
              <a:rPr lang="zh-CN" altLang="en-US"/>
              <a:t>用户地址空间，以及在进程执行中管理调用／返回行为的用户栈和内核栈。当进程正在运行时．该</a:t>
            </a:r>
          </a:p>
          <a:p>
            <a:r>
              <a:rPr lang="zh-CN" altLang="en-US"/>
              <a:t>进程控制处理器寄存器，并且当进程不运行时保存这些寄存器的内容。</a:t>
            </a:r>
          </a:p>
          <a:p>
            <a:r>
              <a:rPr lang="zh-CN" altLang="en-US"/>
              <a:t>       在多线程环境中，仍然有一个与进程相关联的进程控制块和用户地址空间，但是每个线程都有</a:t>
            </a:r>
          </a:p>
          <a:p>
            <a:r>
              <a:rPr lang="zh-CN" altLang="en-US"/>
              <a:t>一个独立的栈和独立的控制块，包含寄存器值、优先级和其他与线程相关的状态信息。</a:t>
            </a:r>
          </a:p>
          <a:p>
            <a:r>
              <a:rPr lang="zh-CN" altLang="en-US"/>
              <a:t>    因此，进程中的所有线程共享该进程的状态和资源，它们驻留在同一块地址空间中．并且可以</a:t>
            </a:r>
          </a:p>
          <a:p>
            <a:r>
              <a:rPr lang="zh-CN" altLang="en-US"/>
              <a:t>访问到相同的数据。当一个线程改变了存储器中的</a:t>
            </a:r>
            <a:r>
              <a:rPr lang="en-US" altLang="zh-CN"/>
              <a:t>—</a:t>
            </a:r>
            <a:r>
              <a:rPr lang="zh-CN" altLang="en-US"/>
              <a:t>个数据项时、在其他进程访问这一项时它们能</a:t>
            </a:r>
          </a:p>
          <a:p>
            <a:r>
              <a:rPr lang="zh-CN" altLang="en-US"/>
              <a:t>够看到变化后的结果。如果一个线程为读操作打开一个文件时，同一个进程中的其他线程也能够从</a:t>
            </a:r>
          </a:p>
          <a:p>
            <a:r>
              <a:rPr lang="zh-CN" altLang="en-US"/>
              <a:t>这个文件中读。</a:t>
            </a:r>
          </a:p>
          <a:p>
            <a:endParaRPr lang="en-US" altLang="zh-CN"/>
          </a:p>
        </p:txBody>
      </p:sp>
    </p:spTree>
    <p:extLst>
      <p:ext uri="{BB962C8B-B14F-4D97-AF65-F5344CB8AC3E}">
        <p14:creationId xmlns:p14="http://schemas.microsoft.com/office/powerpoint/2010/main" val="28897676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2" name="Rectangle 7">
            <a:extLst>
              <a:ext uri="{FF2B5EF4-FFF2-40B4-BE49-F238E27FC236}">
                <a16:creationId xmlns:a16="http://schemas.microsoft.com/office/drawing/2014/main" id="{CC281F55-7B49-094F-8FC5-51659392C617}"/>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03A6A368-CEE3-2943-A9F6-C30E1F80721B}" type="slidenum">
              <a:rPr lang="en-US" altLang="zh-CN" sz="1200"/>
              <a:pPr/>
              <a:t>50</a:t>
            </a:fld>
            <a:endParaRPr lang="en-US" altLang="zh-CN" sz="1200"/>
          </a:p>
        </p:txBody>
      </p:sp>
      <p:sp>
        <p:nvSpPr>
          <p:cNvPr id="184323" name="Rectangle 2">
            <a:extLst>
              <a:ext uri="{FF2B5EF4-FFF2-40B4-BE49-F238E27FC236}">
                <a16:creationId xmlns:a16="http://schemas.microsoft.com/office/drawing/2014/main" id="{D96C2857-EAA4-884F-BF30-D5FAF84ADC22}"/>
              </a:ext>
            </a:extLst>
          </p:cNvPr>
          <p:cNvSpPr>
            <a:spLocks noGrp="1" noRot="1" noChangeAspect="1" noChangeArrowheads="1" noTextEdit="1"/>
          </p:cNvSpPr>
          <p:nvPr>
            <p:ph type="sldImg"/>
          </p:nvPr>
        </p:nvSpPr>
        <p:spPr>
          <a:xfrm>
            <a:off x="381000" y="685800"/>
            <a:ext cx="6096000" cy="3429000"/>
          </a:xfrm>
          <a:ln/>
        </p:spPr>
      </p:sp>
      <p:sp>
        <p:nvSpPr>
          <p:cNvPr id="317443" name="Rectangle 3">
            <a:extLst>
              <a:ext uri="{FF2B5EF4-FFF2-40B4-BE49-F238E27FC236}">
                <a16:creationId xmlns:a16="http://schemas.microsoft.com/office/drawing/2014/main" id="{31C54975-56F0-6542-B1C0-30E790BAAC21}"/>
              </a:ext>
            </a:extLst>
          </p:cNvPr>
          <p:cNvSpPr>
            <a:spLocks noGrp="1" noChangeArrowheads="1"/>
          </p:cNvSpPr>
          <p:nvPr>
            <p:ph type="body" idx="1"/>
          </p:nvPr>
        </p:nvSpPr>
        <p:spPr/>
        <p:txBody>
          <a:bodyPr/>
          <a:lstStyle/>
          <a:p>
            <a:pPr>
              <a:spcBef>
                <a:spcPct val="0"/>
              </a:spcBef>
            </a:pPr>
            <a:r>
              <a:rPr lang="zh-CN" altLang="en-US" sz="2400" b="1">
                <a:solidFill>
                  <a:srgbClr val="FFFFFF"/>
                </a:solidFill>
                <a:effectLst>
                  <a:outerShdw blurRad="38100" dist="38100" dir="2700000" algn="tl">
                    <a:srgbClr val="C0C0C0"/>
                  </a:outerShdw>
                </a:effectLst>
                <a:latin typeface="Arial Narrow" panose="020B0604020202020204" pitchFamily="34" charset="0"/>
              </a:rPr>
              <a:t>线程具有许多传统进程所具有的特征，故又称为轻型进程（进程元），在引入了线程的</a:t>
            </a:r>
            <a:r>
              <a:rPr lang="en-US" altLang="zh-CN" sz="2400" b="1">
                <a:solidFill>
                  <a:srgbClr val="FFFFFF"/>
                </a:solidFill>
                <a:effectLst>
                  <a:outerShdw blurRad="38100" dist="38100" dir="2700000" algn="tl">
                    <a:srgbClr val="C0C0C0"/>
                  </a:outerShdw>
                </a:effectLst>
                <a:latin typeface="Arial Narrow" panose="020B0604020202020204" pitchFamily="34" charset="0"/>
              </a:rPr>
              <a:t>Os</a:t>
            </a:r>
            <a:r>
              <a:rPr lang="zh-CN" altLang="en-US" sz="2400" b="1">
                <a:solidFill>
                  <a:srgbClr val="FFFFFF"/>
                </a:solidFill>
                <a:effectLst>
                  <a:outerShdw blurRad="38100" dist="38100" dir="2700000" algn="tl">
                    <a:srgbClr val="C0C0C0"/>
                  </a:outerShdw>
                </a:effectLst>
                <a:latin typeface="Arial Narrow" panose="020B0604020202020204" pitchFamily="34" charset="0"/>
              </a:rPr>
              <a:t>中，通常一个进程都有若干个线程，至少也需要有一个线程</a:t>
            </a:r>
            <a:r>
              <a:rPr lang="zh-CN" altLang="en-US" sz="2000" b="1">
                <a:solidFill>
                  <a:srgbClr val="FFFFFF"/>
                </a:solidFill>
                <a:latin typeface="Arial Narrow" panose="020B0604020202020204" pitchFamily="34" charset="0"/>
              </a:rPr>
              <a:t>（下面比较线程和进程）。</a:t>
            </a:r>
            <a:endParaRPr lang="zh-CN" altLang="en-US" sz="1800" b="1">
              <a:solidFill>
                <a:srgbClr val="FFFFFF"/>
              </a:solidFill>
              <a:effectLst>
                <a:outerShdw blurRad="38100" dist="38100" dir="2700000" algn="tl">
                  <a:srgbClr val="C0C0C0"/>
                </a:outerShdw>
              </a:effectLst>
              <a:latin typeface="Arial Narrow" panose="020B0604020202020204" pitchFamily="34" charset="0"/>
            </a:endParaRPr>
          </a:p>
          <a:p>
            <a:pPr>
              <a:spcBef>
                <a:spcPct val="0"/>
              </a:spcBef>
            </a:pPr>
            <a:r>
              <a:rPr lang="zh-CN" altLang="en-US" sz="2800" b="1">
                <a:solidFill>
                  <a:srgbClr val="FF3300"/>
                </a:solidFill>
                <a:effectLst>
                  <a:outerShdw blurRad="38100" dist="38100" dir="2700000" algn="tl">
                    <a:srgbClr val="C0C0C0"/>
                  </a:outerShdw>
                </a:effectLst>
                <a:latin typeface="Arial Narrow" panose="020B0604020202020204" pitchFamily="34" charset="0"/>
              </a:rPr>
              <a:t>１．调度</a:t>
            </a:r>
            <a:r>
              <a:rPr lang="zh-CN" altLang="en-US" sz="2800" b="1">
                <a:solidFill>
                  <a:srgbClr val="FFFFFF"/>
                </a:solidFill>
                <a:effectLst>
                  <a:outerShdw blurRad="38100" dist="38100" dir="2700000" algn="tl">
                    <a:srgbClr val="C0C0C0"/>
                  </a:outerShdw>
                </a:effectLst>
                <a:latin typeface="Arial Narrow" panose="020B0604020202020204" pitchFamily="34" charset="0"/>
              </a:rPr>
              <a:t>：</a:t>
            </a:r>
            <a:r>
              <a:rPr lang="zh-CN" altLang="en-US" sz="2000" b="1">
                <a:solidFill>
                  <a:srgbClr val="FFFFFF"/>
                </a:solidFill>
                <a:latin typeface="Arial Narrow" panose="020B0604020202020204" pitchFamily="34" charset="0"/>
              </a:rPr>
              <a:t>在传统的</a:t>
            </a:r>
            <a:r>
              <a:rPr lang="en-US" altLang="zh-CN" sz="2000" b="1">
                <a:solidFill>
                  <a:srgbClr val="FFFFFF"/>
                </a:solidFill>
                <a:latin typeface="Arial Narrow" panose="020B0604020202020204" pitchFamily="34" charset="0"/>
              </a:rPr>
              <a:t>OS</a:t>
            </a:r>
            <a:r>
              <a:rPr lang="zh-CN" altLang="en-US" sz="2000" b="1">
                <a:solidFill>
                  <a:srgbClr val="FFFFFF"/>
                </a:solidFill>
                <a:latin typeface="Arial Narrow" panose="020B0604020202020204" pitchFamily="34" charset="0"/>
              </a:rPr>
              <a:t>中拥有资源的基本单位和独立调度、分派的基本单位都是进程。在引入线程的</a:t>
            </a:r>
            <a:r>
              <a:rPr lang="en-US" altLang="zh-CN" sz="2000" b="1">
                <a:solidFill>
                  <a:srgbClr val="FFFFFF"/>
                </a:solidFill>
                <a:latin typeface="Arial Narrow" panose="020B0604020202020204" pitchFamily="34" charset="0"/>
              </a:rPr>
              <a:t>OS</a:t>
            </a:r>
            <a:r>
              <a:rPr lang="zh-CN" altLang="en-US" sz="2000" b="1">
                <a:solidFill>
                  <a:srgbClr val="FFFFFF"/>
                </a:solidFill>
                <a:latin typeface="Arial Narrow" panose="020B0604020202020204" pitchFamily="34" charset="0"/>
              </a:rPr>
              <a:t>中，则把线程作为调度和分派的基本单位，而把进程作为资源拥有的基本单位，使传统进程的两个属性分开，线程便能轻装运行，从而显著地提高了</a:t>
            </a:r>
            <a:r>
              <a:rPr lang="zh-CN" altLang="en-US" sz="2000" b="1">
                <a:solidFill>
                  <a:srgbClr val="FF3300"/>
                </a:solidFill>
                <a:latin typeface="Arial Narrow" panose="020B0604020202020204" pitchFamily="34" charset="0"/>
              </a:rPr>
              <a:t>系统的并发程度</a:t>
            </a:r>
            <a:r>
              <a:rPr lang="zh-CN" altLang="en-US" sz="2000" b="1">
                <a:solidFill>
                  <a:srgbClr val="FFFFFF"/>
                </a:solidFill>
                <a:latin typeface="Arial Narrow" panose="020B0604020202020204" pitchFamily="34" charset="0"/>
              </a:rPr>
              <a:t>。</a:t>
            </a:r>
          </a:p>
          <a:p>
            <a:pPr>
              <a:spcBef>
                <a:spcPct val="0"/>
              </a:spcBef>
            </a:pPr>
            <a:r>
              <a:rPr lang="zh-CN" altLang="en-US" sz="2800" b="1">
                <a:solidFill>
                  <a:srgbClr val="FF3300"/>
                </a:solidFill>
                <a:effectLst>
                  <a:outerShdw blurRad="38100" dist="38100" dir="2700000" algn="tl">
                    <a:srgbClr val="C0C0C0"/>
                  </a:outerShdw>
                </a:effectLst>
                <a:latin typeface="Arial Narrow" panose="020B0604020202020204" pitchFamily="34" charset="0"/>
              </a:rPr>
              <a:t>２．并发性</a:t>
            </a:r>
            <a:r>
              <a:rPr lang="zh-CN" altLang="en-US" sz="2800" b="1">
                <a:solidFill>
                  <a:srgbClr val="FFFFFF"/>
                </a:solidFill>
                <a:effectLst>
                  <a:outerShdw blurRad="38100" dist="38100" dir="2700000" algn="tl">
                    <a:srgbClr val="C0C0C0"/>
                  </a:outerShdw>
                </a:effectLst>
                <a:latin typeface="Arial Narrow" panose="020B0604020202020204" pitchFamily="34" charset="0"/>
              </a:rPr>
              <a:t>：</a:t>
            </a:r>
            <a:r>
              <a:rPr lang="zh-CN" altLang="en-US" sz="2000" b="1">
                <a:solidFill>
                  <a:srgbClr val="FFFFFF"/>
                </a:solidFill>
                <a:latin typeface="Arial Narrow" panose="020B0604020202020204" pitchFamily="34" charset="0"/>
              </a:rPr>
              <a:t>在引入线程的</a:t>
            </a:r>
            <a:r>
              <a:rPr lang="en-US" altLang="zh-CN" sz="2000" b="1">
                <a:solidFill>
                  <a:srgbClr val="FFFFFF"/>
                </a:solidFill>
                <a:latin typeface="Arial Narrow" panose="020B0604020202020204" pitchFamily="34" charset="0"/>
              </a:rPr>
              <a:t>OS</a:t>
            </a:r>
            <a:r>
              <a:rPr lang="zh-CN" altLang="en-US" sz="2000" b="1">
                <a:solidFill>
                  <a:srgbClr val="FFFFFF"/>
                </a:solidFill>
                <a:latin typeface="Arial Narrow" panose="020B0604020202020204" pitchFamily="34" charset="0"/>
              </a:rPr>
              <a:t>中，不仅进程之间可以并发执行，而且在一个进程中的多个线程之间亦可并发执行，因而</a:t>
            </a:r>
            <a:r>
              <a:rPr lang="en-US" altLang="zh-CN" sz="2000" b="1">
                <a:solidFill>
                  <a:srgbClr val="FFFFFF"/>
                </a:solidFill>
                <a:latin typeface="Arial Narrow" panose="020B0604020202020204" pitchFamily="34" charset="0"/>
              </a:rPr>
              <a:t>OS</a:t>
            </a:r>
            <a:r>
              <a:rPr lang="zh-CN" altLang="en-US" sz="2000" b="1">
                <a:solidFill>
                  <a:srgbClr val="FFFFFF"/>
                </a:solidFill>
                <a:latin typeface="Arial Narrow" panose="020B0604020202020204" pitchFamily="34" charset="0"/>
              </a:rPr>
              <a:t>具有更好的并发性，从而能更好地提高系统的资利用率及系统的吞吐量。</a:t>
            </a:r>
          </a:p>
          <a:p>
            <a:pPr>
              <a:spcBef>
                <a:spcPct val="0"/>
              </a:spcBef>
            </a:pPr>
            <a:r>
              <a:rPr lang="zh-CN" altLang="en-US" sz="2800" b="1">
                <a:solidFill>
                  <a:srgbClr val="FF3300"/>
                </a:solidFill>
                <a:effectLst>
                  <a:outerShdw blurRad="38100" dist="38100" dir="2700000" algn="tl">
                    <a:srgbClr val="C0C0C0"/>
                  </a:outerShdw>
                </a:effectLst>
                <a:latin typeface="Arial Narrow" panose="020B0604020202020204" pitchFamily="34" charset="0"/>
              </a:rPr>
              <a:t>３．拥有资源</a:t>
            </a:r>
            <a:r>
              <a:rPr lang="zh-CN" altLang="en-US" sz="2800" b="1">
                <a:solidFill>
                  <a:srgbClr val="FFFFFF"/>
                </a:solidFill>
                <a:effectLst>
                  <a:outerShdw blurRad="38100" dist="38100" dir="2700000" algn="tl">
                    <a:srgbClr val="C0C0C0"/>
                  </a:outerShdw>
                </a:effectLst>
                <a:latin typeface="Arial Narrow" panose="020B0604020202020204" pitchFamily="34" charset="0"/>
              </a:rPr>
              <a:t>：</a:t>
            </a:r>
            <a:r>
              <a:rPr lang="zh-CN" altLang="en-US" sz="2000" b="1">
                <a:solidFill>
                  <a:srgbClr val="FFFFFF"/>
                </a:solidFill>
                <a:latin typeface="Arial Narrow" panose="020B0604020202020204" pitchFamily="34" charset="0"/>
              </a:rPr>
              <a:t>进程是拥有资源的基本单位，线程不拥有资源，但继承进程的资源。</a:t>
            </a:r>
          </a:p>
          <a:p>
            <a:pPr>
              <a:spcBef>
                <a:spcPct val="0"/>
              </a:spcBef>
            </a:pPr>
            <a:r>
              <a:rPr lang="zh-CN" altLang="en-US" sz="2800" b="1">
                <a:solidFill>
                  <a:srgbClr val="FF3300"/>
                </a:solidFill>
                <a:effectLst>
                  <a:outerShdw blurRad="38100" dist="38100" dir="2700000" algn="tl">
                    <a:srgbClr val="C0C0C0"/>
                  </a:outerShdw>
                </a:effectLst>
                <a:latin typeface="Arial Narrow" panose="020B0604020202020204" pitchFamily="34" charset="0"/>
              </a:rPr>
              <a:t>４．系统开销</a:t>
            </a:r>
            <a:r>
              <a:rPr lang="zh-CN" altLang="en-US" sz="2800" b="1">
                <a:solidFill>
                  <a:srgbClr val="FFFFFF"/>
                </a:solidFill>
                <a:effectLst>
                  <a:outerShdw blurRad="38100" dist="38100" dir="2700000" algn="tl">
                    <a:srgbClr val="C0C0C0"/>
                  </a:outerShdw>
                </a:effectLst>
                <a:latin typeface="Arial Narrow" panose="020B0604020202020204" pitchFamily="34" charset="0"/>
              </a:rPr>
              <a:t>：</a:t>
            </a:r>
            <a:r>
              <a:rPr lang="zh-CN" altLang="en-US" sz="2000" b="1">
                <a:solidFill>
                  <a:srgbClr val="FFFFFF"/>
                </a:solidFill>
                <a:latin typeface="Arial Narrow" panose="020B0604020202020204" pitchFamily="34" charset="0"/>
              </a:rPr>
              <a:t>创建或撒消进程，系统都要为之分配或回收资源，</a:t>
            </a:r>
            <a:r>
              <a:rPr lang="en-US" altLang="zh-CN" sz="2000" b="1">
                <a:solidFill>
                  <a:srgbClr val="FFFFFF"/>
                </a:solidFill>
                <a:latin typeface="Arial Narrow" panose="020B0604020202020204" pitchFamily="34" charset="0"/>
              </a:rPr>
              <a:t>OS</a:t>
            </a:r>
            <a:r>
              <a:rPr lang="en-US" altLang="en-US" sz="2000" b="1">
                <a:solidFill>
                  <a:srgbClr val="FFFFFF"/>
                </a:solidFill>
                <a:latin typeface="Arial Narrow" panose="020B0604020202020204" pitchFamily="34" charset="0"/>
              </a:rPr>
              <a:t>的开销</a:t>
            </a:r>
            <a:r>
              <a:rPr lang="zh-CN" altLang="en-US" sz="2000" b="1">
                <a:solidFill>
                  <a:srgbClr val="FFFFFF"/>
                </a:solidFill>
                <a:latin typeface="Arial Narrow" panose="020B0604020202020204" pitchFamily="34" charset="0"/>
              </a:rPr>
              <a:t>将大于创建线程或撒消线程的开消。类似地在进程切换时，涉及到整个当前进程</a:t>
            </a:r>
            <a:r>
              <a:rPr lang="en-US" altLang="zh-CN" sz="2000" b="1">
                <a:solidFill>
                  <a:srgbClr val="FFFFFF"/>
                </a:solidFill>
                <a:latin typeface="Arial Narrow" panose="020B0604020202020204" pitchFamily="34" charset="0"/>
              </a:rPr>
              <a:t>CPU</a:t>
            </a:r>
            <a:r>
              <a:rPr lang="zh-CN" altLang="en-US" sz="2000" b="1">
                <a:solidFill>
                  <a:srgbClr val="FFFFFF"/>
                </a:solidFill>
                <a:latin typeface="Arial Narrow" panose="020B0604020202020204" pitchFamily="34" charset="0"/>
              </a:rPr>
              <a:t>环境的保存以及新被调度运行的进程的</a:t>
            </a:r>
            <a:r>
              <a:rPr lang="en-US" altLang="zh-CN" sz="2000" b="1">
                <a:solidFill>
                  <a:srgbClr val="FFFFFF"/>
                </a:solidFill>
                <a:latin typeface="Arial Narrow" panose="020B0604020202020204" pitchFamily="34" charset="0"/>
              </a:rPr>
              <a:t>CPU</a:t>
            </a:r>
            <a:r>
              <a:rPr lang="zh-CN" altLang="en-US" sz="2000" b="1">
                <a:solidFill>
                  <a:srgbClr val="FFFFFF"/>
                </a:solidFill>
                <a:latin typeface="Arial Narrow" panose="020B0604020202020204" pitchFamily="34" charset="0"/>
              </a:rPr>
              <a:t>环境的设置。而线程切换只须保存和设置少量寄存器的内容，并不涉及存储器管理方面的操作。因此，进程切换的开销也远大于线程切换的开销。</a:t>
            </a:r>
          </a:p>
          <a:p>
            <a:endParaRPr lang="en-US" altLang="zh-CN"/>
          </a:p>
        </p:txBody>
      </p:sp>
    </p:spTree>
    <p:extLst>
      <p:ext uri="{BB962C8B-B14F-4D97-AF65-F5344CB8AC3E}">
        <p14:creationId xmlns:p14="http://schemas.microsoft.com/office/powerpoint/2010/main" val="680104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46" name="Rectangle 7">
            <a:extLst>
              <a:ext uri="{FF2B5EF4-FFF2-40B4-BE49-F238E27FC236}">
                <a16:creationId xmlns:a16="http://schemas.microsoft.com/office/drawing/2014/main" id="{040DBFF9-D8F4-9D43-A373-3DC70FD7902D}"/>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165CEB82-25D8-0641-9F9E-A54EB9A4FF71}" type="slidenum">
              <a:rPr lang="en-US" altLang="zh-CN" sz="1200"/>
              <a:pPr/>
              <a:t>51</a:t>
            </a:fld>
            <a:endParaRPr lang="en-US" altLang="zh-CN" sz="1200"/>
          </a:p>
        </p:txBody>
      </p:sp>
      <p:sp>
        <p:nvSpPr>
          <p:cNvPr id="185347" name="Rectangle 2">
            <a:extLst>
              <a:ext uri="{FF2B5EF4-FFF2-40B4-BE49-F238E27FC236}">
                <a16:creationId xmlns:a16="http://schemas.microsoft.com/office/drawing/2014/main" id="{089B1C43-1B62-B045-868D-4F4F9B12B846}"/>
              </a:ext>
            </a:extLst>
          </p:cNvPr>
          <p:cNvSpPr>
            <a:spLocks noGrp="1" noRot="1" noChangeAspect="1" noChangeArrowheads="1" noTextEdit="1"/>
          </p:cNvSpPr>
          <p:nvPr>
            <p:ph type="sldImg"/>
          </p:nvPr>
        </p:nvSpPr>
        <p:spPr>
          <a:xfrm>
            <a:off x="381000" y="685800"/>
            <a:ext cx="6096000" cy="3429000"/>
          </a:xfrm>
          <a:ln/>
        </p:spPr>
      </p:sp>
      <p:sp>
        <p:nvSpPr>
          <p:cNvPr id="359427" name="Rectangle 3">
            <a:extLst>
              <a:ext uri="{FF2B5EF4-FFF2-40B4-BE49-F238E27FC236}">
                <a16:creationId xmlns:a16="http://schemas.microsoft.com/office/drawing/2014/main" id="{31CF7853-816B-2A4B-8DF6-2C0263231B7A}"/>
              </a:ext>
            </a:extLst>
          </p:cNvPr>
          <p:cNvSpPr>
            <a:spLocks noGrp="1" noChangeArrowheads="1"/>
          </p:cNvSpPr>
          <p:nvPr>
            <p:ph type="body" idx="1"/>
          </p:nvPr>
        </p:nvSpPr>
        <p:spPr/>
        <p:txBody>
          <a:bodyPr/>
          <a:lstStyle/>
          <a:p>
            <a:pPr>
              <a:lnSpc>
                <a:spcPct val="130000"/>
              </a:lnSpc>
              <a:spcBef>
                <a:spcPct val="0"/>
              </a:spcBef>
            </a:pPr>
            <a:r>
              <a:rPr lang="zh-CN" altLang="en-US" sz="3200" b="1">
                <a:solidFill>
                  <a:srgbClr val="151B15"/>
                </a:solidFill>
                <a:effectLst>
                  <a:outerShdw blurRad="38100" dist="38100" dir="2700000" algn="tl">
                    <a:srgbClr val="C0C0C0"/>
                  </a:outerShdw>
                </a:effectLst>
                <a:latin typeface="楷体_GB2312" pitchFamily="49" charset="-122"/>
                <a:ea typeface="楷体_GB2312" pitchFamily="49" charset="-122"/>
              </a:rPr>
              <a:t>（</a:t>
            </a:r>
            <a:r>
              <a:rPr lang="en-US" altLang="zh-CN" sz="3200" b="1">
                <a:solidFill>
                  <a:srgbClr val="151B15"/>
                </a:solidFill>
                <a:effectLst>
                  <a:outerShdw blurRad="38100" dist="38100" dir="2700000" algn="tl">
                    <a:srgbClr val="C0C0C0"/>
                  </a:outerShdw>
                </a:effectLst>
                <a:latin typeface="楷体_GB2312" pitchFamily="49" charset="-122"/>
                <a:ea typeface="楷体_GB2312" pitchFamily="49" charset="-122"/>
              </a:rPr>
              <a:t>1</a:t>
            </a:r>
            <a:r>
              <a:rPr lang="zh-CN" altLang="en-US" sz="3200" b="1">
                <a:solidFill>
                  <a:srgbClr val="151B15"/>
                </a:solidFill>
                <a:effectLst>
                  <a:outerShdw blurRad="38100" dist="38100" dir="2700000" algn="tl">
                    <a:srgbClr val="C0C0C0"/>
                  </a:outerShdw>
                </a:effectLst>
                <a:latin typeface="楷体_GB2312" pitchFamily="49" charset="-122"/>
                <a:ea typeface="楷体_GB2312" pitchFamily="49" charset="-122"/>
              </a:rPr>
              <a:t>）内核支持线程</a:t>
            </a:r>
            <a:r>
              <a:rPr lang="en-US" altLang="zh-CN" sz="3200" b="1">
                <a:solidFill>
                  <a:srgbClr val="151B15"/>
                </a:solidFill>
                <a:effectLst>
                  <a:outerShdw blurRad="38100" dist="38100" dir="2700000" algn="tl">
                    <a:srgbClr val="C0C0C0"/>
                  </a:outerShdw>
                </a:effectLst>
                <a:latin typeface="楷体_GB2312" pitchFamily="49" charset="-122"/>
                <a:ea typeface="楷体_GB2312" pitchFamily="49" charset="-122"/>
              </a:rPr>
              <a:t>(</a:t>
            </a:r>
            <a:r>
              <a:rPr lang="zh-CN" altLang="en-US" sz="3200" b="1">
                <a:solidFill>
                  <a:srgbClr val="151B15"/>
                </a:solidFill>
                <a:effectLst>
                  <a:outerShdw blurRad="38100" dist="38100" dir="2700000" algn="tl">
                    <a:srgbClr val="C0C0C0"/>
                  </a:outerShdw>
                </a:effectLst>
                <a:latin typeface="楷体_GB2312" pitchFamily="49" charset="-122"/>
                <a:ea typeface="楷体_GB2312" pitchFamily="49" charset="-122"/>
              </a:rPr>
              <a:t>轻便进程</a:t>
            </a:r>
            <a:r>
              <a:rPr lang="en-US" altLang="zh-CN" sz="3200" b="1">
                <a:solidFill>
                  <a:srgbClr val="151B15"/>
                </a:solidFill>
                <a:effectLst>
                  <a:outerShdw blurRad="38100" dist="38100" dir="2700000" algn="tl">
                    <a:srgbClr val="C0C0C0"/>
                  </a:outerShdw>
                </a:effectLst>
                <a:latin typeface="楷体_GB2312" pitchFamily="49" charset="-122"/>
                <a:ea typeface="楷体_GB2312" pitchFamily="49" charset="-122"/>
              </a:rPr>
              <a:t>)</a:t>
            </a:r>
            <a:r>
              <a:rPr lang="zh-CN" altLang="en-US" sz="3200" b="1">
                <a:solidFill>
                  <a:srgbClr val="151B15"/>
                </a:solidFill>
                <a:effectLst>
                  <a:outerShdw blurRad="38100" dist="38100" dir="2700000" algn="tl">
                    <a:srgbClr val="C0C0C0"/>
                  </a:outerShdw>
                </a:effectLst>
                <a:latin typeface="楷体_GB2312" pitchFamily="49" charset="-122"/>
                <a:ea typeface="楷体_GB2312" pitchFamily="49" charset="-122"/>
              </a:rPr>
              <a:t>：无论用户进程中的线程或系统进程中的线程，它的创建、撤消和切换都由内核实现。</a:t>
            </a:r>
          </a:p>
          <a:p>
            <a:pPr>
              <a:lnSpc>
                <a:spcPct val="130000"/>
              </a:lnSpc>
              <a:spcBef>
                <a:spcPct val="0"/>
              </a:spcBef>
            </a:pPr>
            <a:r>
              <a:rPr lang="zh-CN" altLang="en-US" sz="3200" b="1">
                <a:solidFill>
                  <a:srgbClr val="151B15"/>
                </a:solidFill>
                <a:effectLst>
                  <a:outerShdw blurRad="38100" dist="38100" dir="2700000" algn="tl">
                    <a:srgbClr val="C0C0C0"/>
                  </a:outerShdw>
                </a:effectLst>
                <a:latin typeface="楷体_GB2312" pitchFamily="49" charset="-122"/>
                <a:ea typeface="楷体_GB2312" pitchFamily="49" charset="-122"/>
              </a:rPr>
              <a:t>         </a:t>
            </a:r>
            <a:r>
              <a:rPr lang="zh-CN" altLang="en-US" sz="3200" b="1">
                <a:solidFill>
                  <a:srgbClr val="FF0000"/>
                </a:solidFill>
                <a:effectLst>
                  <a:outerShdw blurRad="38100" dist="38100" dir="2700000" algn="tl">
                    <a:srgbClr val="C0C0C0"/>
                  </a:outerShdw>
                </a:effectLst>
                <a:latin typeface="楷体_GB2312" pitchFamily="49" charset="-122"/>
                <a:ea typeface="楷体_GB2312" pitchFamily="49" charset="-122"/>
              </a:rPr>
              <a:t>在内核中保留了一张线程控制块，内核根据该控制块而感知该线程的存在并对线程进行控制。</a:t>
            </a:r>
          </a:p>
          <a:p>
            <a:pPr>
              <a:lnSpc>
                <a:spcPct val="130000"/>
              </a:lnSpc>
              <a:spcBef>
                <a:spcPct val="0"/>
              </a:spcBef>
            </a:pPr>
            <a:r>
              <a:rPr lang="zh-CN" altLang="en-US" sz="3200" b="1">
                <a:solidFill>
                  <a:srgbClr val="151B15"/>
                </a:solidFill>
                <a:effectLst>
                  <a:outerShdw blurRad="38100" dist="38100" dir="2700000" algn="tl">
                    <a:srgbClr val="C0C0C0"/>
                  </a:outerShdw>
                </a:effectLst>
                <a:latin typeface="楷体_GB2312" pitchFamily="49" charset="-122"/>
                <a:ea typeface="楷体_GB2312" pitchFamily="49" charset="-122"/>
              </a:rPr>
              <a:t>（</a:t>
            </a:r>
            <a:r>
              <a:rPr lang="en-US" altLang="zh-CN" sz="3200" b="1">
                <a:solidFill>
                  <a:srgbClr val="151B15"/>
                </a:solidFill>
                <a:effectLst>
                  <a:outerShdw blurRad="38100" dist="38100" dir="2700000" algn="tl">
                    <a:srgbClr val="C0C0C0"/>
                  </a:outerShdw>
                </a:effectLst>
                <a:latin typeface="楷体_GB2312" pitchFamily="49" charset="-122"/>
                <a:ea typeface="楷体_GB2312" pitchFamily="49" charset="-122"/>
              </a:rPr>
              <a:t>2</a:t>
            </a:r>
            <a:r>
              <a:rPr lang="zh-CN" altLang="en-US" sz="3200" b="1">
                <a:solidFill>
                  <a:srgbClr val="151B15"/>
                </a:solidFill>
                <a:effectLst>
                  <a:outerShdw blurRad="38100" dist="38100" dir="2700000" algn="tl">
                    <a:srgbClr val="C0C0C0"/>
                  </a:outerShdw>
                </a:effectLst>
                <a:latin typeface="楷体_GB2312" pitchFamily="49" charset="-122"/>
                <a:ea typeface="楷体_GB2312" pitchFamily="49" charset="-122"/>
              </a:rPr>
              <a:t>）用户级线程：用户级线程仅存在于用户级中，它的创建、撤消和切换都与内核无关。</a:t>
            </a:r>
          </a:p>
          <a:p>
            <a:pPr>
              <a:lnSpc>
                <a:spcPct val="130000"/>
              </a:lnSpc>
              <a:spcBef>
                <a:spcPct val="0"/>
              </a:spcBef>
            </a:pPr>
            <a:r>
              <a:rPr lang="zh-CN" altLang="en-US" sz="3200" b="1">
                <a:solidFill>
                  <a:srgbClr val="151B15"/>
                </a:solidFill>
                <a:effectLst>
                  <a:outerShdw blurRad="38100" dist="38100" dir="2700000" algn="tl">
                    <a:srgbClr val="C0C0C0"/>
                  </a:outerShdw>
                </a:effectLst>
                <a:latin typeface="楷体_GB2312" pitchFamily="49" charset="-122"/>
                <a:ea typeface="楷体_GB2312" pitchFamily="49" charset="-122"/>
              </a:rPr>
              <a:t>          内核无法感知线程的存在</a:t>
            </a:r>
          </a:p>
        </p:txBody>
      </p:sp>
    </p:spTree>
    <p:extLst>
      <p:ext uri="{BB962C8B-B14F-4D97-AF65-F5344CB8AC3E}">
        <p14:creationId xmlns:p14="http://schemas.microsoft.com/office/powerpoint/2010/main" val="10968778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B1CB44-73D4-4D44-A9F1-CF17A2AAD0C5}" type="slidenum">
              <a:rPr lang="zh-CN" altLang="en-US" smtClean="0"/>
              <a:pPr/>
              <a:t>3</a:t>
            </a:fld>
            <a:endParaRPr lang="en-US" altLang="zh-CN"/>
          </a:p>
        </p:txBody>
      </p:sp>
    </p:spTree>
    <p:extLst>
      <p:ext uri="{BB962C8B-B14F-4D97-AF65-F5344CB8AC3E}">
        <p14:creationId xmlns:p14="http://schemas.microsoft.com/office/powerpoint/2010/main" val="36380881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B1CB44-73D4-4D44-A9F1-CF17A2AAD0C5}" type="slidenum">
              <a:rPr lang="zh-CN" altLang="en-US" smtClean="0"/>
              <a:pPr/>
              <a:t>7</a:t>
            </a:fld>
            <a:endParaRPr lang="en-US" altLang="zh-CN"/>
          </a:p>
        </p:txBody>
      </p:sp>
    </p:spTree>
    <p:extLst>
      <p:ext uri="{BB962C8B-B14F-4D97-AF65-F5344CB8AC3E}">
        <p14:creationId xmlns:p14="http://schemas.microsoft.com/office/powerpoint/2010/main" val="19595932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B1CB44-73D4-4D44-A9F1-CF17A2AAD0C5}" type="slidenum">
              <a:rPr lang="zh-CN" altLang="en-US" smtClean="0"/>
              <a:pPr/>
              <a:t>8</a:t>
            </a:fld>
            <a:endParaRPr lang="en-US" altLang="zh-CN"/>
          </a:p>
        </p:txBody>
      </p:sp>
    </p:spTree>
    <p:extLst>
      <p:ext uri="{BB962C8B-B14F-4D97-AF65-F5344CB8AC3E}">
        <p14:creationId xmlns:p14="http://schemas.microsoft.com/office/powerpoint/2010/main" val="22340429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B1CB44-73D4-4D44-A9F1-CF17A2AAD0C5}" type="slidenum">
              <a:rPr lang="zh-CN" altLang="en-US" smtClean="0"/>
              <a:pPr/>
              <a:t>9</a:t>
            </a:fld>
            <a:endParaRPr lang="en-US" altLang="zh-CN"/>
          </a:p>
        </p:txBody>
      </p:sp>
    </p:spTree>
    <p:extLst>
      <p:ext uri="{BB962C8B-B14F-4D97-AF65-F5344CB8AC3E}">
        <p14:creationId xmlns:p14="http://schemas.microsoft.com/office/powerpoint/2010/main" val="30075264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B1CB44-73D4-4D44-A9F1-CF17A2AAD0C5}" type="slidenum">
              <a:rPr lang="zh-CN" altLang="en-US" smtClean="0"/>
              <a:pPr/>
              <a:t>10</a:t>
            </a:fld>
            <a:endParaRPr lang="en-US" altLang="zh-CN"/>
          </a:p>
        </p:txBody>
      </p:sp>
    </p:spTree>
    <p:extLst>
      <p:ext uri="{BB962C8B-B14F-4D97-AF65-F5344CB8AC3E}">
        <p14:creationId xmlns:p14="http://schemas.microsoft.com/office/powerpoint/2010/main" val="7470248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B1CB44-73D4-4D44-A9F1-CF17A2AAD0C5}" type="slidenum">
              <a:rPr lang="zh-CN" altLang="en-US" smtClean="0"/>
              <a:pPr/>
              <a:t>22</a:t>
            </a:fld>
            <a:endParaRPr lang="en-US" altLang="zh-CN"/>
          </a:p>
        </p:txBody>
      </p:sp>
    </p:spTree>
    <p:extLst>
      <p:ext uri="{BB962C8B-B14F-4D97-AF65-F5344CB8AC3E}">
        <p14:creationId xmlns:p14="http://schemas.microsoft.com/office/powerpoint/2010/main" val="1122195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B1CB44-73D4-4D44-A9F1-CF17A2AAD0C5}" type="slidenum">
              <a:rPr lang="zh-CN" altLang="en-US" smtClean="0"/>
              <a:pPr/>
              <a:t>23</a:t>
            </a:fld>
            <a:endParaRPr lang="en-US" altLang="zh-CN"/>
          </a:p>
        </p:txBody>
      </p:sp>
    </p:spTree>
    <p:extLst>
      <p:ext uri="{BB962C8B-B14F-4D97-AF65-F5344CB8AC3E}">
        <p14:creationId xmlns:p14="http://schemas.microsoft.com/office/powerpoint/2010/main" val="38527097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50" name="幻灯片图像占位符 1">
            <a:extLst>
              <a:ext uri="{FF2B5EF4-FFF2-40B4-BE49-F238E27FC236}">
                <a16:creationId xmlns:a16="http://schemas.microsoft.com/office/drawing/2014/main" id="{3462FFDB-1F0D-4547-815D-63DF97A07175}"/>
              </a:ext>
            </a:extLst>
          </p:cNvPr>
          <p:cNvSpPr>
            <a:spLocks noGrp="1" noRot="1" noChangeAspect="1" noTextEdit="1"/>
          </p:cNvSpPr>
          <p:nvPr>
            <p:ph type="sldImg"/>
          </p:nvPr>
        </p:nvSpPr>
        <p:spPr>
          <a:xfrm>
            <a:off x="381000" y="685800"/>
            <a:ext cx="6096000" cy="3429000"/>
          </a:xfrm>
          <a:ln/>
        </p:spPr>
      </p:sp>
      <p:sp>
        <p:nvSpPr>
          <p:cNvPr id="181251" name="备注占位符 2">
            <a:extLst>
              <a:ext uri="{FF2B5EF4-FFF2-40B4-BE49-F238E27FC236}">
                <a16:creationId xmlns:a16="http://schemas.microsoft.com/office/drawing/2014/main" id="{CE119403-B076-434A-820B-0E43CB8C618A}"/>
              </a:ext>
            </a:extLst>
          </p:cNvPr>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r>
              <a:rPr lang="zh-CN" altLang="en-US" b="1">
                <a:solidFill>
                  <a:srgbClr val="000000"/>
                </a:solidFill>
                <a:latin typeface="华文楷体" panose="02010600040101010101" pitchFamily="2" charset="-122"/>
                <a:ea typeface="华文楷体" panose="02010600040101010101" pitchFamily="2" charset="-122"/>
              </a:rPr>
              <a:t>最初用于同一台主机上多个应用程序之间的通信</a:t>
            </a:r>
            <a:r>
              <a:rPr lang="en-US" altLang="zh-CN" b="1">
                <a:solidFill>
                  <a:srgbClr val="000000"/>
                </a:solidFill>
                <a:latin typeface="华文楷体" panose="02010600040101010101" pitchFamily="2" charset="-122"/>
                <a:ea typeface="华文楷体" panose="02010600040101010101" pitchFamily="2" charset="-122"/>
              </a:rPr>
              <a:t>(</a:t>
            </a:r>
            <a:r>
              <a:rPr lang="zh-CN" altLang="en-US" b="1">
                <a:solidFill>
                  <a:srgbClr val="000000"/>
                </a:solidFill>
                <a:latin typeface="华文楷体" panose="02010600040101010101" pitchFamily="2" charset="-122"/>
                <a:ea typeface="华文楷体" panose="02010600040101010101" pitchFamily="2" charset="-122"/>
              </a:rPr>
              <a:t>即进程间的通信</a:t>
            </a:r>
            <a:r>
              <a:rPr lang="en-US" altLang="zh-CN" b="1">
                <a:solidFill>
                  <a:srgbClr val="000000"/>
                </a:solidFill>
                <a:latin typeface="华文楷体" panose="02010600040101010101" pitchFamily="2" charset="-122"/>
                <a:ea typeface="华文楷体" panose="02010600040101010101" pitchFamily="2" charset="-122"/>
              </a:rPr>
              <a:t>)</a:t>
            </a:r>
            <a:r>
              <a:rPr lang="zh-CN" altLang="en-US" b="1">
                <a:solidFill>
                  <a:srgbClr val="000000"/>
                </a:solidFill>
                <a:latin typeface="华文楷体" panose="02010600040101010101" pitchFamily="2" charset="-122"/>
                <a:ea typeface="华文楷体" panose="02010600040101010101" pitchFamily="2" charset="-122"/>
              </a:rPr>
              <a:t>，主要是为了解决多对进程同时通信时端口和物理线路的多路复用问题。</a:t>
            </a:r>
            <a:endParaRPr lang="en-US" altLang="zh-CN" b="1">
              <a:solidFill>
                <a:srgbClr val="000000"/>
              </a:solidFill>
              <a:latin typeface="华文楷体" panose="02010600040101010101" pitchFamily="2" charset="-122"/>
              <a:ea typeface="华文楷体" panose="02010600040101010101" pitchFamily="2" charset="-122"/>
            </a:endParaRPr>
          </a:p>
          <a:p>
            <a:r>
              <a:rPr lang="zh-CN" altLang="en-US" b="1">
                <a:solidFill>
                  <a:srgbClr val="000000"/>
                </a:solidFill>
                <a:latin typeface="华文楷体" panose="02010600040101010101" pitchFamily="2" charset="-122"/>
                <a:ea typeface="华文楷体" panose="02010600040101010101" pitchFamily="2" charset="-122"/>
              </a:rPr>
              <a:t>后来随着计算机网络技术的发展以及</a:t>
            </a:r>
            <a:r>
              <a:rPr lang="en-US" altLang="zh-CN" b="1">
                <a:solidFill>
                  <a:srgbClr val="000000"/>
                </a:solidFill>
                <a:latin typeface="华文楷体" panose="02010600040101010101" pitchFamily="2" charset="-122"/>
                <a:ea typeface="华文楷体" panose="02010600040101010101" pitchFamily="2" charset="-122"/>
              </a:rPr>
              <a:t>UNIX </a:t>
            </a:r>
            <a:r>
              <a:rPr lang="zh-CN" altLang="en-US" b="1">
                <a:solidFill>
                  <a:srgbClr val="000000"/>
                </a:solidFill>
                <a:latin typeface="华文楷体" panose="02010600040101010101" pitchFamily="2" charset="-122"/>
                <a:ea typeface="华文楷体" panose="02010600040101010101" pitchFamily="2" charset="-122"/>
              </a:rPr>
              <a:t>操作系统的广泛使用，套接字已逐渐成为最流行的网络通信程序接口之一。</a:t>
            </a:r>
            <a:endParaRPr lang="zh-CN" altLang="en-US"/>
          </a:p>
        </p:txBody>
      </p:sp>
      <p:sp>
        <p:nvSpPr>
          <p:cNvPr id="181252" name="灯片编号占位符 3">
            <a:extLst>
              <a:ext uri="{FF2B5EF4-FFF2-40B4-BE49-F238E27FC236}">
                <a16:creationId xmlns:a16="http://schemas.microsoft.com/office/drawing/2014/main" id="{19716B5E-740E-C246-BCDC-D251974C1392}"/>
              </a:ext>
            </a:extLst>
          </p:cNvPr>
          <p:cNvSpPr>
            <a:spLocks noGrp="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908F59E9-B581-A94B-AF7D-8D9E37361BA7}" type="slidenum">
              <a:rPr lang="en-US" altLang="zh-CN" sz="1200"/>
              <a:pPr/>
              <a:t>34</a:t>
            </a:fld>
            <a:endParaRPr lang="en-US" altLang="zh-CN" sz="1200"/>
          </a:p>
        </p:txBody>
      </p:sp>
    </p:spTree>
    <p:extLst>
      <p:ext uri="{BB962C8B-B14F-4D97-AF65-F5344CB8AC3E}">
        <p14:creationId xmlns:p14="http://schemas.microsoft.com/office/powerpoint/2010/main" val="26948764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grpSp>
        <p:nvGrpSpPr>
          <p:cNvPr id="4" name="Group 2">
            <a:extLst>
              <a:ext uri="{FF2B5EF4-FFF2-40B4-BE49-F238E27FC236}">
                <a16:creationId xmlns:a16="http://schemas.microsoft.com/office/drawing/2014/main" id="{6226486A-CFA4-1C45-AD33-C64C38046777}"/>
              </a:ext>
            </a:extLst>
          </p:cNvPr>
          <p:cNvGrpSpPr>
            <a:grpSpLocks/>
          </p:cNvGrpSpPr>
          <p:nvPr/>
        </p:nvGrpSpPr>
        <p:grpSpPr bwMode="auto">
          <a:xfrm>
            <a:off x="-1380067" y="1552576"/>
            <a:ext cx="13572067" cy="5305425"/>
            <a:chOff x="-652" y="978"/>
            <a:chExt cx="6412" cy="3342"/>
          </a:xfrm>
        </p:grpSpPr>
        <p:sp>
          <p:nvSpPr>
            <p:cNvPr id="5" name="Freeform 3">
              <a:extLst>
                <a:ext uri="{FF2B5EF4-FFF2-40B4-BE49-F238E27FC236}">
                  <a16:creationId xmlns:a16="http://schemas.microsoft.com/office/drawing/2014/main" id="{0535121F-41AF-7E4A-9144-24518CB4B300}"/>
                </a:ext>
              </a:extLst>
            </p:cNvPr>
            <p:cNvSpPr>
              <a:spLocks/>
            </p:cNvSpPr>
            <p:nvPr/>
          </p:nvSpPr>
          <p:spPr bwMode="auto">
            <a:xfrm>
              <a:off x="2061" y="1707"/>
              <a:ext cx="3699" cy="2613"/>
            </a:xfrm>
            <a:custGeom>
              <a:avLst/>
              <a:gdLst/>
              <a:ahLst/>
              <a:cxnLst>
                <a:cxn ang="0">
                  <a:pos x="1523" y="2611"/>
                </a:cxn>
                <a:cxn ang="0">
                  <a:pos x="3698" y="2612"/>
                </a:cxn>
                <a:cxn ang="0">
                  <a:pos x="3698" y="2228"/>
                </a:cxn>
                <a:cxn ang="0">
                  <a:pos x="0" y="0"/>
                </a:cxn>
                <a:cxn ang="0">
                  <a:pos x="160" y="118"/>
                </a:cxn>
                <a:cxn ang="0">
                  <a:pos x="292" y="219"/>
                </a:cxn>
                <a:cxn ang="0">
                  <a:pos x="441" y="347"/>
                </a:cxn>
                <a:cxn ang="0">
                  <a:pos x="585" y="482"/>
                </a:cxn>
                <a:cxn ang="0">
                  <a:pos x="796" y="711"/>
                </a:cxn>
                <a:cxn ang="0">
                  <a:pos x="983" y="955"/>
                </a:cxn>
                <a:cxn ang="0">
                  <a:pos x="1119" y="1168"/>
                </a:cxn>
                <a:cxn ang="0">
                  <a:pos x="1238" y="1388"/>
                </a:cxn>
                <a:cxn ang="0">
                  <a:pos x="1331" y="1608"/>
                </a:cxn>
                <a:cxn ang="0">
                  <a:pos x="1400" y="1809"/>
                </a:cxn>
                <a:cxn ang="0">
                  <a:pos x="1447" y="1979"/>
                </a:cxn>
                <a:cxn ang="0">
                  <a:pos x="1490" y="2190"/>
                </a:cxn>
                <a:cxn ang="0">
                  <a:pos x="1511" y="2374"/>
                </a:cxn>
                <a:cxn ang="0">
                  <a:pos x="1523" y="2611"/>
                </a:cxn>
              </a:cxnLst>
              <a:rect l="0" t="0" r="r" b="b"/>
              <a:pathLst>
                <a:path w="3699" h="2613">
                  <a:moveTo>
                    <a:pt x="1523" y="2611"/>
                  </a:moveTo>
                  <a:lnTo>
                    <a:pt x="3698" y="2612"/>
                  </a:lnTo>
                  <a:lnTo>
                    <a:pt x="3698" y="2228"/>
                  </a:lnTo>
                  <a:lnTo>
                    <a:pt x="0" y="0"/>
                  </a:lnTo>
                  <a:lnTo>
                    <a:pt x="160" y="118"/>
                  </a:lnTo>
                  <a:lnTo>
                    <a:pt x="292" y="219"/>
                  </a:lnTo>
                  <a:lnTo>
                    <a:pt x="441" y="347"/>
                  </a:lnTo>
                  <a:lnTo>
                    <a:pt x="585" y="482"/>
                  </a:lnTo>
                  <a:lnTo>
                    <a:pt x="796" y="711"/>
                  </a:lnTo>
                  <a:lnTo>
                    <a:pt x="983" y="955"/>
                  </a:lnTo>
                  <a:lnTo>
                    <a:pt x="1119" y="1168"/>
                  </a:lnTo>
                  <a:lnTo>
                    <a:pt x="1238" y="1388"/>
                  </a:lnTo>
                  <a:lnTo>
                    <a:pt x="1331" y="1608"/>
                  </a:lnTo>
                  <a:lnTo>
                    <a:pt x="1400" y="1809"/>
                  </a:lnTo>
                  <a:lnTo>
                    <a:pt x="1447" y="1979"/>
                  </a:lnTo>
                  <a:lnTo>
                    <a:pt x="1490" y="2190"/>
                  </a:lnTo>
                  <a:lnTo>
                    <a:pt x="1511" y="2374"/>
                  </a:lnTo>
                  <a:lnTo>
                    <a:pt x="1523" y="2611"/>
                  </a:lnTo>
                </a:path>
              </a:pathLst>
            </a:custGeom>
            <a:gradFill rotWithShape="0">
              <a:gsLst>
                <a:gs pos="0">
                  <a:schemeClr val="accent2">
                    <a:gamma/>
                    <a:shade val="46275"/>
                    <a:invGamma/>
                  </a:schemeClr>
                </a:gs>
                <a:gs pos="100000">
                  <a:schemeClr val="accent2"/>
                </a:gs>
              </a:gsLst>
              <a:lin ang="0" scaled="1"/>
            </a:gradFill>
            <a:ln w="9525" cap="rnd">
              <a:noFill/>
              <a:round/>
              <a:headEnd/>
              <a:tailEnd/>
            </a:ln>
            <a:effectLst/>
          </p:spPr>
          <p:txBody>
            <a:bodyPr/>
            <a:lstStyle/>
            <a:p>
              <a:pPr>
                <a:defRPr/>
              </a:pPr>
              <a:endParaRPr lang="zh-CN" altLang="en-US" sz="800" b="1"/>
            </a:p>
          </p:txBody>
        </p:sp>
        <p:sp>
          <p:nvSpPr>
            <p:cNvPr id="6" name="Arc 4">
              <a:extLst>
                <a:ext uri="{FF2B5EF4-FFF2-40B4-BE49-F238E27FC236}">
                  <a16:creationId xmlns:a16="http://schemas.microsoft.com/office/drawing/2014/main" id="{C3824057-1AEB-814C-BCB3-11E82C11CF36}"/>
                </a:ext>
              </a:extLst>
            </p:cNvPr>
            <p:cNvSpPr>
              <a:spLocks/>
            </p:cNvSpPr>
            <p:nvPr/>
          </p:nvSpPr>
          <p:spPr bwMode="auto">
            <a:xfrm>
              <a:off x="-652" y="978"/>
              <a:ext cx="4237" cy="3342"/>
            </a:xfrm>
            <a:custGeom>
              <a:avLst/>
              <a:gdLst>
                <a:gd name="G0" fmla="+- 0 0 0"/>
                <a:gd name="G1" fmla="+- 21231 0 0"/>
                <a:gd name="G2" fmla="+- 21600 0 0"/>
                <a:gd name="T0" fmla="*/ 3977 w 21600"/>
                <a:gd name="T1" fmla="*/ 0 h 21231"/>
                <a:gd name="T2" fmla="*/ 21600 w 21600"/>
                <a:gd name="T3" fmla="*/ 21231 h 21231"/>
                <a:gd name="T4" fmla="*/ 0 w 21600"/>
                <a:gd name="T5" fmla="*/ 21231 h 21231"/>
              </a:gdLst>
              <a:ahLst/>
              <a:cxnLst>
                <a:cxn ang="0">
                  <a:pos x="T0" y="T1"/>
                </a:cxn>
                <a:cxn ang="0">
                  <a:pos x="T2" y="T3"/>
                </a:cxn>
                <a:cxn ang="0">
                  <a:pos x="T4" y="T5"/>
                </a:cxn>
              </a:cxnLst>
              <a:rect l="0" t="0" r="r" b="b"/>
              <a:pathLst>
                <a:path w="21600" h="21231" fill="none" extrusionOk="0">
                  <a:moveTo>
                    <a:pt x="3976" y="0"/>
                  </a:moveTo>
                  <a:cubicBezTo>
                    <a:pt x="14194" y="1914"/>
                    <a:pt x="21600" y="10835"/>
                    <a:pt x="21600" y="21231"/>
                  </a:cubicBezTo>
                </a:path>
                <a:path w="21600" h="21231" stroke="0" extrusionOk="0">
                  <a:moveTo>
                    <a:pt x="3976" y="0"/>
                  </a:moveTo>
                  <a:cubicBezTo>
                    <a:pt x="14194" y="1914"/>
                    <a:pt x="21600" y="10835"/>
                    <a:pt x="21600" y="21231"/>
                  </a:cubicBezTo>
                  <a:lnTo>
                    <a:pt x="0" y="21231"/>
                  </a:lnTo>
                  <a:close/>
                </a:path>
              </a:pathLst>
            </a:custGeom>
            <a:noFill/>
            <a:ln w="12700" cap="rnd">
              <a:solidFill>
                <a:schemeClr val="accent2"/>
              </a:solidFill>
              <a:round/>
              <a:headEnd type="none" w="sm" len="sm"/>
              <a:tailEnd type="none" w="sm" len="sm"/>
            </a:ln>
            <a:effectLst/>
          </p:spPr>
          <p:txBody>
            <a:bodyPr wrap="none" anchor="ctr"/>
            <a:lstStyle/>
            <a:p>
              <a:pPr>
                <a:defRPr/>
              </a:pPr>
              <a:endParaRPr lang="zh-CN" altLang="en-US" sz="800" b="1"/>
            </a:p>
          </p:txBody>
        </p:sp>
      </p:grpSp>
      <p:sp>
        <p:nvSpPr>
          <p:cNvPr id="10245" name="Rectangle 5"/>
          <p:cNvSpPr>
            <a:spLocks noGrp="1" noChangeArrowheads="1"/>
          </p:cNvSpPr>
          <p:nvPr>
            <p:ph type="ctrTitle" sz="quarter"/>
          </p:nvPr>
        </p:nvSpPr>
        <p:spPr>
          <a:xfrm>
            <a:off x="1725084" y="762000"/>
            <a:ext cx="10363200" cy="1143000"/>
          </a:xfrm>
        </p:spPr>
        <p:txBody>
          <a:bodyPr anchor="b"/>
          <a:lstStyle>
            <a:lvl1pPr>
              <a:defRPr/>
            </a:lvl1pPr>
          </a:lstStyle>
          <a:p>
            <a:r>
              <a:rPr lang="zh-CN" altLang="en-US"/>
              <a:t>单击此处编辑母版标题样式</a:t>
            </a:r>
          </a:p>
        </p:txBody>
      </p:sp>
      <p:sp>
        <p:nvSpPr>
          <p:cNvPr id="10246" name="Rectangle 6"/>
          <p:cNvSpPr>
            <a:spLocks noGrp="1" noChangeArrowheads="1"/>
          </p:cNvSpPr>
          <p:nvPr>
            <p:ph type="subTitle" sz="quarter" idx="1"/>
          </p:nvPr>
        </p:nvSpPr>
        <p:spPr>
          <a:xfrm>
            <a:off x="914400" y="3429000"/>
            <a:ext cx="8534400" cy="1752600"/>
          </a:xfrm>
        </p:spPr>
        <p:txBody>
          <a:bodyPr lIns="92075" tIns="46038" rIns="92075" bIns="46038" anchor="ctr"/>
          <a:lstStyle>
            <a:lvl1pPr marL="0" indent="0" algn="ctr">
              <a:buFont typeface="Wingdings" pitchFamily="2" charset="2"/>
              <a:buNone/>
              <a:defRPr/>
            </a:lvl1pPr>
          </a:lstStyle>
          <a:p>
            <a:r>
              <a:rPr lang="zh-CN" altLang="en-US"/>
              <a:t>单击此处编辑母版副标题样式</a:t>
            </a:r>
          </a:p>
        </p:txBody>
      </p:sp>
      <p:sp>
        <p:nvSpPr>
          <p:cNvPr id="7" name="Rectangle 7">
            <a:extLst>
              <a:ext uri="{FF2B5EF4-FFF2-40B4-BE49-F238E27FC236}">
                <a16:creationId xmlns:a16="http://schemas.microsoft.com/office/drawing/2014/main" id="{C5134504-7239-C846-8960-65D6E0153758}"/>
              </a:ext>
            </a:extLst>
          </p:cNvPr>
          <p:cNvSpPr>
            <a:spLocks noGrp="1" noChangeArrowheads="1"/>
          </p:cNvSpPr>
          <p:nvPr>
            <p:ph type="dt" sz="quarter" idx="10"/>
          </p:nvPr>
        </p:nvSpPr>
        <p:spPr/>
        <p:txBody>
          <a:bodyPr/>
          <a:lstStyle>
            <a:lvl1pPr>
              <a:defRPr/>
            </a:lvl1pPr>
          </a:lstStyle>
          <a:p>
            <a:pPr>
              <a:defRPr/>
            </a:pPr>
            <a:fld id="{463E703B-23AC-7941-8131-2C3A6729ED8E}" type="datetime1">
              <a:rPr lang="en-US" altLang="zh-CN" smtClean="0"/>
              <a:t>9/28/25</a:t>
            </a:fld>
            <a:endParaRPr lang="en-US" altLang="zh-CN"/>
          </a:p>
        </p:txBody>
      </p:sp>
      <p:sp>
        <p:nvSpPr>
          <p:cNvPr id="8" name="Rectangle 8">
            <a:extLst>
              <a:ext uri="{FF2B5EF4-FFF2-40B4-BE49-F238E27FC236}">
                <a16:creationId xmlns:a16="http://schemas.microsoft.com/office/drawing/2014/main" id="{2C185AB4-C335-1A43-9343-FE16D512DA9D}"/>
              </a:ext>
            </a:extLst>
          </p:cNvPr>
          <p:cNvSpPr>
            <a:spLocks noGrp="1" noChangeArrowheads="1"/>
          </p:cNvSpPr>
          <p:nvPr>
            <p:ph type="ftr" sz="quarter" idx="11"/>
          </p:nvPr>
        </p:nvSpPr>
        <p:spPr/>
        <p:txBody>
          <a:bodyPr/>
          <a:lstStyle>
            <a:lvl1pPr>
              <a:defRPr/>
            </a:lvl1pPr>
          </a:lstStyle>
          <a:p>
            <a:pPr>
              <a:defRPr/>
            </a:pPr>
            <a:endParaRPr lang="en-US" altLang="zh-CN"/>
          </a:p>
        </p:txBody>
      </p:sp>
      <p:sp>
        <p:nvSpPr>
          <p:cNvPr id="9" name="Rectangle 9">
            <a:extLst>
              <a:ext uri="{FF2B5EF4-FFF2-40B4-BE49-F238E27FC236}">
                <a16:creationId xmlns:a16="http://schemas.microsoft.com/office/drawing/2014/main" id="{5D3155CC-CD1F-3248-BADB-6A64307FB9B8}"/>
              </a:ext>
            </a:extLst>
          </p:cNvPr>
          <p:cNvSpPr>
            <a:spLocks noGrp="1" noChangeArrowheads="1"/>
          </p:cNvSpPr>
          <p:nvPr>
            <p:ph type="sldNum" sz="quarter" idx="12"/>
          </p:nvPr>
        </p:nvSpPr>
        <p:spPr/>
        <p:txBody>
          <a:bodyPr/>
          <a:lstStyle>
            <a:lvl1pPr>
              <a:defRPr/>
            </a:lvl1pPr>
          </a:lstStyle>
          <a:p>
            <a:fld id="{5CE0EFE8-A1B1-9148-AF8B-3E843DF22B36}" type="slidenum">
              <a:rPr lang="zh-CN" altLang="en-US"/>
              <a:pPr/>
              <a:t>‹#›</a:t>
            </a:fld>
            <a:endParaRPr lang="en-US" altLang="zh-CN"/>
          </a:p>
        </p:txBody>
      </p:sp>
    </p:spTree>
    <p:extLst>
      <p:ext uri="{BB962C8B-B14F-4D97-AF65-F5344CB8AC3E}">
        <p14:creationId xmlns:p14="http://schemas.microsoft.com/office/powerpoint/2010/main" val="1772897741"/>
      </p:ext>
    </p:extLst>
  </p:cSld>
  <p:clrMapOvr>
    <a:masterClrMapping/>
  </p:clrMapOvr>
  <p:transition>
    <p:random/>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11">
            <a:extLst>
              <a:ext uri="{FF2B5EF4-FFF2-40B4-BE49-F238E27FC236}">
                <a16:creationId xmlns:a16="http://schemas.microsoft.com/office/drawing/2014/main" id="{0FC46CA5-9C23-EA4B-A1CA-179AC2802E60}"/>
              </a:ext>
            </a:extLst>
          </p:cNvPr>
          <p:cNvSpPr>
            <a:spLocks noGrp="1" noChangeArrowheads="1"/>
          </p:cNvSpPr>
          <p:nvPr>
            <p:ph type="dt" sz="half" idx="10"/>
          </p:nvPr>
        </p:nvSpPr>
        <p:spPr>
          <a:ln/>
        </p:spPr>
        <p:txBody>
          <a:bodyPr/>
          <a:lstStyle>
            <a:lvl1pPr>
              <a:defRPr/>
            </a:lvl1pPr>
          </a:lstStyle>
          <a:p>
            <a:pPr>
              <a:defRPr/>
            </a:pPr>
            <a:fld id="{5C20A648-958C-9741-A428-1B5CC8035D31}" type="datetime1">
              <a:rPr lang="en-US" altLang="zh-CN" smtClean="0"/>
              <a:t>9/28/25</a:t>
            </a:fld>
            <a:endParaRPr lang="en-US" altLang="zh-CN"/>
          </a:p>
        </p:txBody>
      </p:sp>
      <p:sp>
        <p:nvSpPr>
          <p:cNvPr id="6" name="Rectangle 12">
            <a:extLst>
              <a:ext uri="{FF2B5EF4-FFF2-40B4-BE49-F238E27FC236}">
                <a16:creationId xmlns:a16="http://schemas.microsoft.com/office/drawing/2014/main" id="{3E8BCF28-BEF7-1C4C-A913-AF01AEAC9680}"/>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13">
            <a:extLst>
              <a:ext uri="{FF2B5EF4-FFF2-40B4-BE49-F238E27FC236}">
                <a16:creationId xmlns:a16="http://schemas.microsoft.com/office/drawing/2014/main" id="{58BC64D1-131B-D44E-97E8-0DAF844437BF}"/>
              </a:ext>
            </a:extLst>
          </p:cNvPr>
          <p:cNvSpPr>
            <a:spLocks noGrp="1" noChangeArrowheads="1"/>
          </p:cNvSpPr>
          <p:nvPr>
            <p:ph type="sldNum" sz="quarter" idx="12"/>
          </p:nvPr>
        </p:nvSpPr>
        <p:spPr>
          <a:ln/>
        </p:spPr>
        <p:txBody>
          <a:bodyPr/>
          <a:lstStyle>
            <a:lvl1pPr>
              <a:defRPr/>
            </a:lvl1pPr>
          </a:lstStyle>
          <a:p>
            <a:fld id="{AC131641-C51B-A442-B846-21C7760E0B74}" type="slidenum">
              <a:rPr lang="zh-CN" altLang="en-US"/>
              <a:pPr/>
              <a:t>‹#›</a:t>
            </a:fld>
            <a:endParaRPr lang="en-US" altLang="zh-CN"/>
          </a:p>
        </p:txBody>
      </p:sp>
    </p:spTree>
    <p:extLst>
      <p:ext uri="{BB962C8B-B14F-4D97-AF65-F5344CB8AC3E}">
        <p14:creationId xmlns:p14="http://schemas.microsoft.com/office/powerpoint/2010/main" val="638089038"/>
      </p:ext>
    </p:extLst>
  </p:cSld>
  <p:clrMapOvr>
    <a:masterClrMapping/>
  </p:clrMapOvr>
  <p:transition>
    <p:random/>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1">
            <a:extLst>
              <a:ext uri="{FF2B5EF4-FFF2-40B4-BE49-F238E27FC236}">
                <a16:creationId xmlns:a16="http://schemas.microsoft.com/office/drawing/2014/main" id="{417B97A9-A1DE-F64A-8AF9-EE0DE29E2C46}"/>
              </a:ext>
            </a:extLst>
          </p:cNvPr>
          <p:cNvSpPr>
            <a:spLocks noGrp="1" noChangeArrowheads="1"/>
          </p:cNvSpPr>
          <p:nvPr>
            <p:ph type="dt" sz="half" idx="10"/>
          </p:nvPr>
        </p:nvSpPr>
        <p:spPr>
          <a:ln/>
        </p:spPr>
        <p:txBody>
          <a:bodyPr/>
          <a:lstStyle>
            <a:lvl1pPr>
              <a:defRPr/>
            </a:lvl1pPr>
          </a:lstStyle>
          <a:p>
            <a:pPr>
              <a:defRPr/>
            </a:pPr>
            <a:fld id="{8F75E415-8189-0449-A741-118B51886EB2}" type="datetime1">
              <a:rPr lang="en-US" altLang="zh-CN" smtClean="0"/>
              <a:t>9/28/25</a:t>
            </a:fld>
            <a:endParaRPr lang="en-US" altLang="zh-CN"/>
          </a:p>
        </p:txBody>
      </p:sp>
      <p:sp>
        <p:nvSpPr>
          <p:cNvPr id="5" name="Rectangle 12">
            <a:extLst>
              <a:ext uri="{FF2B5EF4-FFF2-40B4-BE49-F238E27FC236}">
                <a16:creationId xmlns:a16="http://schemas.microsoft.com/office/drawing/2014/main" id="{28798A0E-D3A8-A14D-B18A-771AF9EBA426}"/>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13">
            <a:extLst>
              <a:ext uri="{FF2B5EF4-FFF2-40B4-BE49-F238E27FC236}">
                <a16:creationId xmlns:a16="http://schemas.microsoft.com/office/drawing/2014/main" id="{D8D25071-C970-2F43-B6DB-68227EEEDAA6}"/>
              </a:ext>
            </a:extLst>
          </p:cNvPr>
          <p:cNvSpPr>
            <a:spLocks noGrp="1" noChangeArrowheads="1"/>
          </p:cNvSpPr>
          <p:nvPr>
            <p:ph type="sldNum" sz="quarter" idx="12"/>
          </p:nvPr>
        </p:nvSpPr>
        <p:spPr>
          <a:ln/>
        </p:spPr>
        <p:txBody>
          <a:bodyPr/>
          <a:lstStyle>
            <a:lvl1pPr>
              <a:defRPr/>
            </a:lvl1pPr>
          </a:lstStyle>
          <a:p>
            <a:fld id="{60815B42-67B0-9345-9D54-A5AC188A4A23}" type="slidenum">
              <a:rPr lang="zh-CN" altLang="en-US"/>
              <a:pPr/>
              <a:t>‹#›</a:t>
            </a:fld>
            <a:endParaRPr lang="en-US" altLang="zh-CN"/>
          </a:p>
        </p:txBody>
      </p:sp>
    </p:spTree>
    <p:extLst>
      <p:ext uri="{BB962C8B-B14F-4D97-AF65-F5344CB8AC3E}">
        <p14:creationId xmlns:p14="http://schemas.microsoft.com/office/powerpoint/2010/main" val="4098851625"/>
      </p:ext>
    </p:extLst>
  </p:cSld>
  <p:clrMapOvr>
    <a:masterClrMapping/>
  </p:clrMapOvr>
  <p:transition>
    <p:random/>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953500" y="95251"/>
            <a:ext cx="2711451" cy="599757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14918" y="95251"/>
            <a:ext cx="7935383" cy="599757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1">
            <a:extLst>
              <a:ext uri="{FF2B5EF4-FFF2-40B4-BE49-F238E27FC236}">
                <a16:creationId xmlns:a16="http://schemas.microsoft.com/office/drawing/2014/main" id="{6614BAFC-8A95-6A4C-856E-D94B7E9A694C}"/>
              </a:ext>
            </a:extLst>
          </p:cNvPr>
          <p:cNvSpPr>
            <a:spLocks noGrp="1" noChangeArrowheads="1"/>
          </p:cNvSpPr>
          <p:nvPr>
            <p:ph type="dt" sz="half" idx="10"/>
          </p:nvPr>
        </p:nvSpPr>
        <p:spPr>
          <a:ln/>
        </p:spPr>
        <p:txBody>
          <a:bodyPr/>
          <a:lstStyle>
            <a:lvl1pPr>
              <a:defRPr/>
            </a:lvl1pPr>
          </a:lstStyle>
          <a:p>
            <a:pPr>
              <a:defRPr/>
            </a:pPr>
            <a:fld id="{69BAD073-AF20-F84F-B655-3D528DA1697A}" type="datetime1">
              <a:rPr lang="en-US" altLang="zh-CN" smtClean="0"/>
              <a:t>9/28/25</a:t>
            </a:fld>
            <a:endParaRPr lang="en-US" altLang="zh-CN"/>
          </a:p>
        </p:txBody>
      </p:sp>
      <p:sp>
        <p:nvSpPr>
          <p:cNvPr id="5" name="Rectangle 12">
            <a:extLst>
              <a:ext uri="{FF2B5EF4-FFF2-40B4-BE49-F238E27FC236}">
                <a16:creationId xmlns:a16="http://schemas.microsoft.com/office/drawing/2014/main" id="{20C7080D-01C0-0341-8A87-A80893EDBB5A}"/>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13">
            <a:extLst>
              <a:ext uri="{FF2B5EF4-FFF2-40B4-BE49-F238E27FC236}">
                <a16:creationId xmlns:a16="http://schemas.microsoft.com/office/drawing/2014/main" id="{4C72F445-2AE2-194C-9C12-2BAC7249B9CC}"/>
              </a:ext>
            </a:extLst>
          </p:cNvPr>
          <p:cNvSpPr>
            <a:spLocks noGrp="1" noChangeArrowheads="1"/>
          </p:cNvSpPr>
          <p:nvPr>
            <p:ph type="sldNum" sz="quarter" idx="12"/>
          </p:nvPr>
        </p:nvSpPr>
        <p:spPr>
          <a:ln/>
        </p:spPr>
        <p:txBody>
          <a:bodyPr/>
          <a:lstStyle>
            <a:lvl1pPr>
              <a:defRPr/>
            </a:lvl1pPr>
          </a:lstStyle>
          <a:p>
            <a:fld id="{B6789A0C-B670-424C-A8C3-65088DD066A9}" type="slidenum">
              <a:rPr lang="zh-CN" altLang="en-US"/>
              <a:pPr/>
              <a:t>‹#›</a:t>
            </a:fld>
            <a:endParaRPr lang="en-US" altLang="zh-CN"/>
          </a:p>
        </p:txBody>
      </p:sp>
    </p:spTree>
    <p:extLst>
      <p:ext uri="{BB962C8B-B14F-4D97-AF65-F5344CB8AC3E}">
        <p14:creationId xmlns:p14="http://schemas.microsoft.com/office/powerpoint/2010/main" val="74109973"/>
      </p:ext>
    </p:extLst>
  </p:cSld>
  <p:clrMapOvr>
    <a:masterClrMapping/>
  </p:clrMapOvr>
  <p:transition>
    <p:rand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11">
            <a:extLst>
              <a:ext uri="{FF2B5EF4-FFF2-40B4-BE49-F238E27FC236}">
                <a16:creationId xmlns:a16="http://schemas.microsoft.com/office/drawing/2014/main" id="{F952E143-E516-2F41-86CD-1CD175500BE3}"/>
              </a:ext>
            </a:extLst>
          </p:cNvPr>
          <p:cNvSpPr>
            <a:spLocks noGrp="1" noChangeArrowheads="1"/>
          </p:cNvSpPr>
          <p:nvPr>
            <p:ph type="dt" sz="half" idx="10"/>
          </p:nvPr>
        </p:nvSpPr>
        <p:spPr>
          <a:ln/>
        </p:spPr>
        <p:txBody>
          <a:bodyPr/>
          <a:lstStyle>
            <a:lvl1pPr>
              <a:defRPr/>
            </a:lvl1pPr>
          </a:lstStyle>
          <a:p>
            <a:pPr>
              <a:defRPr/>
            </a:pPr>
            <a:fld id="{9D5B2CFC-0D0D-B442-BEEA-F587DAEED54D}" type="datetime1">
              <a:rPr lang="en-US" altLang="zh-CN" smtClean="0"/>
              <a:t>9/28/25</a:t>
            </a:fld>
            <a:endParaRPr lang="en-US" altLang="zh-CN"/>
          </a:p>
        </p:txBody>
      </p:sp>
      <p:sp>
        <p:nvSpPr>
          <p:cNvPr id="5" name="Rectangle 12">
            <a:extLst>
              <a:ext uri="{FF2B5EF4-FFF2-40B4-BE49-F238E27FC236}">
                <a16:creationId xmlns:a16="http://schemas.microsoft.com/office/drawing/2014/main" id="{27B76537-12C5-1842-88A8-139DD00B9AE4}"/>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13">
            <a:extLst>
              <a:ext uri="{FF2B5EF4-FFF2-40B4-BE49-F238E27FC236}">
                <a16:creationId xmlns:a16="http://schemas.microsoft.com/office/drawing/2014/main" id="{A00D5E72-9AC5-DE46-AE3C-77D216AC852A}"/>
              </a:ext>
            </a:extLst>
          </p:cNvPr>
          <p:cNvSpPr>
            <a:spLocks noGrp="1" noChangeArrowheads="1"/>
          </p:cNvSpPr>
          <p:nvPr>
            <p:ph type="sldNum" sz="quarter" idx="12"/>
          </p:nvPr>
        </p:nvSpPr>
        <p:spPr>
          <a:ln/>
        </p:spPr>
        <p:txBody>
          <a:bodyPr/>
          <a:lstStyle>
            <a:lvl1pPr>
              <a:defRPr/>
            </a:lvl1pPr>
          </a:lstStyle>
          <a:p>
            <a:fld id="{95AD6DFB-6666-AD44-B276-38AB57C461E8}" type="slidenum">
              <a:rPr lang="zh-CN" altLang="en-US"/>
              <a:pPr/>
              <a:t>‹#›</a:t>
            </a:fld>
            <a:endParaRPr lang="en-US" altLang="zh-CN"/>
          </a:p>
        </p:txBody>
      </p:sp>
    </p:spTree>
    <p:extLst>
      <p:ext uri="{BB962C8B-B14F-4D97-AF65-F5344CB8AC3E}">
        <p14:creationId xmlns:p14="http://schemas.microsoft.com/office/powerpoint/2010/main" val="358188862"/>
      </p:ext>
    </p:extLst>
  </p:cSld>
  <p:clrMapOvr>
    <a:masterClrMapping/>
  </p:clrMapOvr>
  <p:transition>
    <p:random/>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1">
            <a:extLst>
              <a:ext uri="{FF2B5EF4-FFF2-40B4-BE49-F238E27FC236}">
                <a16:creationId xmlns:a16="http://schemas.microsoft.com/office/drawing/2014/main" id="{D82DD8DB-BD48-7447-A56E-737A55961734}"/>
              </a:ext>
            </a:extLst>
          </p:cNvPr>
          <p:cNvSpPr>
            <a:spLocks noGrp="1" noChangeArrowheads="1"/>
          </p:cNvSpPr>
          <p:nvPr>
            <p:ph type="dt" sz="half" idx="10"/>
          </p:nvPr>
        </p:nvSpPr>
        <p:spPr>
          <a:ln/>
        </p:spPr>
        <p:txBody>
          <a:bodyPr/>
          <a:lstStyle>
            <a:lvl1pPr>
              <a:defRPr/>
            </a:lvl1pPr>
          </a:lstStyle>
          <a:p>
            <a:pPr>
              <a:defRPr/>
            </a:pPr>
            <a:fld id="{F52CF337-856A-2F49-A66D-B27072591B85}" type="datetime1">
              <a:rPr lang="en-US" altLang="zh-CN" smtClean="0"/>
              <a:t>9/28/25</a:t>
            </a:fld>
            <a:endParaRPr lang="en-US" altLang="zh-CN"/>
          </a:p>
        </p:txBody>
      </p:sp>
      <p:sp>
        <p:nvSpPr>
          <p:cNvPr id="5" name="Rectangle 12">
            <a:extLst>
              <a:ext uri="{FF2B5EF4-FFF2-40B4-BE49-F238E27FC236}">
                <a16:creationId xmlns:a16="http://schemas.microsoft.com/office/drawing/2014/main" id="{F0E3BE8B-7574-314B-9D5A-06FFCE8DB06B}"/>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13">
            <a:extLst>
              <a:ext uri="{FF2B5EF4-FFF2-40B4-BE49-F238E27FC236}">
                <a16:creationId xmlns:a16="http://schemas.microsoft.com/office/drawing/2014/main" id="{00A4AAAE-CF7D-C94D-A774-46274CDE8605}"/>
              </a:ext>
            </a:extLst>
          </p:cNvPr>
          <p:cNvSpPr>
            <a:spLocks noGrp="1" noChangeArrowheads="1"/>
          </p:cNvSpPr>
          <p:nvPr>
            <p:ph type="sldNum" sz="quarter" idx="12"/>
          </p:nvPr>
        </p:nvSpPr>
        <p:spPr>
          <a:ln/>
        </p:spPr>
        <p:txBody>
          <a:bodyPr/>
          <a:lstStyle>
            <a:lvl1pPr>
              <a:defRPr/>
            </a:lvl1pPr>
          </a:lstStyle>
          <a:p>
            <a:fld id="{35076E67-1031-0C41-AAD0-5499F93954D8}" type="slidenum">
              <a:rPr lang="zh-CN" altLang="en-US"/>
              <a:pPr/>
              <a:t>‹#›</a:t>
            </a:fld>
            <a:endParaRPr lang="en-US" altLang="zh-CN"/>
          </a:p>
        </p:txBody>
      </p:sp>
    </p:spTree>
    <p:extLst>
      <p:ext uri="{BB962C8B-B14F-4D97-AF65-F5344CB8AC3E}">
        <p14:creationId xmlns:p14="http://schemas.microsoft.com/office/powerpoint/2010/main" val="518735003"/>
      </p:ext>
    </p:extLst>
  </p:cSld>
  <p:clrMapOvr>
    <a:masterClrMapping/>
  </p:clrMapOvr>
  <p:transition>
    <p:random/>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11">
            <a:extLst>
              <a:ext uri="{FF2B5EF4-FFF2-40B4-BE49-F238E27FC236}">
                <a16:creationId xmlns:a16="http://schemas.microsoft.com/office/drawing/2014/main" id="{E1F760DF-1E23-6647-83C0-306AAAEFC46D}"/>
              </a:ext>
            </a:extLst>
          </p:cNvPr>
          <p:cNvSpPr>
            <a:spLocks noGrp="1" noChangeArrowheads="1"/>
          </p:cNvSpPr>
          <p:nvPr>
            <p:ph type="dt" sz="half" idx="10"/>
          </p:nvPr>
        </p:nvSpPr>
        <p:spPr>
          <a:ln/>
        </p:spPr>
        <p:txBody>
          <a:bodyPr/>
          <a:lstStyle>
            <a:lvl1pPr>
              <a:defRPr/>
            </a:lvl1pPr>
          </a:lstStyle>
          <a:p>
            <a:pPr>
              <a:defRPr/>
            </a:pPr>
            <a:fld id="{A89A8ECF-E311-6E42-A997-00587BBD32B6}" type="datetime1">
              <a:rPr lang="en-US" altLang="zh-CN" smtClean="0"/>
              <a:t>9/28/25</a:t>
            </a:fld>
            <a:endParaRPr lang="en-US" altLang="zh-CN"/>
          </a:p>
        </p:txBody>
      </p:sp>
      <p:sp>
        <p:nvSpPr>
          <p:cNvPr id="5" name="Rectangle 12">
            <a:extLst>
              <a:ext uri="{FF2B5EF4-FFF2-40B4-BE49-F238E27FC236}">
                <a16:creationId xmlns:a16="http://schemas.microsoft.com/office/drawing/2014/main" id="{B2C5AA09-C7D4-9F42-8BD4-75FD46F19E80}"/>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13">
            <a:extLst>
              <a:ext uri="{FF2B5EF4-FFF2-40B4-BE49-F238E27FC236}">
                <a16:creationId xmlns:a16="http://schemas.microsoft.com/office/drawing/2014/main" id="{F502ED2D-18A3-3649-9AC1-FBB728F01040}"/>
              </a:ext>
            </a:extLst>
          </p:cNvPr>
          <p:cNvSpPr>
            <a:spLocks noGrp="1" noChangeArrowheads="1"/>
          </p:cNvSpPr>
          <p:nvPr>
            <p:ph type="sldNum" sz="quarter" idx="12"/>
          </p:nvPr>
        </p:nvSpPr>
        <p:spPr>
          <a:ln/>
        </p:spPr>
        <p:txBody>
          <a:bodyPr/>
          <a:lstStyle>
            <a:lvl1pPr>
              <a:defRPr/>
            </a:lvl1pPr>
          </a:lstStyle>
          <a:p>
            <a:fld id="{88AF7CEB-C410-9B47-8B69-F39D84FB7B9F}" type="slidenum">
              <a:rPr lang="zh-CN" altLang="en-US"/>
              <a:pPr/>
              <a:t>‹#›</a:t>
            </a:fld>
            <a:endParaRPr lang="en-US" altLang="zh-CN"/>
          </a:p>
        </p:txBody>
      </p:sp>
    </p:spTree>
    <p:extLst>
      <p:ext uri="{BB962C8B-B14F-4D97-AF65-F5344CB8AC3E}">
        <p14:creationId xmlns:p14="http://schemas.microsoft.com/office/powerpoint/2010/main" val="3788027563"/>
      </p:ext>
    </p:extLst>
  </p:cSld>
  <p:clrMapOvr>
    <a:masterClrMapping/>
  </p:clrMapOvr>
  <p:transition>
    <p:random/>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14917" y="1412875"/>
            <a:ext cx="5272616" cy="46799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290734" y="1412875"/>
            <a:ext cx="5272617" cy="46799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11">
            <a:extLst>
              <a:ext uri="{FF2B5EF4-FFF2-40B4-BE49-F238E27FC236}">
                <a16:creationId xmlns:a16="http://schemas.microsoft.com/office/drawing/2014/main" id="{00BE017E-3CB5-DE44-A12F-C54D38945636}"/>
              </a:ext>
            </a:extLst>
          </p:cNvPr>
          <p:cNvSpPr>
            <a:spLocks noGrp="1" noChangeArrowheads="1"/>
          </p:cNvSpPr>
          <p:nvPr>
            <p:ph type="dt" sz="half" idx="10"/>
          </p:nvPr>
        </p:nvSpPr>
        <p:spPr>
          <a:ln/>
        </p:spPr>
        <p:txBody>
          <a:bodyPr/>
          <a:lstStyle>
            <a:lvl1pPr>
              <a:defRPr/>
            </a:lvl1pPr>
          </a:lstStyle>
          <a:p>
            <a:pPr>
              <a:defRPr/>
            </a:pPr>
            <a:fld id="{EB3FC864-A7B5-F64D-8236-843C8BD5D62F}" type="datetime1">
              <a:rPr lang="en-US" altLang="zh-CN" smtClean="0"/>
              <a:t>9/28/25</a:t>
            </a:fld>
            <a:endParaRPr lang="en-US" altLang="zh-CN"/>
          </a:p>
        </p:txBody>
      </p:sp>
      <p:sp>
        <p:nvSpPr>
          <p:cNvPr id="6" name="Rectangle 12">
            <a:extLst>
              <a:ext uri="{FF2B5EF4-FFF2-40B4-BE49-F238E27FC236}">
                <a16:creationId xmlns:a16="http://schemas.microsoft.com/office/drawing/2014/main" id="{2460A850-997A-0541-86A0-D98DDE87F646}"/>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13">
            <a:extLst>
              <a:ext uri="{FF2B5EF4-FFF2-40B4-BE49-F238E27FC236}">
                <a16:creationId xmlns:a16="http://schemas.microsoft.com/office/drawing/2014/main" id="{865A1988-FF20-8944-AE0F-420699C2803C}"/>
              </a:ext>
            </a:extLst>
          </p:cNvPr>
          <p:cNvSpPr>
            <a:spLocks noGrp="1" noChangeArrowheads="1"/>
          </p:cNvSpPr>
          <p:nvPr>
            <p:ph type="sldNum" sz="quarter" idx="12"/>
          </p:nvPr>
        </p:nvSpPr>
        <p:spPr>
          <a:ln/>
        </p:spPr>
        <p:txBody>
          <a:bodyPr/>
          <a:lstStyle>
            <a:lvl1pPr>
              <a:defRPr/>
            </a:lvl1pPr>
          </a:lstStyle>
          <a:p>
            <a:fld id="{4B7379D8-6513-634E-8897-5DA3B5AB9B10}" type="slidenum">
              <a:rPr lang="zh-CN" altLang="en-US"/>
              <a:pPr/>
              <a:t>‹#›</a:t>
            </a:fld>
            <a:endParaRPr lang="en-US" altLang="zh-CN"/>
          </a:p>
        </p:txBody>
      </p:sp>
    </p:spTree>
    <p:extLst>
      <p:ext uri="{BB962C8B-B14F-4D97-AF65-F5344CB8AC3E}">
        <p14:creationId xmlns:p14="http://schemas.microsoft.com/office/powerpoint/2010/main" val="3678215377"/>
      </p:ext>
    </p:extLst>
  </p:cSld>
  <p:clrMapOvr>
    <a:masterClrMapping/>
  </p:clrMapOvr>
  <p:transition>
    <p:random/>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11">
            <a:extLst>
              <a:ext uri="{FF2B5EF4-FFF2-40B4-BE49-F238E27FC236}">
                <a16:creationId xmlns:a16="http://schemas.microsoft.com/office/drawing/2014/main" id="{3C9CDEFE-866C-4048-9028-C9141F9B6F5B}"/>
              </a:ext>
            </a:extLst>
          </p:cNvPr>
          <p:cNvSpPr>
            <a:spLocks noGrp="1" noChangeArrowheads="1"/>
          </p:cNvSpPr>
          <p:nvPr>
            <p:ph type="dt" sz="half" idx="10"/>
          </p:nvPr>
        </p:nvSpPr>
        <p:spPr>
          <a:ln/>
        </p:spPr>
        <p:txBody>
          <a:bodyPr/>
          <a:lstStyle>
            <a:lvl1pPr>
              <a:defRPr/>
            </a:lvl1pPr>
          </a:lstStyle>
          <a:p>
            <a:pPr>
              <a:defRPr/>
            </a:pPr>
            <a:fld id="{3FA19708-AE9A-274F-8664-050677056EFF}" type="datetime1">
              <a:rPr lang="en-US" altLang="zh-CN" smtClean="0"/>
              <a:t>9/28/25</a:t>
            </a:fld>
            <a:endParaRPr lang="en-US" altLang="zh-CN"/>
          </a:p>
        </p:txBody>
      </p:sp>
      <p:sp>
        <p:nvSpPr>
          <p:cNvPr id="8" name="Rectangle 12">
            <a:extLst>
              <a:ext uri="{FF2B5EF4-FFF2-40B4-BE49-F238E27FC236}">
                <a16:creationId xmlns:a16="http://schemas.microsoft.com/office/drawing/2014/main" id="{D26FADBF-A17E-114D-A506-2A4ABB4F2636}"/>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13">
            <a:extLst>
              <a:ext uri="{FF2B5EF4-FFF2-40B4-BE49-F238E27FC236}">
                <a16:creationId xmlns:a16="http://schemas.microsoft.com/office/drawing/2014/main" id="{0A316D84-8525-2644-92F1-2DFBDDC955CC}"/>
              </a:ext>
            </a:extLst>
          </p:cNvPr>
          <p:cNvSpPr>
            <a:spLocks noGrp="1" noChangeArrowheads="1"/>
          </p:cNvSpPr>
          <p:nvPr>
            <p:ph type="sldNum" sz="quarter" idx="12"/>
          </p:nvPr>
        </p:nvSpPr>
        <p:spPr>
          <a:ln/>
        </p:spPr>
        <p:txBody>
          <a:bodyPr/>
          <a:lstStyle>
            <a:lvl1pPr>
              <a:defRPr/>
            </a:lvl1pPr>
          </a:lstStyle>
          <a:p>
            <a:fld id="{1CE23F84-24CA-4941-B029-8F0FAA5482AF}" type="slidenum">
              <a:rPr lang="zh-CN" altLang="en-US"/>
              <a:pPr/>
              <a:t>‹#›</a:t>
            </a:fld>
            <a:endParaRPr lang="en-US" altLang="zh-CN"/>
          </a:p>
        </p:txBody>
      </p:sp>
    </p:spTree>
    <p:extLst>
      <p:ext uri="{BB962C8B-B14F-4D97-AF65-F5344CB8AC3E}">
        <p14:creationId xmlns:p14="http://schemas.microsoft.com/office/powerpoint/2010/main" val="173652603"/>
      </p:ext>
    </p:extLst>
  </p:cSld>
  <p:clrMapOvr>
    <a:masterClrMapping/>
  </p:clrMapOvr>
  <p:transition>
    <p:random/>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11">
            <a:extLst>
              <a:ext uri="{FF2B5EF4-FFF2-40B4-BE49-F238E27FC236}">
                <a16:creationId xmlns:a16="http://schemas.microsoft.com/office/drawing/2014/main" id="{2863D4CA-A429-0048-B6DD-EE353587C7B9}"/>
              </a:ext>
            </a:extLst>
          </p:cNvPr>
          <p:cNvSpPr>
            <a:spLocks noGrp="1" noChangeArrowheads="1"/>
          </p:cNvSpPr>
          <p:nvPr>
            <p:ph type="dt" sz="half" idx="10"/>
          </p:nvPr>
        </p:nvSpPr>
        <p:spPr>
          <a:ln/>
        </p:spPr>
        <p:txBody>
          <a:bodyPr/>
          <a:lstStyle>
            <a:lvl1pPr>
              <a:defRPr/>
            </a:lvl1pPr>
          </a:lstStyle>
          <a:p>
            <a:pPr>
              <a:defRPr/>
            </a:pPr>
            <a:fld id="{CE2AF53B-127A-A142-9C74-2056DF5D5ED2}" type="datetime1">
              <a:rPr lang="en-US" altLang="zh-CN" smtClean="0"/>
              <a:t>9/28/25</a:t>
            </a:fld>
            <a:endParaRPr lang="en-US" altLang="zh-CN"/>
          </a:p>
        </p:txBody>
      </p:sp>
      <p:sp>
        <p:nvSpPr>
          <p:cNvPr id="4" name="Rectangle 12">
            <a:extLst>
              <a:ext uri="{FF2B5EF4-FFF2-40B4-BE49-F238E27FC236}">
                <a16:creationId xmlns:a16="http://schemas.microsoft.com/office/drawing/2014/main" id="{448B57B0-805B-AC47-A657-2B32DAE18A2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13">
            <a:extLst>
              <a:ext uri="{FF2B5EF4-FFF2-40B4-BE49-F238E27FC236}">
                <a16:creationId xmlns:a16="http://schemas.microsoft.com/office/drawing/2014/main" id="{C653F2B6-F09F-5846-B3C2-85DC0B595FBB}"/>
              </a:ext>
            </a:extLst>
          </p:cNvPr>
          <p:cNvSpPr>
            <a:spLocks noGrp="1" noChangeArrowheads="1"/>
          </p:cNvSpPr>
          <p:nvPr>
            <p:ph type="sldNum" sz="quarter" idx="12"/>
          </p:nvPr>
        </p:nvSpPr>
        <p:spPr>
          <a:ln/>
        </p:spPr>
        <p:txBody>
          <a:bodyPr/>
          <a:lstStyle>
            <a:lvl1pPr>
              <a:defRPr/>
            </a:lvl1pPr>
          </a:lstStyle>
          <a:p>
            <a:fld id="{C306F920-8F9B-6440-868E-E05577D2AEEB}" type="slidenum">
              <a:rPr lang="zh-CN" altLang="en-US"/>
              <a:pPr/>
              <a:t>‹#›</a:t>
            </a:fld>
            <a:endParaRPr lang="en-US" altLang="zh-CN"/>
          </a:p>
        </p:txBody>
      </p:sp>
    </p:spTree>
    <p:extLst>
      <p:ext uri="{BB962C8B-B14F-4D97-AF65-F5344CB8AC3E}">
        <p14:creationId xmlns:p14="http://schemas.microsoft.com/office/powerpoint/2010/main" val="1129605728"/>
      </p:ext>
    </p:extLst>
  </p:cSld>
  <p:clrMapOvr>
    <a:masterClrMapping/>
  </p:clrMapOvr>
  <p:transition>
    <p:random/>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11">
            <a:extLst>
              <a:ext uri="{FF2B5EF4-FFF2-40B4-BE49-F238E27FC236}">
                <a16:creationId xmlns:a16="http://schemas.microsoft.com/office/drawing/2014/main" id="{D6608629-6A48-544D-BCC3-19E118B0F51C}"/>
              </a:ext>
            </a:extLst>
          </p:cNvPr>
          <p:cNvSpPr>
            <a:spLocks noGrp="1" noChangeArrowheads="1"/>
          </p:cNvSpPr>
          <p:nvPr>
            <p:ph type="dt" sz="half" idx="10"/>
          </p:nvPr>
        </p:nvSpPr>
        <p:spPr>
          <a:ln/>
        </p:spPr>
        <p:txBody>
          <a:bodyPr/>
          <a:lstStyle>
            <a:lvl1pPr>
              <a:defRPr/>
            </a:lvl1pPr>
          </a:lstStyle>
          <a:p>
            <a:pPr>
              <a:defRPr/>
            </a:pPr>
            <a:fld id="{4407D10A-BDCA-EE48-8D8C-11DC1DE1598A}" type="datetime1">
              <a:rPr lang="en-US" altLang="zh-CN" smtClean="0"/>
              <a:t>9/28/25</a:t>
            </a:fld>
            <a:endParaRPr lang="en-US" altLang="zh-CN"/>
          </a:p>
        </p:txBody>
      </p:sp>
      <p:sp>
        <p:nvSpPr>
          <p:cNvPr id="3" name="Rectangle 12">
            <a:extLst>
              <a:ext uri="{FF2B5EF4-FFF2-40B4-BE49-F238E27FC236}">
                <a16:creationId xmlns:a16="http://schemas.microsoft.com/office/drawing/2014/main" id="{59017AAA-FB21-7D43-9EF5-F0B22301FBC9}"/>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13">
            <a:extLst>
              <a:ext uri="{FF2B5EF4-FFF2-40B4-BE49-F238E27FC236}">
                <a16:creationId xmlns:a16="http://schemas.microsoft.com/office/drawing/2014/main" id="{7994BE11-5817-F04A-8EE6-ADBDD60FA45F}"/>
              </a:ext>
            </a:extLst>
          </p:cNvPr>
          <p:cNvSpPr>
            <a:spLocks noGrp="1" noChangeArrowheads="1"/>
          </p:cNvSpPr>
          <p:nvPr>
            <p:ph type="sldNum" sz="quarter" idx="12"/>
          </p:nvPr>
        </p:nvSpPr>
        <p:spPr>
          <a:ln/>
        </p:spPr>
        <p:txBody>
          <a:bodyPr/>
          <a:lstStyle>
            <a:lvl1pPr>
              <a:defRPr/>
            </a:lvl1pPr>
          </a:lstStyle>
          <a:p>
            <a:fld id="{0EC01821-FBC1-0943-A98A-47205D9EC5A4}" type="slidenum">
              <a:rPr lang="zh-CN" altLang="en-US"/>
              <a:pPr/>
              <a:t>‹#›</a:t>
            </a:fld>
            <a:endParaRPr lang="en-US" altLang="zh-CN"/>
          </a:p>
        </p:txBody>
      </p:sp>
    </p:spTree>
    <p:extLst>
      <p:ext uri="{BB962C8B-B14F-4D97-AF65-F5344CB8AC3E}">
        <p14:creationId xmlns:p14="http://schemas.microsoft.com/office/powerpoint/2010/main" val="1800774864"/>
      </p:ext>
    </p:extLst>
  </p:cSld>
  <p:clrMapOvr>
    <a:masterClrMapping/>
  </p:clrMapOvr>
  <p:transition>
    <p:random/>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11">
            <a:extLst>
              <a:ext uri="{FF2B5EF4-FFF2-40B4-BE49-F238E27FC236}">
                <a16:creationId xmlns:a16="http://schemas.microsoft.com/office/drawing/2014/main" id="{DB3466F1-1536-3D4D-9DEC-DE056C815C58}"/>
              </a:ext>
            </a:extLst>
          </p:cNvPr>
          <p:cNvSpPr>
            <a:spLocks noGrp="1" noChangeArrowheads="1"/>
          </p:cNvSpPr>
          <p:nvPr>
            <p:ph type="dt" sz="half" idx="10"/>
          </p:nvPr>
        </p:nvSpPr>
        <p:spPr>
          <a:ln/>
        </p:spPr>
        <p:txBody>
          <a:bodyPr/>
          <a:lstStyle>
            <a:lvl1pPr>
              <a:defRPr/>
            </a:lvl1pPr>
          </a:lstStyle>
          <a:p>
            <a:pPr>
              <a:defRPr/>
            </a:pPr>
            <a:fld id="{224A717A-AE0D-3F43-B6E4-6B12A1A3A16D}" type="datetime1">
              <a:rPr lang="en-US" altLang="zh-CN" smtClean="0"/>
              <a:t>9/28/25</a:t>
            </a:fld>
            <a:endParaRPr lang="en-US" altLang="zh-CN"/>
          </a:p>
        </p:txBody>
      </p:sp>
      <p:sp>
        <p:nvSpPr>
          <p:cNvPr id="6" name="Rectangle 12">
            <a:extLst>
              <a:ext uri="{FF2B5EF4-FFF2-40B4-BE49-F238E27FC236}">
                <a16:creationId xmlns:a16="http://schemas.microsoft.com/office/drawing/2014/main" id="{CB95D958-EA07-664B-8D50-25C22D8F9128}"/>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13">
            <a:extLst>
              <a:ext uri="{FF2B5EF4-FFF2-40B4-BE49-F238E27FC236}">
                <a16:creationId xmlns:a16="http://schemas.microsoft.com/office/drawing/2014/main" id="{DA828A80-0269-1843-A704-D1175B38919E}"/>
              </a:ext>
            </a:extLst>
          </p:cNvPr>
          <p:cNvSpPr>
            <a:spLocks noGrp="1" noChangeArrowheads="1"/>
          </p:cNvSpPr>
          <p:nvPr>
            <p:ph type="sldNum" sz="quarter" idx="12"/>
          </p:nvPr>
        </p:nvSpPr>
        <p:spPr>
          <a:ln/>
        </p:spPr>
        <p:txBody>
          <a:bodyPr/>
          <a:lstStyle>
            <a:lvl1pPr>
              <a:defRPr/>
            </a:lvl1pPr>
          </a:lstStyle>
          <a:p>
            <a:fld id="{246AEB4C-BC76-7C4C-854D-18A0031F3C03}" type="slidenum">
              <a:rPr lang="zh-CN" altLang="en-US"/>
              <a:pPr/>
              <a:t>‹#›</a:t>
            </a:fld>
            <a:endParaRPr lang="en-US" altLang="zh-CN"/>
          </a:p>
        </p:txBody>
      </p:sp>
    </p:spTree>
    <p:extLst>
      <p:ext uri="{BB962C8B-B14F-4D97-AF65-F5344CB8AC3E}">
        <p14:creationId xmlns:p14="http://schemas.microsoft.com/office/powerpoint/2010/main" val="4083893601"/>
      </p:ext>
    </p:extLst>
  </p:cSld>
  <p:clrMapOvr>
    <a:masterClrMapping/>
  </p:clrMapOvr>
  <p:transition>
    <p:random/>
  </p:transition>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bg1"/>
            </a:gs>
            <a:gs pos="100000">
              <a:schemeClr val="bg2"/>
            </a:gs>
          </a:gsLst>
          <a:lin ang="2700000" scaled="1"/>
        </a:gradFill>
        <a:effectLst/>
      </p:bgPr>
    </p:bg>
    <p:spTree>
      <p:nvGrpSpPr>
        <p:cNvPr id="1" name=""/>
        <p:cNvGrpSpPr/>
        <p:nvPr/>
      </p:nvGrpSpPr>
      <p:grpSpPr>
        <a:xfrm>
          <a:off x="0" y="0"/>
          <a:ext cx="0" cy="0"/>
          <a:chOff x="0" y="0"/>
          <a:chExt cx="0" cy="0"/>
        </a:xfrm>
      </p:grpSpPr>
      <p:sp>
        <p:nvSpPr>
          <p:cNvPr id="9221" name="Rectangle 5">
            <a:extLst>
              <a:ext uri="{FF2B5EF4-FFF2-40B4-BE49-F238E27FC236}">
                <a16:creationId xmlns:a16="http://schemas.microsoft.com/office/drawing/2014/main" id="{7951D336-32AB-A145-85DE-EA637DB062DD}"/>
              </a:ext>
            </a:extLst>
          </p:cNvPr>
          <p:cNvSpPr>
            <a:spLocks noGrp="1" noChangeArrowheads="1"/>
          </p:cNvSpPr>
          <p:nvPr>
            <p:ph type="title"/>
          </p:nvPr>
        </p:nvSpPr>
        <p:spPr bwMode="auto">
          <a:xfrm>
            <a:off x="914400" y="609600"/>
            <a:ext cx="10363200" cy="1143000"/>
          </a:xfrm>
          <a:prstGeom prst="rect">
            <a:avLst/>
          </a:prstGeom>
          <a:noFill/>
          <a:ln w="9525">
            <a:noFill/>
            <a:miter lim="800000"/>
            <a:headEnd/>
            <a:tailEnd/>
          </a:ln>
          <a:effectLst/>
        </p:spPr>
        <p:txBody>
          <a:bodyPr vert="horz" wrap="square" lIns="92075" tIns="46038" rIns="92075" bIns="46038" numCol="1" anchor="ctr" anchorCtr="0" compatLnSpc="1">
            <a:prstTxWarp prst="textNoShape">
              <a:avLst/>
            </a:prstTxWarp>
          </a:bodyPr>
          <a:lstStyle/>
          <a:p>
            <a:pPr lvl="0"/>
            <a:r>
              <a:rPr lang="zh-CN" altLang="en-US"/>
              <a:t>单击此处编辑母版标题样式</a:t>
            </a:r>
          </a:p>
        </p:txBody>
      </p:sp>
      <p:sp>
        <p:nvSpPr>
          <p:cNvPr id="5123" name="Rectangle 9">
            <a:extLst>
              <a:ext uri="{FF2B5EF4-FFF2-40B4-BE49-F238E27FC236}">
                <a16:creationId xmlns:a16="http://schemas.microsoft.com/office/drawing/2014/main" id="{599EC733-66F1-2946-B87D-13B34E8301E9}"/>
              </a:ext>
            </a:extLst>
          </p:cNvPr>
          <p:cNvSpPr>
            <a:spLocks noGrp="1" noChangeArrowheads="1"/>
          </p:cNvSpPr>
          <p:nvPr>
            <p:ph type="body" idx="1"/>
          </p:nvPr>
        </p:nvSpPr>
        <p:spPr bwMode="auto">
          <a:xfrm>
            <a:off x="914400" y="1981200"/>
            <a:ext cx="103632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3" name="Rectangle 7">
            <a:extLst>
              <a:ext uri="{FF2B5EF4-FFF2-40B4-BE49-F238E27FC236}">
                <a16:creationId xmlns:a16="http://schemas.microsoft.com/office/drawing/2014/main" id="{DD72E3C7-EF1E-1142-BEB9-48C0458E1256}"/>
              </a:ext>
            </a:extLst>
          </p:cNvPr>
          <p:cNvSpPr>
            <a:spLocks noGrp="1" noChangeArrowheads="1"/>
          </p:cNvSpPr>
          <p:nvPr>
            <p:ph type="dt" sz="quarter" idx="2"/>
          </p:nvPr>
        </p:nvSpPr>
        <p:spPr bwMode="auto">
          <a:xfrm>
            <a:off x="914400" y="6248400"/>
            <a:ext cx="2540000" cy="457200"/>
          </a:xfrm>
          <a:prstGeom prst="rect">
            <a:avLst/>
          </a:prstGeom>
          <a:ln>
            <a:miter lim="800000"/>
            <a:headEnd/>
            <a:tailEnd/>
          </a:ln>
        </p:spPr>
        <p:txBody>
          <a:bodyPr vert="horz" wrap="square" lIns="92075" tIns="46038" rIns="92075" bIns="46038" numCol="1" anchor="ctr" anchorCtr="0" compatLnSpc="1">
            <a:prstTxWarp prst="textNoShape">
              <a:avLst/>
            </a:prstTxWarp>
          </a:bodyPr>
          <a:lstStyle>
            <a:lvl1pPr>
              <a:spcBef>
                <a:spcPct val="0"/>
              </a:spcBef>
              <a:defRPr kumimoji="0" sz="1400" b="0">
                <a:latin typeface="Times New Roman" pitchFamily="18" charset="0"/>
              </a:defRPr>
            </a:lvl1pPr>
          </a:lstStyle>
          <a:p>
            <a:pPr>
              <a:defRPr/>
            </a:pPr>
            <a:fld id="{E3806E8E-8773-B749-A45F-4D7AD16F776E}" type="datetime1">
              <a:rPr lang="en-US" altLang="zh-CN" smtClean="0"/>
              <a:t>9/28/25</a:t>
            </a:fld>
            <a:endParaRPr lang="en-US" altLang="zh-CN"/>
          </a:p>
        </p:txBody>
      </p:sp>
      <p:sp>
        <p:nvSpPr>
          <p:cNvPr id="14" name="Rectangle 8">
            <a:extLst>
              <a:ext uri="{FF2B5EF4-FFF2-40B4-BE49-F238E27FC236}">
                <a16:creationId xmlns:a16="http://schemas.microsoft.com/office/drawing/2014/main" id="{32CD1D97-F3A0-3340-9202-43FFE7F2F4DC}"/>
              </a:ext>
            </a:extLst>
          </p:cNvPr>
          <p:cNvSpPr>
            <a:spLocks noGrp="1" noChangeArrowheads="1"/>
          </p:cNvSpPr>
          <p:nvPr>
            <p:ph type="ftr" sz="quarter" idx="3"/>
          </p:nvPr>
        </p:nvSpPr>
        <p:spPr bwMode="auto">
          <a:xfrm>
            <a:off x="4165600" y="6248400"/>
            <a:ext cx="3860800" cy="457200"/>
          </a:xfrm>
          <a:prstGeom prst="rect">
            <a:avLst/>
          </a:prstGeom>
          <a:ln>
            <a:miter lim="800000"/>
            <a:headEnd/>
            <a:tailEnd/>
          </a:ln>
        </p:spPr>
        <p:txBody>
          <a:bodyPr vert="horz" wrap="square" lIns="92075" tIns="46038" rIns="92075" bIns="46038" numCol="1" anchor="ctr" anchorCtr="0" compatLnSpc="1">
            <a:prstTxWarp prst="textNoShape">
              <a:avLst/>
            </a:prstTxWarp>
          </a:bodyPr>
          <a:lstStyle>
            <a:lvl1pPr algn="ctr">
              <a:spcBef>
                <a:spcPct val="0"/>
              </a:spcBef>
              <a:defRPr kumimoji="0" sz="1400">
                <a:latin typeface="Times New Roman" pitchFamily="18" charset="0"/>
              </a:defRPr>
            </a:lvl1pPr>
          </a:lstStyle>
          <a:p>
            <a:pPr>
              <a:defRPr/>
            </a:pPr>
            <a:endParaRPr lang="en-US" altLang="zh-CN"/>
          </a:p>
        </p:txBody>
      </p:sp>
      <p:sp>
        <p:nvSpPr>
          <p:cNvPr id="15" name="Rectangle 9">
            <a:extLst>
              <a:ext uri="{FF2B5EF4-FFF2-40B4-BE49-F238E27FC236}">
                <a16:creationId xmlns:a16="http://schemas.microsoft.com/office/drawing/2014/main" id="{2AA8595D-E7C7-8F46-9DD0-E6B1A00ED737}"/>
              </a:ext>
            </a:extLst>
          </p:cNvPr>
          <p:cNvSpPr>
            <a:spLocks noGrp="1" noChangeArrowheads="1"/>
          </p:cNvSpPr>
          <p:nvPr>
            <p:ph type="sldNum" sz="quarter" idx="4"/>
          </p:nvPr>
        </p:nvSpPr>
        <p:spPr bwMode="auto">
          <a:xfrm>
            <a:off x="8737600" y="6248400"/>
            <a:ext cx="2540000" cy="457200"/>
          </a:xfrm>
          <a:prstGeom prst="rect">
            <a:avLst/>
          </a:prstGeom>
          <a:ln>
            <a:miter lim="800000"/>
            <a:headEnd/>
            <a:tailEnd/>
          </a:ln>
        </p:spPr>
        <p:txBody>
          <a:bodyPr vert="horz" wrap="square" lIns="92075" tIns="46038" rIns="92075" bIns="46038" numCol="1" anchor="ctr" anchorCtr="0" compatLnSpc="1">
            <a:prstTxWarp prst="textNoShape">
              <a:avLst/>
            </a:prstTxWarp>
          </a:bodyPr>
          <a:lstStyle>
            <a:lvl1pPr algn="r">
              <a:spcBef>
                <a:spcPct val="0"/>
              </a:spcBef>
              <a:defRPr kumimoji="0" sz="1400"/>
            </a:lvl1pPr>
          </a:lstStyle>
          <a:p>
            <a:fld id="{D9AA3D42-D8F9-D741-8913-7594AF5C38F5}" type="slidenum">
              <a:rPr lang="zh-CN" altLang="en-US"/>
              <a:pPr/>
              <a:t>‹#›</a:t>
            </a:fld>
            <a:endParaRPr lang="en-US" altLang="zh-CN"/>
          </a:p>
        </p:txBody>
      </p:sp>
    </p:spTree>
  </p:cSld>
  <p:clrMap bg1="dk2" tx1="lt1" bg2="dk1" tx2="lt2" accent1="accent1" accent2="accent2" accent3="accent3" accent4="accent4" accent5="accent5" accent6="accent6" hlink="hlink" folHlink="folHlink"/>
  <p:sldLayoutIdLst>
    <p:sldLayoutId id="2147484060" r:id="rId1"/>
  </p:sldLayoutIdLst>
  <p:transition>
    <p:random/>
  </p:transition>
  <p:hf hdr="0" ftr="0" dt="0"/>
  <p:txStyles>
    <p:titleStyle>
      <a:lvl1pPr algn="ctr" rtl="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Arial" charset="0"/>
          <a:ea typeface="+mj-ea"/>
          <a:cs typeface="+mj-cs"/>
        </a:defRPr>
      </a:lvl1pPr>
      <a:lvl2pPr algn="ctr" rtl="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Arial" pitchFamily="34" charset="0"/>
          <a:ea typeface="宋体" pitchFamily="2" charset="-122"/>
        </a:defRPr>
      </a:lvl2pPr>
      <a:lvl3pPr algn="ctr" rtl="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Arial" pitchFamily="34" charset="0"/>
          <a:ea typeface="宋体" pitchFamily="2" charset="-122"/>
        </a:defRPr>
      </a:lvl3pPr>
      <a:lvl4pPr algn="ctr" rtl="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Arial" pitchFamily="34" charset="0"/>
          <a:ea typeface="宋体" pitchFamily="2" charset="-122"/>
        </a:defRPr>
      </a:lvl4pPr>
      <a:lvl5pPr algn="ctr" rtl="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Arial" pitchFamily="34" charset="0"/>
          <a:ea typeface="宋体" pitchFamily="2" charset="-122"/>
        </a:defRPr>
      </a:lvl5pPr>
      <a:lvl6pPr marL="457200" algn="ctr" rtl="0" fontAlgn="base">
        <a:spcBef>
          <a:spcPct val="0"/>
        </a:spcBef>
        <a:spcAft>
          <a:spcPct val="0"/>
        </a:spcAft>
        <a:defRPr kumimoji="1" sz="4400">
          <a:solidFill>
            <a:schemeClr val="tx2"/>
          </a:solidFill>
          <a:effectLst>
            <a:outerShdw blurRad="38100" dist="38100" dir="2700000" algn="tl">
              <a:srgbClr val="000000"/>
            </a:outerShdw>
          </a:effectLst>
          <a:latin typeface="Arial" pitchFamily="34" charset="0"/>
          <a:ea typeface="宋体" pitchFamily="2" charset="-122"/>
        </a:defRPr>
      </a:lvl6pPr>
      <a:lvl7pPr marL="914400" algn="ctr" rtl="0" fontAlgn="base">
        <a:spcBef>
          <a:spcPct val="0"/>
        </a:spcBef>
        <a:spcAft>
          <a:spcPct val="0"/>
        </a:spcAft>
        <a:defRPr kumimoji="1" sz="4400">
          <a:solidFill>
            <a:schemeClr val="tx2"/>
          </a:solidFill>
          <a:effectLst>
            <a:outerShdw blurRad="38100" dist="38100" dir="2700000" algn="tl">
              <a:srgbClr val="000000"/>
            </a:outerShdw>
          </a:effectLst>
          <a:latin typeface="Arial" pitchFamily="34" charset="0"/>
          <a:ea typeface="宋体" pitchFamily="2" charset="-122"/>
        </a:defRPr>
      </a:lvl7pPr>
      <a:lvl8pPr marL="1371600" algn="ctr" rtl="0" fontAlgn="base">
        <a:spcBef>
          <a:spcPct val="0"/>
        </a:spcBef>
        <a:spcAft>
          <a:spcPct val="0"/>
        </a:spcAft>
        <a:defRPr kumimoji="1" sz="4400">
          <a:solidFill>
            <a:schemeClr val="tx2"/>
          </a:solidFill>
          <a:effectLst>
            <a:outerShdw blurRad="38100" dist="38100" dir="2700000" algn="tl">
              <a:srgbClr val="000000"/>
            </a:outerShdw>
          </a:effectLst>
          <a:latin typeface="Arial" pitchFamily="34" charset="0"/>
          <a:ea typeface="宋体" pitchFamily="2" charset="-122"/>
        </a:defRPr>
      </a:lvl8pPr>
      <a:lvl9pPr marL="1828800" algn="ctr" rtl="0" fontAlgn="base">
        <a:spcBef>
          <a:spcPct val="0"/>
        </a:spcBef>
        <a:spcAft>
          <a:spcPct val="0"/>
        </a:spcAft>
        <a:defRPr kumimoji="1" sz="4400">
          <a:solidFill>
            <a:schemeClr val="tx2"/>
          </a:solidFill>
          <a:effectLst>
            <a:outerShdw blurRad="38100" dist="38100" dir="2700000" algn="tl">
              <a:srgbClr val="000000"/>
            </a:outerShdw>
          </a:effectLst>
          <a:latin typeface="Arial" pitchFamily="34" charset="0"/>
          <a:ea typeface="宋体" pitchFamily="2" charset="-122"/>
        </a:defRPr>
      </a:lvl9pPr>
    </p:titleStyle>
    <p:bodyStyle>
      <a:lvl1pPr marL="342900" indent="-342900" algn="l" rtl="0" eaLnBrk="0" fontAlgn="base" hangingPunct="0">
        <a:spcBef>
          <a:spcPct val="20000"/>
        </a:spcBef>
        <a:spcAft>
          <a:spcPct val="0"/>
        </a:spcAft>
        <a:buClr>
          <a:schemeClr val="accent2"/>
        </a:buClr>
        <a:buSzPct val="80000"/>
        <a:buFont typeface="Wingdings" pitchFamily="2" charset="2"/>
        <a:buChar char="l"/>
        <a:defRPr kumimoji="1" sz="3200">
          <a:solidFill>
            <a:schemeClr val="tx1"/>
          </a:solidFill>
          <a:latin typeface="Arial" charset="0"/>
          <a:ea typeface="+mn-ea"/>
          <a:cs typeface="+mn-cs"/>
        </a:defRPr>
      </a:lvl1pPr>
      <a:lvl2pPr marL="742950" indent="-285750" algn="l" rtl="0" eaLnBrk="0" fontAlgn="base" hangingPunct="0">
        <a:spcBef>
          <a:spcPct val="20000"/>
        </a:spcBef>
        <a:spcAft>
          <a:spcPct val="0"/>
        </a:spcAft>
        <a:buClr>
          <a:schemeClr val="tx1"/>
        </a:buClr>
        <a:buSzPct val="90000"/>
        <a:buChar char="–"/>
        <a:defRPr kumimoji="1" sz="2800">
          <a:solidFill>
            <a:schemeClr val="tx1"/>
          </a:solidFill>
          <a:latin typeface="Arial" charset="0"/>
          <a:ea typeface="+mn-ea"/>
        </a:defRPr>
      </a:lvl2pPr>
      <a:lvl3pPr marL="1143000" indent="-228600" algn="l" rtl="0" eaLnBrk="0" fontAlgn="base" hangingPunct="0">
        <a:spcBef>
          <a:spcPct val="20000"/>
        </a:spcBef>
        <a:spcAft>
          <a:spcPct val="0"/>
        </a:spcAft>
        <a:buClr>
          <a:schemeClr val="accent1"/>
        </a:buClr>
        <a:buSzPct val="60000"/>
        <a:buFont typeface="Wingdings" pitchFamily="2" charset="2"/>
        <a:buChar char="l"/>
        <a:defRPr kumimoji="1" sz="2400">
          <a:solidFill>
            <a:schemeClr val="tx1"/>
          </a:solidFill>
          <a:latin typeface="Arial" charset="0"/>
          <a:ea typeface="+mn-ea"/>
        </a:defRPr>
      </a:lvl3pPr>
      <a:lvl4pPr marL="1600200" indent="-228600" algn="l" rtl="0" eaLnBrk="0" fontAlgn="base" hangingPunct="0">
        <a:spcBef>
          <a:spcPct val="20000"/>
        </a:spcBef>
        <a:spcAft>
          <a:spcPct val="0"/>
        </a:spcAft>
        <a:buClr>
          <a:schemeClr val="tx1"/>
        </a:buClr>
        <a:buChar char="–"/>
        <a:defRPr kumimoji="1" sz="2000">
          <a:solidFill>
            <a:schemeClr val="tx1"/>
          </a:solidFill>
          <a:latin typeface="Arial" charset="0"/>
          <a:ea typeface="+mn-ea"/>
        </a:defRPr>
      </a:lvl4pPr>
      <a:lvl5pPr marL="2057400" indent="-228600" algn="l" rtl="0" eaLnBrk="0" fontAlgn="base" hangingPunct="0">
        <a:spcBef>
          <a:spcPct val="20000"/>
        </a:spcBef>
        <a:spcAft>
          <a:spcPct val="0"/>
        </a:spcAft>
        <a:buClr>
          <a:schemeClr val="accent1"/>
        </a:buClr>
        <a:buChar char="•"/>
        <a:defRPr kumimoji="1" sz="2000">
          <a:solidFill>
            <a:schemeClr val="tx1"/>
          </a:solidFill>
          <a:latin typeface="Arial" charset="0"/>
          <a:ea typeface="+mn-ea"/>
        </a:defRPr>
      </a:lvl5pPr>
      <a:lvl6pPr marL="2514600" indent="-228600" algn="l" rtl="0" fontAlgn="base">
        <a:spcBef>
          <a:spcPct val="20000"/>
        </a:spcBef>
        <a:spcAft>
          <a:spcPct val="0"/>
        </a:spcAft>
        <a:buClr>
          <a:schemeClr val="accent1"/>
        </a:buClr>
        <a:buChar char="•"/>
        <a:defRPr kumimoji="1" sz="2000">
          <a:solidFill>
            <a:schemeClr val="tx1"/>
          </a:solidFill>
          <a:latin typeface="+mn-lt"/>
          <a:ea typeface="+mn-ea"/>
        </a:defRPr>
      </a:lvl6pPr>
      <a:lvl7pPr marL="2971800" indent="-228600" algn="l" rtl="0" fontAlgn="base">
        <a:spcBef>
          <a:spcPct val="20000"/>
        </a:spcBef>
        <a:spcAft>
          <a:spcPct val="0"/>
        </a:spcAft>
        <a:buClr>
          <a:schemeClr val="accent1"/>
        </a:buClr>
        <a:buChar char="•"/>
        <a:defRPr kumimoji="1" sz="2000">
          <a:solidFill>
            <a:schemeClr val="tx1"/>
          </a:solidFill>
          <a:latin typeface="+mn-lt"/>
          <a:ea typeface="+mn-ea"/>
        </a:defRPr>
      </a:lvl7pPr>
      <a:lvl8pPr marL="3429000" indent="-228600" algn="l" rtl="0" fontAlgn="base">
        <a:spcBef>
          <a:spcPct val="20000"/>
        </a:spcBef>
        <a:spcAft>
          <a:spcPct val="0"/>
        </a:spcAft>
        <a:buClr>
          <a:schemeClr val="accent1"/>
        </a:buClr>
        <a:buChar char="•"/>
        <a:defRPr kumimoji="1" sz="2000">
          <a:solidFill>
            <a:schemeClr val="tx1"/>
          </a:solidFill>
          <a:latin typeface="+mn-lt"/>
          <a:ea typeface="+mn-ea"/>
        </a:defRPr>
      </a:lvl8pPr>
      <a:lvl9pPr marL="3886200" indent="-228600" algn="l" rtl="0" fontAlgn="base">
        <a:spcBef>
          <a:spcPct val="20000"/>
        </a:spcBef>
        <a:spcAft>
          <a:spcPct val="0"/>
        </a:spcAft>
        <a:buClr>
          <a:schemeClr val="accent1"/>
        </a:buClr>
        <a:buChar char="•"/>
        <a:defRPr kumimoji="1"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4866" name="Rectangle 2">
            <a:extLst>
              <a:ext uri="{FF2B5EF4-FFF2-40B4-BE49-F238E27FC236}">
                <a16:creationId xmlns:a16="http://schemas.microsoft.com/office/drawing/2014/main" id="{8FD15AC3-E870-8E4C-82FB-3AFB0C46D7C0}"/>
              </a:ext>
            </a:extLst>
          </p:cNvPr>
          <p:cNvSpPr>
            <a:spLocks noChangeArrowheads="1"/>
          </p:cNvSpPr>
          <p:nvPr/>
        </p:nvSpPr>
        <p:spPr bwMode="ltGray">
          <a:xfrm>
            <a:off x="556684" y="368301"/>
            <a:ext cx="584200" cy="474663"/>
          </a:xfrm>
          <a:prstGeom prst="rect">
            <a:avLst/>
          </a:prstGeom>
          <a:solidFill>
            <a:schemeClr val="accent2"/>
          </a:solidFill>
          <a:ln w="9525">
            <a:noFill/>
            <a:miter lim="800000"/>
            <a:headEnd/>
            <a:tailEnd/>
          </a:ln>
          <a:effectLst/>
        </p:spPr>
        <p:txBody>
          <a:bodyPr wrap="none" anchor="ctr"/>
          <a:lstStyle/>
          <a:p>
            <a:pPr algn="ctr">
              <a:spcBef>
                <a:spcPct val="0"/>
              </a:spcBef>
              <a:defRPr/>
            </a:pPr>
            <a:endParaRPr lang="zh-CN" altLang="en-US" sz="2400">
              <a:latin typeface="Tahoma" pitchFamily="34" charset="0"/>
            </a:endParaRPr>
          </a:p>
        </p:txBody>
      </p:sp>
      <p:sp>
        <p:nvSpPr>
          <p:cNvPr id="164867" name="Rectangle 3">
            <a:extLst>
              <a:ext uri="{FF2B5EF4-FFF2-40B4-BE49-F238E27FC236}">
                <a16:creationId xmlns:a16="http://schemas.microsoft.com/office/drawing/2014/main" id="{230670F6-2D71-F24C-B236-408CC47E9CCF}"/>
              </a:ext>
            </a:extLst>
          </p:cNvPr>
          <p:cNvSpPr>
            <a:spLocks noChangeArrowheads="1"/>
          </p:cNvSpPr>
          <p:nvPr/>
        </p:nvSpPr>
        <p:spPr bwMode="ltGray">
          <a:xfrm>
            <a:off x="1066801" y="368301"/>
            <a:ext cx="438151" cy="474663"/>
          </a:xfrm>
          <a:prstGeom prst="rect">
            <a:avLst/>
          </a:prstGeom>
          <a:gradFill rotWithShape="0">
            <a:gsLst>
              <a:gs pos="0">
                <a:schemeClr val="accent2"/>
              </a:gs>
              <a:gs pos="100000">
                <a:schemeClr val="bg1"/>
              </a:gs>
            </a:gsLst>
            <a:lin ang="0" scaled="1"/>
          </a:gradFill>
          <a:ln w="9525">
            <a:noFill/>
            <a:miter lim="800000"/>
            <a:headEnd/>
            <a:tailEnd/>
          </a:ln>
          <a:effectLst/>
        </p:spPr>
        <p:txBody>
          <a:bodyPr wrap="none" anchor="ctr"/>
          <a:lstStyle/>
          <a:p>
            <a:pPr algn="ctr">
              <a:spcBef>
                <a:spcPct val="0"/>
              </a:spcBef>
              <a:defRPr/>
            </a:pPr>
            <a:endParaRPr lang="zh-CN" altLang="en-US" sz="2400">
              <a:latin typeface="Tahoma" pitchFamily="34" charset="0"/>
            </a:endParaRPr>
          </a:p>
        </p:txBody>
      </p:sp>
      <p:sp>
        <p:nvSpPr>
          <p:cNvPr id="164868" name="Rectangle 4">
            <a:extLst>
              <a:ext uri="{FF2B5EF4-FFF2-40B4-BE49-F238E27FC236}">
                <a16:creationId xmlns:a16="http://schemas.microsoft.com/office/drawing/2014/main" id="{B846D790-31EC-AB42-97C5-EBA5FE9C26B5}"/>
              </a:ext>
            </a:extLst>
          </p:cNvPr>
          <p:cNvSpPr>
            <a:spLocks noChangeArrowheads="1"/>
          </p:cNvSpPr>
          <p:nvPr/>
        </p:nvSpPr>
        <p:spPr bwMode="ltGray">
          <a:xfrm>
            <a:off x="721785" y="790576"/>
            <a:ext cx="563033" cy="474663"/>
          </a:xfrm>
          <a:prstGeom prst="rect">
            <a:avLst/>
          </a:prstGeom>
          <a:solidFill>
            <a:schemeClr val="folHlink"/>
          </a:solidFill>
          <a:ln w="9525">
            <a:noFill/>
            <a:miter lim="800000"/>
            <a:headEnd/>
            <a:tailEnd/>
          </a:ln>
          <a:effectLst/>
        </p:spPr>
        <p:txBody>
          <a:bodyPr wrap="none" anchor="ctr"/>
          <a:lstStyle/>
          <a:p>
            <a:pPr algn="ctr">
              <a:spcBef>
                <a:spcPct val="0"/>
              </a:spcBef>
              <a:defRPr/>
            </a:pPr>
            <a:endParaRPr lang="zh-CN" altLang="en-US" sz="2400">
              <a:latin typeface="Tahoma" pitchFamily="34" charset="0"/>
            </a:endParaRPr>
          </a:p>
        </p:txBody>
      </p:sp>
      <p:sp>
        <p:nvSpPr>
          <p:cNvPr id="164869" name="Rectangle 5">
            <a:extLst>
              <a:ext uri="{FF2B5EF4-FFF2-40B4-BE49-F238E27FC236}">
                <a16:creationId xmlns:a16="http://schemas.microsoft.com/office/drawing/2014/main" id="{5B70013F-FB5B-E54A-866C-8946803BBF5D}"/>
              </a:ext>
            </a:extLst>
          </p:cNvPr>
          <p:cNvSpPr>
            <a:spLocks noChangeArrowheads="1"/>
          </p:cNvSpPr>
          <p:nvPr/>
        </p:nvSpPr>
        <p:spPr bwMode="ltGray">
          <a:xfrm>
            <a:off x="1214967" y="790576"/>
            <a:ext cx="491067" cy="474663"/>
          </a:xfrm>
          <a:prstGeom prst="rect">
            <a:avLst/>
          </a:prstGeom>
          <a:gradFill rotWithShape="0">
            <a:gsLst>
              <a:gs pos="0">
                <a:schemeClr val="folHlink"/>
              </a:gs>
              <a:gs pos="100000">
                <a:schemeClr val="bg1"/>
              </a:gs>
            </a:gsLst>
            <a:lin ang="0" scaled="1"/>
          </a:gradFill>
          <a:ln w="9525">
            <a:noFill/>
            <a:miter lim="800000"/>
            <a:headEnd/>
            <a:tailEnd/>
          </a:ln>
          <a:effectLst/>
        </p:spPr>
        <p:txBody>
          <a:bodyPr wrap="none" anchor="ctr"/>
          <a:lstStyle/>
          <a:p>
            <a:pPr algn="ctr">
              <a:spcBef>
                <a:spcPct val="0"/>
              </a:spcBef>
              <a:defRPr/>
            </a:pPr>
            <a:endParaRPr lang="zh-CN" altLang="en-US" sz="2400">
              <a:latin typeface="Tahoma" pitchFamily="34" charset="0"/>
            </a:endParaRPr>
          </a:p>
        </p:txBody>
      </p:sp>
      <p:sp>
        <p:nvSpPr>
          <p:cNvPr id="164870" name="Rectangle 6">
            <a:extLst>
              <a:ext uri="{FF2B5EF4-FFF2-40B4-BE49-F238E27FC236}">
                <a16:creationId xmlns:a16="http://schemas.microsoft.com/office/drawing/2014/main" id="{58886DAE-C8D7-E741-B388-B44BE33BE50B}"/>
              </a:ext>
            </a:extLst>
          </p:cNvPr>
          <p:cNvSpPr>
            <a:spLocks noChangeArrowheads="1"/>
          </p:cNvSpPr>
          <p:nvPr/>
        </p:nvSpPr>
        <p:spPr bwMode="ltGray">
          <a:xfrm>
            <a:off x="169333" y="717551"/>
            <a:ext cx="747184" cy="422275"/>
          </a:xfrm>
          <a:prstGeom prst="rect">
            <a:avLst/>
          </a:prstGeom>
          <a:gradFill rotWithShape="0">
            <a:gsLst>
              <a:gs pos="0">
                <a:schemeClr val="bg1"/>
              </a:gs>
              <a:gs pos="100000">
                <a:schemeClr val="hlink"/>
              </a:gs>
            </a:gsLst>
            <a:lin ang="18900000" scaled="1"/>
          </a:gradFill>
          <a:ln w="9525">
            <a:noFill/>
            <a:miter lim="800000"/>
            <a:headEnd/>
            <a:tailEnd/>
          </a:ln>
          <a:effectLst/>
        </p:spPr>
        <p:txBody>
          <a:bodyPr wrap="none" anchor="ctr"/>
          <a:lstStyle/>
          <a:p>
            <a:pPr algn="ctr">
              <a:spcBef>
                <a:spcPct val="0"/>
              </a:spcBef>
              <a:defRPr/>
            </a:pPr>
            <a:endParaRPr lang="zh-CN" altLang="en-US" sz="2400">
              <a:latin typeface="Tahoma" pitchFamily="34" charset="0"/>
            </a:endParaRPr>
          </a:p>
        </p:txBody>
      </p:sp>
      <p:sp>
        <p:nvSpPr>
          <p:cNvPr id="164871" name="Rectangle 7">
            <a:extLst>
              <a:ext uri="{FF2B5EF4-FFF2-40B4-BE49-F238E27FC236}">
                <a16:creationId xmlns:a16="http://schemas.microsoft.com/office/drawing/2014/main" id="{3AB3E1B9-4CF2-BC4D-B9C6-46E471F770DB}"/>
              </a:ext>
            </a:extLst>
          </p:cNvPr>
          <p:cNvSpPr>
            <a:spLocks noChangeArrowheads="1"/>
          </p:cNvSpPr>
          <p:nvPr/>
        </p:nvSpPr>
        <p:spPr bwMode="gray">
          <a:xfrm>
            <a:off x="1016000" y="260351"/>
            <a:ext cx="42333" cy="1052513"/>
          </a:xfrm>
          <a:prstGeom prst="rect">
            <a:avLst/>
          </a:prstGeom>
          <a:solidFill>
            <a:schemeClr val="bg2"/>
          </a:solidFill>
          <a:ln w="9525">
            <a:noFill/>
            <a:miter lim="800000"/>
            <a:headEnd/>
            <a:tailEnd/>
          </a:ln>
          <a:effectLst/>
        </p:spPr>
        <p:txBody>
          <a:bodyPr wrap="none" anchor="ctr"/>
          <a:lstStyle/>
          <a:p>
            <a:pPr algn="ctr">
              <a:spcBef>
                <a:spcPct val="0"/>
              </a:spcBef>
              <a:defRPr/>
            </a:pPr>
            <a:endParaRPr lang="zh-CN" altLang="en-US" sz="2400">
              <a:latin typeface="Tahoma" pitchFamily="34" charset="0"/>
            </a:endParaRPr>
          </a:p>
        </p:txBody>
      </p:sp>
      <p:sp>
        <p:nvSpPr>
          <p:cNvPr id="164872" name="Rectangle 8">
            <a:extLst>
              <a:ext uri="{FF2B5EF4-FFF2-40B4-BE49-F238E27FC236}">
                <a16:creationId xmlns:a16="http://schemas.microsoft.com/office/drawing/2014/main" id="{BFDCF749-3CC8-0441-8945-1F0AA91E539C}"/>
              </a:ext>
            </a:extLst>
          </p:cNvPr>
          <p:cNvSpPr>
            <a:spLocks noChangeArrowheads="1"/>
          </p:cNvSpPr>
          <p:nvPr/>
        </p:nvSpPr>
        <p:spPr bwMode="gray">
          <a:xfrm>
            <a:off x="624418" y="981075"/>
            <a:ext cx="10968567" cy="31750"/>
          </a:xfrm>
          <a:prstGeom prst="rect">
            <a:avLst/>
          </a:prstGeom>
          <a:gradFill rotWithShape="0">
            <a:gsLst>
              <a:gs pos="0">
                <a:schemeClr val="bg2"/>
              </a:gs>
              <a:gs pos="100000">
                <a:schemeClr val="bg1"/>
              </a:gs>
            </a:gsLst>
            <a:lin ang="0" scaled="1"/>
          </a:gradFill>
          <a:ln w="9525">
            <a:noFill/>
            <a:miter lim="800000"/>
            <a:headEnd/>
            <a:tailEnd/>
          </a:ln>
          <a:effectLst/>
        </p:spPr>
        <p:txBody>
          <a:bodyPr wrap="none" anchor="ctr"/>
          <a:lstStyle/>
          <a:p>
            <a:pPr algn="ctr">
              <a:spcBef>
                <a:spcPct val="0"/>
              </a:spcBef>
              <a:defRPr/>
            </a:pPr>
            <a:endParaRPr lang="zh-CN" altLang="en-US" sz="2400">
              <a:latin typeface="Tahoma" pitchFamily="34" charset="0"/>
            </a:endParaRPr>
          </a:p>
        </p:txBody>
      </p:sp>
      <p:sp>
        <p:nvSpPr>
          <p:cNvPr id="6153" name="Rectangle 9">
            <a:extLst>
              <a:ext uri="{FF2B5EF4-FFF2-40B4-BE49-F238E27FC236}">
                <a16:creationId xmlns:a16="http://schemas.microsoft.com/office/drawing/2014/main" id="{51C3D13E-901D-3B44-93E8-32DBF66F6CD5}"/>
              </a:ext>
            </a:extLst>
          </p:cNvPr>
          <p:cNvSpPr>
            <a:spLocks noGrp="1" noChangeArrowheads="1"/>
          </p:cNvSpPr>
          <p:nvPr>
            <p:ph type="title"/>
          </p:nvPr>
        </p:nvSpPr>
        <p:spPr bwMode="auto">
          <a:xfrm>
            <a:off x="1775884" y="95251"/>
            <a:ext cx="9889067" cy="885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zh-CN" altLang="en-US"/>
              <a:t>单击此处编辑母版标题样式</a:t>
            </a:r>
          </a:p>
        </p:txBody>
      </p:sp>
      <p:sp>
        <p:nvSpPr>
          <p:cNvPr id="6154" name="Rectangle 10">
            <a:extLst>
              <a:ext uri="{FF2B5EF4-FFF2-40B4-BE49-F238E27FC236}">
                <a16:creationId xmlns:a16="http://schemas.microsoft.com/office/drawing/2014/main" id="{BAD3E6B3-3194-524B-867D-C481347F92E3}"/>
              </a:ext>
            </a:extLst>
          </p:cNvPr>
          <p:cNvSpPr>
            <a:spLocks noGrp="1" noChangeArrowheads="1"/>
          </p:cNvSpPr>
          <p:nvPr>
            <p:ph type="body" idx="1"/>
          </p:nvPr>
        </p:nvSpPr>
        <p:spPr bwMode="auto">
          <a:xfrm>
            <a:off x="814918" y="1412875"/>
            <a:ext cx="10748433" cy="4679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64875" name="Rectangle 11">
            <a:extLst>
              <a:ext uri="{FF2B5EF4-FFF2-40B4-BE49-F238E27FC236}">
                <a16:creationId xmlns:a16="http://schemas.microsoft.com/office/drawing/2014/main" id="{5F485460-5AFE-0947-A188-18F41E351C3B}"/>
              </a:ext>
            </a:extLst>
          </p:cNvPr>
          <p:cNvSpPr>
            <a:spLocks noGrp="1" noChangeArrowheads="1"/>
          </p:cNvSpPr>
          <p:nvPr>
            <p:ph type="dt" sz="half" idx="2"/>
          </p:nvPr>
        </p:nvSpPr>
        <p:spPr bwMode="auto">
          <a:xfrm>
            <a:off x="1549400" y="6243638"/>
            <a:ext cx="25400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spcBef>
                <a:spcPct val="0"/>
              </a:spcBef>
              <a:defRPr kumimoji="0" sz="1400" b="0">
                <a:latin typeface="+mn-lt"/>
              </a:defRPr>
            </a:lvl1pPr>
          </a:lstStyle>
          <a:p>
            <a:pPr>
              <a:defRPr/>
            </a:pPr>
            <a:fld id="{66FF172B-229E-7C45-9E28-9905CD3F4E3B}" type="datetime1">
              <a:rPr lang="en-US" altLang="zh-CN" smtClean="0"/>
              <a:t>9/28/25</a:t>
            </a:fld>
            <a:endParaRPr lang="en-US" altLang="zh-CN"/>
          </a:p>
        </p:txBody>
      </p:sp>
      <p:sp>
        <p:nvSpPr>
          <p:cNvPr id="164876" name="Rectangle 12">
            <a:extLst>
              <a:ext uri="{FF2B5EF4-FFF2-40B4-BE49-F238E27FC236}">
                <a16:creationId xmlns:a16="http://schemas.microsoft.com/office/drawing/2014/main" id="{EE8F0E1F-B204-044F-8CA1-B2A144873026}"/>
              </a:ext>
            </a:extLst>
          </p:cNvPr>
          <p:cNvSpPr>
            <a:spLocks noGrp="1" noChangeArrowheads="1"/>
          </p:cNvSpPr>
          <p:nvPr>
            <p:ph type="ftr" sz="quarter" idx="3"/>
          </p:nvPr>
        </p:nvSpPr>
        <p:spPr bwMode="auto">
          <a:xfrm>
            <a:off x="4876800" y="6243638"/>
            <a:ext cx="3860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spcBef>
                <a:spcPct val="0"/>
              </a:spcBef>
              <a:defRPr kumimoji="0" sz="1400">
                <a:latin typeface="Tahoma" pitchFamily="34" charset="0"/>
              </a:defRPr>
            </a:lvl1pPr>
          </a:lstStyle>
          <a:p>
            <a:pPr>
              <a:defRPr/>
            </a:pPr>
            <a:endParaRPr lang="en-US" altLang="zh-CN" dirty="0"/>
          </a:p>
        </p:txBody>
      </p:sp>
      <p:sp>
        <p:nvSpPr>
          <p:cNvPr id="164877" name="Rectangle 13">
            <a:extLst>
              <a:ext uri="{FF2B5EF4-FFF2-40B4-BE49-F238E27FC236}">
                <a16:creationId xmlns:a16="http://schemas.microsoft.com/office/drawing/2014/main" id="{74050A94-6325-B645-8927-B4EDA9D61488}"/>
              </a:ext>
            </a:extLst>
          </p:cNvPr>
          <p:cNvSpPr>
            <a:spLocks noGrp="1" noChangeArrowheads="1"/>
          </p:cNvSpPr>
          <p:nvPr>
            <p:ph type="sldNum" sz="quarter" idx="4"/>
          </p:nvPr>
        </p:nvSpPr>
        <p:spPr bwMode="auto">
          <a:xfrm>
            <a:off x="9389533" y="6243638"/>
            <a:ext cx="25400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spcBef>
                <a:spcPct val="0"/>
              </a:spcBef>
              <a:defRPr kumimoji="0" sz="1400">
                <a:latin typeface="Tahoma" panose="020B0604030504040204" pitchFamily="34" charset="0"/>
              </a:defRPr>
            </a:lvl1pPr>
          </a:lstStyle>
          <a:p>
            <a:fld id="{52F898A0-99AE-C143-859E-D1F47EFDC126}" type="slidenum">
              <a:rPr lang="zh-CN" altLang="en-US"/>
              <a:pPr/>
              <a:t>‹#›</a:t>
            </a:fld>
            <a:endParaRPr lang="en-US" altLang="zh-CN"/>
          </a:p>
        </p:txBody>
      </p:sp>
    </p:spTree>
  </p:cSld>
  <p:clrMap bg1="lt1" tx1="dk1" bg2="lt2" tx2="dk2" accent1="accent1" accent2="accent2" accent3="accent3" accent4="accent4" accent5="accent5" accent6="accent6" hlink="hlink" folHlink="folHlink"/>
  <p:sldLayoutIdLst>
    <p:sldLayoutId id="2147484049" r:id="rId1"/>
    <p:sldLayoutId id="2147484050" r:id="rId2"/>
    <p:sldLayoutId id="2147484051" r:id="rId3"/>
    <p:sldLayoutId id="2147484052" r:id="rId4"/>
    <p:sldLayoutId id="2147484053" r:id="rId5"/>
    <p:sldLayoutId id="2147484054" r:id="rId6"/>
    <p:sldLayoutId id="2147484055" r:id="rId7"/>
    <p:sldLayoutId id="2147484056" r:id="rId8"/>
    <p:sldLayoutId id="2147484057" r:id="rId9"/>
    <p:sldLayoutId id="2147484058" r:id="rId10"/>
    <p:sldLayoutId id="2147484059" r:id="rId11"/>
  </p:sldLayoutIdLst>
  <p:transition>
    <p:random/>
  </p:transition>
  <p:hf hdr="0" ftr="0" dt="0"/>
  <p:txStyles>
    <p:titleStyle>
      <a:lvl1pPr algn="l" rtl="0" eaLnBrk="0" fontAlgn="base" hangingPunct="0">
        <a:spcBef>
          <a:spcPct val="0"/>
        </a:spcBef>
        <a:spcAft>
          <a:spcPct val="0"/>
        </a:spcAft>
        <a:defRPr sz="4400">
          <a:solidFill>
            <a:schemeClr val="tx2"/>
          </a:solidFill>
          <a:latin typeface="+mj-lt"/>
          <a:ea typeface="+mj-ea"/>
          <a:cs typeface="+mj-cs"/>
        </a:defRPr>
      </a:lvl1pPr>
      <a:lvl2pPr algn="l" rtl="0" eaLnBrk="0" fontAlgn="base" hangingPunct="0">
        <a:spcBef>
          <a:spcPct val="0"/>
        </a:spcBef>
        <a:spcAft>
          <a:spcPct val="0"/>
        </a:spcAft>
        <a:defRPr sz="4400">
          <a:solidFill>
            <a:schemeClr val="tx2"/>
          </a:solidFill>
          <a:latin typeface="Tahoma" pitchFamily="34" charset="0"/>
          <a:ea typeface="宋体" pitchFamily="2" charset="-122"/>
        </a:defRPr>
      </a:lvl2pPr>
      <a:lvl3pPr algn="l" rtl="0" eaLnBrk="0" fontAlgn="base" hangingPunct="0">
        <a:spcBef>
          <a:spcPct val="0"/>
        </a:spcBef>
        <a:spcAft>
          <a:spcPct val="0"/>
        </a:spcAft>
        <a:defRPr sz="4400">
          <a:solidFill>
            <a:schemeClr val="tx2"/>
          </a:solidFill>
          <a:latin typeface="Tahoma" pitchFamily="34" charset="0"/>
          <a:ea typeface="宋体" pitchFamily="2" charset="-122"/>
        </a:defRPr>
      </a:lvl3pPr>
      <a:lvl4pPr algn="l" rtl="0" eaLnBrk="0" fontAlgn="base" hangingPunct="0">
        <a:spcBef>
          <a:spcPct val="0"/>
        </a:spcBef>
        <a:spcAft>
          <a:spcPct val="0"/>
        </a:spcAft>
        <a:defRPr sz="4400">
          <a:solidFill>
            <a:schemeClr val="tx2"/>
          </a:solidFill>
          <a:latin typeface="Tahoma" pitchFamily="34" charset="0"/>
          <a:ea typeface="宋体" pitchFamily="2" charset="-122"/>
        </a:defRPr>
      </a:lvl4pPr>
      <a:lvl5pPr algn="l" rtl="0" eaLnBrk="0" fontAlgn="base" hangingPunct="0">
        <a:spcBef>
          <a:spcPct val="0"/>
        </a:spcBef>
        <a:spcAft>
          <a:spcPct val="0"/>
        </a:spcAft>
        <a:defRPr sz="4400">
          <a:solidFill>
            <a:schemeClr val="tx2"/>
          </a:solidFill>
          <a:latin typeface="Tahoma" pitchFamily="34" charset="0"/>
          <a:ea typeface="宋体" pitchFamily="2" charset="-122"/>
        </a:defRPr>
      </a:lvl5pPr>
      <a:lvl6pPr marL="457200" algn="l" rtl="0" fontAlgn="base">
        <a:spcBef>
          <a:spcPct val="0"/>
        </a:spcBef>
        <a:spcAft>
          <a:spcPct val="0"/>
        </a:spcAft>
        <a:defRPr sz="4400">
          <a:solidFill>
            <a:schemeClr val="tx2"/>
          </a:solidFill>
          <a:latin typeface="Tahoma" pitchFamily="34" charset="0"/>
          <a:ea typeface="宋体" pitchFamily="2" charset="-122"/>
        </a:defRPr>
      </a:lvl6pPr>
      <a:lvl7pPr marL="914400" algn="l" rtl="0" fontAlgn="base">
        <a:spcBef>
          <a:spcPct val="0"/>
        </a:spcBef>
        <a:spcAft>
          <a:spcPct val="0"/>
        </a:spcAft>
        <a:defRPr sz="4400">
          <a:solidFill>
            <a:schemeClr val="tx2"/>
          </a:solidFill>
          <a:latin typeface="Tahoma" pitchFamily="34" charset="0"/>
          <a:ea typeface="宋体" pitchFamily="2" charset="-122"/>
        </a:defRPr>
      </a:lvl7pPr>
      <a:lvl8pPr marL="1371600" algn="l" rtl="0" fontAlgn="base">
        <a:spcBef>
          <a:spcPct val="0"/>
        </a:spcBef>
        <a:spcAft>
          <a:spcPct val="0"/>
        </a:spcAft>
        <a:defRPr sz="4400">
          <a:solidFill>
            <a:schemeClr val="tx2"/>
          </a:solidFill>
          <a:latin typeface="Tahoma" pitchFamily="34" charset="0"/>
          <a:ea typeface="宋体" pitchFamily="2" charset="-122"/>
        </a:defRPr>
      </a:lvl8pPr>
      <a:lvl9pPr marL="1828800" algn="l" rtl="0" fontAlgn="base">
        <a:spcBef>
          <a:spcPct val="0"/>
        </a:spcBef>
        <a:spcAft>
          <a:spcPct val="0"/>
        </a:spcAft>
        <a:defRPr sz="4400">
          <a:solidFill>
            <a:schemeClr val="tx2"/>
          </a:solidFill>
          <a:latin typeface="Tahoma" pitchFamily="34" charset="0"/>
          <a:ea typeface="宋体" pitchFamily="2" charset="-122"/>
        </a:defRPr>
      </a:lvl9pPr>
    </p:titleStyle>
    <p:bodyStyle>
      <a:lvl1pPr marL="342900" indent="-342900" algn="l" rtl="0" eaLnBrk="0" fontAlgn="base" hangingPunct="0">
        <a:spcBef>
          <a:spcPct val="20000"/>
        </a:spcBef>
        <a:spcAft>
          <a:spcPct val="0"/>
        </a:spcAft>
        <a:buClr>
          <a:schemeClr val="folHlink"/>
        </a:buClr>
        <a:buSzPct val="60000"/>
        <a:buFont typeface="Wingdings" pitchFamily="2" charset="2"/>
        <a:buChar char="n"/>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itchFamily="2" charset="2"/>
        <a:buChar char="n"/>
        <a:defRPr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itchFamily="2" charset="2"/>
        <a:buChar char="n"/>
        <a:defRPr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itchFamily="2" charset="2"/>
        <a:buChar char="n"/>
        <a:defRPr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026">
            <a:extLst>
              <a:ext uri="{FF2B5EF4-FFF2-40B4-BE49-F238E27FC236}">
                <a16:creationId xmlns:a16="http://schemas.microsoft.com/office/drawing/2014/main" id="{D43D4CCB-8355-0D4D-A39C-C2C6C8AE416A}"/>
              </a:ext>
            </a:extLst>
          </p:cNvPr>
          <p:cNvSpPr>
            <a:spLocks noGrp="1" noChangeArrowheads="1"/>
          </p:cNvSpPr>
          <p:nvPr>
            <p:ph type="ctrTitle" idx="4294967295"/>
          </p:nvPr>
        </p:nvSpPr>
        <p:spPr>
          <a:xfrm>
            <a:off x="3287713" y="1125538"/>
            <a:ext cx="5746750" cy="1143000"/>
          </a:xfrm>
          <a:solidFill>
            <a:srgbClr val="FFFFFF"/>
          </a:solidFill>
        </p:spPr>
        <p:txBody>
          <a:bodyPr/>
          <a:lstStyle/>
          <a:p>
            <a:pPr eaLnBrk="1" hangingPunct="1"/>
            <a:r>
              <a:rPr lang="zh-CN" altLang="en-US" sz="4800" b="1"/>
              <a:t>计算机操作系统原理</a:t>
            </a:r>
          </a:p>
        </p:txBody>
      </p:sp>
      <p:sp>
        <p:nvSpPr>
          <p:cNvPr id="8195" name="Rectangle 1027">
            <a:extLst>
              <a:ext uri="{FF2B5EF4-FFF2-40B4-BE49-F238E27FC236}">
                <a16:creationId xmlns:a16="http://schemas.microsoft.com/office/drawing/2014/main" id="{1ED8EBD9-1D6C-354B-ACED-35ED65F8FECF}"/>
              </a:ext>
            </a:extLst>
          </p:cNvPr>
          <p:cNvSpPr>
            <a:spLocks noGrp="1" noChangeArrowheads="1"/>
          </p:cNvSpPr>
          <p:nvPr>
            <p:ph type="subTitle" idx="4294967295"/>
          </p:nvPr>
        </p:nvSpPr>
        <p:spPr>
          <a:xfrm>
            <a:off x="2286001" y="2133600"/>
            <a:ext cx="7910513" cy="1811338"/>
          </a:xfrm>
          <a:solidFill>
            <a:srgbClr val="FFFFFF"/>
          </a:solidFill>
        </p:spPr>
        <p:txBody>
          <a:bodyPr/>
          <a:lstStyle/>
          <a:p>
            <a:pPr marL="0" indent="0" algn="ctr" eaLnBrk="1" hangingPunct="1">
              <a:buNone/>
            </a:pPr>
            <a:endParaRPr lang="en-US" altLang="zh-CN" dirty="0"/>
          </a:p>
          <a:p>
            <a:pPr marL="0" indent="0" algn="ctr" eaLnBrk="1" hangingPunct="1">
              <a:buNone/>
            </a:pPr>
            <a:r>
              <a:rPr lang="zh-CN" altLang="en-US" dirty="0"/>
              <a:t>计算机学院</a:t>
            </a:r>
            <a:endParaRPr lang="en-US" altLang="zh-CN" dirty="0"/>
          </a:p>
          <a:p>
            <a:pPr marL="0" indent="0" algn="ctr" eaLnBrk="1" hangingPunct="1">
              <a:buNone/>
            </a:pPr>
            <a:r>
              <a:rPr lang="zh-TW" altLang="en-US" dirty="0">
                <a:latin typeface="宋体" panose="02010600030101010101" pitchFamily="2" charset="-122"/>
              </a:rPr>
              <a:t>网络工程教研室</a:t>
            </a:r>
            <a:endParaRPr lang="en-US" altLang="zh-CN" dirty="0">
              <a:latin typeface="宋体" panose="02010600030101010101" pitchFamily="2" charset="-122"/>
            </a:endParaRPr>
          </a:p>
          <a:p>
            <a:pPr marL="0" indent="0" algn="ctr" eaLnBrk="1" hangingPunct="1">
              <a:buNone/>
            </a:pPr>
            <a:r>
              <a:rPr lang="zh-TW" altLang="en-US" dirty="0">
                <a:latin typeface="宋体" panose="02010600030101010101" pitchFamily="2" charset="-122"/>
              </a:rPr>
              <a:t>刘坤</a:t>
            </a:r>
            <a:endParaRPr lang="zh-CN" altLang="en-US" dirty="0"/>
          </a:p>
        </p:txBody>
      </p:sp>
      <p:sp>
        <p:nvSpPr>
          <p:cNvPr id="2" name="Slide Number Placeholder 1">
            <a:extLst>
              <a:ext uri="{FF2B5EF4-FFF2-40B4-BE49-F238E27FC236}">
                <a16:creationId xmlns:a16="http://schemas.microsoft.com/office/drawing/2014/main" id="{3F1E188F-32D3-C641-A9F2-976E6D674330}"/>
              </a:ext>
            </a:extLst>
          </p:cNvPr>
          <p:cNvSpPr>
            <a:spLocks noGrp="1"/>
          </p:cNvSpPr>
          <p:nvPr>
            <p:ph type="sldNum" sz="quarter" idx="12"/>
          </p:nvPr>
        </p:nvSpPr>
        <p:spPr/>
        <p:txBody>
          <a:bodyPr/>
          <a:lstStyle/>
          <a:p>
            <a:fld id="{0EC01821-FBC1-0943-A98A-47205D9EC5A4}" type="slidenum">
              <a:rPr lang="zh-CN" altLang="en-US" smtClean="0"/>
              <a:pPr/>
              <a:t>1</a:t>
            </a:fld>
            <a:endParaRPr lang="en-US" altLang="zh-CN"/>
          </a:p>
        </p:txBody>
      </p:sp>
    </p:spTree>
  </p:cSld>
  <p:clrMapOvr>
    <a:masterClrMapping/>
  </p:clrMapOvr>
  <p:transition>
    <p:random/>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4">
            <a:extLst>
              <a:ext uri="{FF2B5EF4-FFF2-40B4-BE49-F238E27FC236}">
                <a16:creationId xmlns:a16="http://schemas.microsoft.com/office/drawing/2014/main" id="{0AC61B1A-ACD9-8F43-9186-A88B0167B9A4}"/>
              </a:ext>
            </a:extLst>
          </p:cNvPr>
          <p:cNvSpPr>
            <a:spLocks noChangeArrowheads="1"/>
          </p:cNvSpPr>
          <p:nvPr/>
        </p:nvSpPr>
        <p:spPr bwMode="auto">
          <a:xfrm>
            <a:off x="2057400" y="0"/>
            <a:ext cx="8077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3200" b="1">
                <a:solidFill>
                  <a:srgbClr val="0000FF"/>
                </a:solidFill>
                <a:latin typeface="宋体" panose="02010600030101010101" pitchFamily="2" charset="-122"/>
              </a:rPr>
              <a:t>2.5 </a:t>
            </a:r>
            <a:r>
              <a:rPr lang="zh-CN" altLang="en-US" sz="3200" b="1">
                <a:solidFill>
                  <a:srgbClr val="0000FF"/>
                </a:solidFill>
                <a:latin typeface="宋体" panose="02010600030101010101" pitchFamily="2" charset="-122"/>
              </a:rPr>
              <a:t>经典进程同步问题－</a:t>
            </a:r>
            <a:r>
              <a:rPr lang="zh-CN" altLang="en-US" sz="3200" b="1">
                <a:solidFill>
                  <a:srgbClr val="FF0000"/>
                </a:solidFill>
                <a:latin typeface="宋体" panose="02010600030101010101" pitchFamily="2" charset="-122"/>
              </a:rPr>
              <a:t>读者－写者问题</a:t>
            </a:r>
          </a:p>
        </p:txBody>
      </p:sp>
      <p:sp>
        <p:nvSpPr>
          <p:cNvPr id="403461" name="Rectangle 5">
            <a:extLst>
              <a:ext uri="{FF2B5EF4-FFF2-40B4-BE49-F238E27FC236}">
                <a16:creationId xmlns:a16="http://schemas.microsoft.com/office/drawing/2014/main" id="{CBDA1D8E-99A3-0444-AE68-D158A8901F4F}"/>
              </a:ext>
            </a:extLst>
          </p:cNvPr>
          <p:cNvSpPr>
            <a:spLocks noChangeArrowheads="1"/>
          </p:cNvSpPr>
          <p:nvPr/>
        </p:nvSpPr>
        <p:spPr bwMode="auto">
          <a:xfrm>
            <a:off x="1487488" y="1196752"/>
            <a:ext cx="9727232" cy="4115544"/>
          </a:xfrm>
          <a:prstGeom prst="rect">
            <a:avLst/>
          </a:prstGeom>
          <a:solidFill>
            <a:srgbClr val="FFFFFF"/>
          </a:solidFill>
          <a:ln>
            <a:noFill/>
          </a:ln>
          <a:extLs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nSpc>
                <a:spcPct val="105000"/>
              </a:lnSpc>
            </a:pPr>
            <a:r>
              <a:rPr lang="zh-CN" altLang="en-US" sz="3200" b="1" dirty="0">
                <a:solidFill>
                  <a:srgbClr val="0000FF"/>
                </a:solidFill>
                <a:latin typeface="华文楷体" panose="02010600040101010101" pitchFamily="2" charset="-122"/>
                <a:ea typeface="华文楷体" panose="02010600040101010101" pitchFamily="2" charset="-122"/>
              </a:rPr>
              <a:t>一、问题的提出</a:t>
            </a:r>
          </a:p>
          <a:p>
            <a:pPr>
              <a:lnSpc>
                <a:spcPct val="105000"/>
              </a:lnSpc>
            </a:pPr>
            <a:r>
              <a:rPr lang="zh-CN" altLang="en-US" sz="3200" b="1" dirty="0">
                <a:solidFill>
                  <a:srgbClr val="CC3399"/>
                </a:solidFill>
                <a:latin typeface="华文楷体" panose="02010600040101010101" pitchFamily="2" charset="-122"/>
                <a:ea typeface="华文楷体" panose="02010600040101010101" pitchFamily="2" charset="-122"/>
              </a:rPr>
              <a:t>        </a:t>
            </a:r>
            <a:r>
              <a:rPr lang="zh-CN" altLang="en-US" sz="3200" b="1" dirty="0">
                <a:solidFill>
                  <a:srgbClr val="000000"/>
                </a:solidFill>
                <a:latin typeface="华文楷体" panose="02010600040101010101" pitchFamily="2" charset="-122"/>
                <a:ea typeface="华文楷体" panose="02010600040101010101" pitchFamily="2" charset="-122"/>
              </a:rPr>
              <a:t>对于共享文件，允许多个进程同时读一个共享文件，但绝不允许一个</a:t>
            </a:r>
            <a:r>
              <a:rPr lang="en-US" altLang="zh-CN" sz="3200" b="1" dirty="0">
                <a:solidFill>
                  <a:srgbClr val="000000"/>
                </a:solidFill>
                <a:latin typeface="华文楷体" panose="02010600040101010101" pitchFamily="2" charset="-122"/>
                <a:ea typeface="华文楷体" panose="02010600040101010101" pitchFamily="2" charset="-122"/>
              </a:rPr>
              <a:t>write</a:t>
            </a:r>
            <a:r>
              <a:rPr lang="zh-CN" altLang="en-US" sz="3200" b="1" dirty="0">
                <a:solidFill>
                  <a:srgbClr val="000000"/>
                </a:solidFill>
                <a:latin typeface="华文楷体" panose="02010600040101010101" pitchFamily="2" charset="-122"/>
                <a:ea typeface="华文楷体" panose="02010600040101010101" pitchFamily="2" charset="-122"/>
              </a:rPr>
              <a:t>进程和其它</a:t>
            </a:r>
            <a:r>
              <a:rPr lang="en-US" altLang="zh-CN" sz="3200" b="1" dirty="0">
                <a:solidFill>
                  <a:srgbClr val="000000"/>
                </a:solidFill>
                <a:latin typeface="华文楷体" panose="02010600040101010101" pitchFamily="2" charset="-122"/>
                <a:ea typeface="华文楷体" panose="02010600040101010101" pitchFamily="2" charset="-122"/>
              </a:rPr>
              <a:t>reader</a:t>
            </a:r>
            <a:r>
              <a:rPr lang="zh-CN" altLang="en-US" sz="3200" b="1" dirty="0">
                <a:solidFill>
                  <a:srgbClr val="000000"/>
                </a:solidFill>
                <a:latin typeface="华文楷体" panose="02010600040101010101" pitchFamily="2" charset="-122"/>
                <a:ea typeface="华文楷体" panose="02010600040101010101" pitchFamily="2" charset="-122"/>
              </a:rPr>
              <a:t>进程或</a:t>
            </a:r>
            <a:r>
              <a:rPr lang="en-US" altLang="zh-CN" sz="3200" b="1" dirty="0">
                <a:solidFill>
                  <a:srgbClr val="000000"/>
                </a:solidFill>
                <a:latin typeface="华文楷体" panose="02010600040101010101" pitchFamily="2" charset="-122"/>
                <a:ea typeface="华文楷体" panose="02010600040101010101" pitchFamily="2" charset="-122"/>
              </a:rPr>
              <a:t>writer</a:t>
            </a:r>
            <a:r>
              <a:rPr lang="zh-CN" altLang="en-US" sz="3200" b="1" dirty="0">
                <a:solidFill>
                  <a:srgbClr val="000000"/>
                </a:solidFill>
                <a:latin typeface="华文楷体" panose="02010600040101010101" pitchFamily="2" charset="-122"/>
                <a:ea typeface="华文楷体" panose="02010600040101010101" pitchFamily="2" charset="-122"/>
              </a:rPr>
              <a:t>进程</a:t>
            </a:r>
            <a:r>
              <a:rPr lang="zh-CN" altLang="en-US" sz="3200" b="1" dirty="0">
                <a:solidFill>
                  <a:srgbClr val="FF3300"/>
                </a:solidFill>
                <a:latin typeface="华文楷体" panose="02010600040101010101" pitchFamily="2" charset="-122"/>
                <a:ea typeface="华文楷体" panose="02010600040101010101" pitchFamily="2" charset="-122"/>
              </a:rPr>
              <a:t>同时访问共享文件</a:t>
            </a:r>
            <a:r>
              <a:rPr lang="zh-CN" altLang="en-US" sz="3200" b="1" dirty="0">
                <a:solidFill>
                  <a:schemeClr val="tx1"/>
                </a:solidFill>
                <a:latin typeface="华文楷体" panose="02010600040101010101" pitchFamily="2" charset="-122"/>
                <a:ea typeface="华文楷体" panose="02010600040101010101" pitchFamily="2" charset="-122"/>
              </a:rPr>
              <a:t>。</a:t>
            </a:r>
          </a:p>
          <a:p>
            <a:pPr>
              <a:lnSpc>
                <a:spcPct val="105000"/>
              </a:lnSpc>
            </a:pPr>
            <a:r>
              <a:rPr lang="zh-CN" altLang="en-US" sz="3200" b="1" dirty="0">
                <a:solidFill>
                  <a:schemeClr val="tx1"/>
                </a:solidFill>
                <a:latin typeface="华文楷体" panose="02010600040101010101" pitchFamily="2" charset="-122"/>
                <a:ea typeface="华文楷体" panose="02010600040101010101" pitchFamily="2" charset="-122"/>
              </a:rPr>
              <a:t>        </a:t>
            </a:r>
            <a:r>
              <a:rPr lang="zh-CN" altLang="en-US" sz="3200" b="1" dirty="0">
                <a:solidFill>
                  <a:srgbClr val="0000FF"/>
                </a:solidFill>
                <a:latin typeface="华文楷体" panose="02010600040101010101" pitchFamily="2" charset="-122"/>
                <a:ea typeface="华文楷体" panose="02010600040101010101" pitchFamily="2" charset="-122"/>
              </a:rPr>
              <a:t>读者－写者问题：</a:t>
            </a:r>
            <a:r>
              <a:rPr lang="zh-CN" altLang="en-US" sz="3200" b="1" dirty="0">
                <a:solidFill>
                  <a:srgbClr val="000000"/>
                </a:solidFill>
                <a:latin typeface="华文楷体" panose="02010600040101010101" pitchFamily="2" charset="-122"/>
                <a:ea typeface="华文楷体" panose="02010600040101010101" pitchFamily="2" charset="-122"/>
              </a:rPr>
              <a:t>指保证一个</a:t>
            </a:r>
            <a:r>
              <a:rPr lang="en-US" altLang="zh-CN" sz="3200" b="1" dirty="0">
                <a:solidFill>
                  <a:srgbClr val="000000"/>
                </a:solidFill>
                <a:latin typeface="华文楷体" panose="02010600040101010101" pitchFamily="2" charset="-122"/>
                <a:ea typeface="华文楷体" panose="02010600040101010101" pitchFamily="2" charset="-122"/>
              </a:rPr>
              <a:t>Writer</a:t>
            </a:r>
            <a:r>
              <a:rPr lang="zh-CN" altLang="en-US" sz="3200" b="1" dirty="0">
                <a:solidFill>
                  <a:srgbClr val="000000"/>
                </a:solidFill>
                <a:latin typeface="华文楷体" panose="02010600040101010101" pitchFamily="2" charset="-122"/>
                <a:ea typeface="华文楷体" panose="02010600040101010101" pitchFamily="2" charset="-122"/>
              </a:rPr>
              <a:t>进程必须与其他进程互斥地访问共享对象的同步问题。</a:t>
            </a:r>
          </a:p>
          <a:p>
            <a:pPr>
              <a:lnSpc>
                <a:spcPct val="105000"/>
              </a:lnSpc>
            </a:pPr>
            <a:r>
              <a:rPr lang="zh-CN" altLang="en-US" sz="3200" b="1" dirty="0">
                <a:solidFill>
                  <a:schemeClr val="tx1"/>
                </a:solidFill>
                <a:latin typeface="华文楷体" panose="02010600040101010101" pitchFamily="2" charset="-122"/>
                <a:ea typeface="华文楷体" panose="02010600040101010101" pitchFamily="2" charset="-122"/>
              </a:rPr>
              <a:t>         </a:t>
            </a:r>
            <a:r>
              <a:rPr lang="en-US" altLang="zh-CN" sz="3200" b="1" dirty="0">
                <a:solidFill>
                  <a:srgbClr val="0000FF"/>
                </a:solidFill>
                <a:latin typeface="华文楷体" panose="02010600040101010101" pitchFamily="2" charset="-122"/>
                <a:ea typeface="华文楷体" panose="02010600040101010101" pitchFamily="2" charset="-122"/>
              </a:rPr>
              <a:t>reader</a:t>
            </a:r>
            <a:r>
              <a:rPr lang="zh-CN" altLang="en-US" sz="3200" b="1" dirty="0">
                <a:solidFill>
                  <a:srgbClr val="0000FF"/>
                </a:solidFill>
                <a:latin typeface="华文楷体" panose="02010600040101010101" pitchFamily="2" charset="-122"/>
                <a:ea typeface="华文楷体" panose="02010600040101010101" pitchFamily="2" charset="-122"/>
              </a:rPr>
              <a:t>进程：</a:t>
            </a:r>
            <a:r>
              <a:rPr lang="zh-CN" altLang="en-US" sz="3200" b="1" dirty="0">
                <a:solidFill>
                  <a:srgbClr val="000000"/>
                </a:solidFill>
                <a:latin typeface="华文楷体" panose="02010600040101010101" pitchFamily="2" charset="-122"/>
                <a:ea typeface="华文楷体" panose="02010600040101010101" pitchFamily="2" charset="-122"/>
              </a:rPr>
              <a:t>只要求读的进程叫 “</a:t>
            </a:r>
            <a:r>
              <a:rPr lang="en-US" altLang="zh-CN" sz="3200" b="1" dirty="0">
                <a:solidFill>
                  <a:srgbClr val="000000"/>
                </a:solidFill>
                <a:latin typeface="华文楷体" panose="02010600040101010101" pitchFamily="2" charset="-122"/>
                <a:ea typeface="华文楷体" panose="02010600040101010101" pitchFamily="2" charset="-122"/>
              </a:rPr>
              <a:t>reader</a:t>
            </a:r>
            <a:r>
              <a:rPr lang="zh-CN" altLang="en-US" sz="3200" b="1" dirty="0">
                <a:solidFill>
                  <a:srgbClr val="000000"/>
                </a:solidFill>
                <a:latin typeface="华文楷体" panose="02010600040101010101" pitchFamily="2" charset="-122"/>
                <a:ea typeface="华文楷体" panose="02010600040101010101" pitchFamily="2" charset="-122"/>
              </a:rPr>
              <a:t>进程”。</a:t>
            </a:r>
          </a:p>
          <a:p>
            <a:pPr>
              <a:lnSpc>
                <a:spcPct val="105000"/>
              </a:lnSpc>
            </a:pPr>
            <a:r>
              <a:rPr lang="zh-CN" altLang="en-US" sz="3200" b="1" dirty="0">
                <a:solidFill>
                  <a:schemeClr val="tx1"/>
                </a:solidFill>
                <a:latin typeface="华文楷体" panose="02010600040101010101" pitchFamily="2" charset="-122"/>
                <a:ea typeface="华文楷体" panose="02010600040101010101" pitchFamily="2" charset="-122"/>
              </a:rPr>
              <a:t>         </a:t>
            </a:r>
            <a:r>
              <a:rPr lang="en-US" altLang="zh-CN" sz="3200" b="1" dirty="0">
                <a:solidFill>
                  <a:srgbClr val="0000FF"/>
                </a:solidFill>
                <a:latin typeface="华文楷体" panose="02010600040101010101" pitchFamily="2" charset="-122"/>
                <a:ea typeface="华文楷体" panose="02010600040101010101" pitchFamily="2" charset="-122"/>
              </a:rPr>
              <a:t>writer</a:t>
            </a:r>
            <a:r>
              <a:rPr lang="zh-CN" altLang="en-US" sz="3200" b="1" dirty="0">
                <a:solidFill>
                  <a:srgbClr val="0000FF"/>
                </a:solidFill>
                <a:latin typeface="华文楷体" panose="02010600040101010101" pitchFamily="2" charset="-122"/>
                <a:ea typeface="华文楷体" panose="02010600040101010101" pitchFamily="2" charset="-122"/>
              </a:rPr>
              <a:t>进程：</a:t>
            </a:r>
            <a:r>
              <a:rPr lang="zh-CN" altLang="en-US" sz="3200" b="1" dirty="0">
                <a:solidFill>
                  <a:srgbClr val="000000"/>
                </a:solidFill>
                <a:latin typeface="华文楷体" panose="02010600040101010101" pitchFamily="2" charset="-122"/>
                <a:ea typeface="华文楷体" panose="02010600040101010101" pitchFamily="2" charset="-122"/>
              </a:rPr>
              <a:t>只要求写的进程叫 “</a:t>
            </a:r>
            <a:r>
              <a:rPr lang="en-US" altLang="zh-CN" sz="3200" b="1" dirty="0">
                <a:solidFill>
                  <a:srgbClr val="000000"/>
                </a:solidFill>
                <a:latin typeface="华文楷体" panose="02010600040101010101" pitchFamily="2" charset="-122"/>
                <a:ea typeface="华文楷体" panose="02010600040101010101" pitchFamily="2" charset="-122"/>
              </a:rPr>
              <a:t>writer</a:t>
            </a:r>
            <a:r>
              <a:rPr lang="zh-CN" altLang="en-US" sz="3200" b="1" dirty="0">
                <a:solidFill>
                  <a:srgbClr val="000000"/>
                </a:solidFill>
                <a:latin typeface="华文楷体" panose="02010600040101010101" pitchFamily="2" charset="-122"/>
                <a:ea typeface="华文楷体" panose="02010600040101010101" pitchFamily="2" charset="-122"/>
              </a:rPr>
              <a:t>进程”。   </a:t>
            </a:r>
          </a:p>
          <a:p>
            <a:pPr>
              <a:lnSpc>
                <a:spcPct val="105000"/>
              </a:lnSpc>
            </a:pPr>
            <a:r>
              <a:rPr lang="zh-CN" altLang="en-US" sz="3200" b="1" dirty="0">
                <a:solidFill>
                  <a:srgbClr val="3333FF"/>
                </a:solidFill>
                <a:latin typeface="华文楷体" panose="02010600040101010101" pitchFamily="2" charset="-122"/>
                <a:ea typeface="华文楷体" panose="02010600040101010101" pitchFamily="2" charset="-122"/>
              </a:rPr>
              <a:t>     </a:t>
            </a:r>
          </a:p>
        </p:txBody>
      </p:sp>
      <p:sp>
        <p:nvSpPr>
          <p:cNvPr id="108548" name="灯片编号占位符 3">
            <a:extLst>
              <a:ext uri="{FF2B5EF4-FFF2-40B4-BE49-F238E27FC236}">
                <a16:creationId xmlns:a16="http://schemas.microsoft.com/office/drawing/2014/main" id="{EBE82E95-FFE0-8046-AA30-82CB9416D7A2}"/>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A3AAC3EE-C79A-F446-8483-291F57E843B4}" type="slidenum">
              <a:rPr lang="zh-CN" altLang="en-US" sz="1800"/>
              <a:pPr/>
              <a:t>10</a:t>
            </a:fld>
            <a:endParaRPr lang="en-US" altLang="zh-CN" sz="1800"/>
          </a:p>
        </p:txBody>
      </p:sp>
    </p:spTree>
    <p:extLst>
      <p:ext uri="{BB962C8B-B14F-4D97-AF65-F5344CB8AC3E}">
        <p14:creationId xmlns:p14="http://schemas.microsoft.com/office/powerpoint/2010/main" val="4237943489"/>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403461">
                                            <p:txEl>
                                              <p:pRg st="0" end="0"/>
                                            </p:txEl>
                                          </p:spTgt>
                                        </p:tgtEl>
                                        <p:attrNameLst>
                                          <p:attrName>style.visibility</p:attrName>
                                        </p:attrNameLst>
                                      </p:cBhvr>
                                      <p:to>
                                        <p:strVal val="visible"/>
                                      </p:to>
                                    </p:set>
                                    <p:animEffect transition="in" filter="barn(outVertical)">
                                      <p:cBhvr>
                                        <p:cTn id="7" dur="500"/>
                                        <p:tgtEl>
                                          <p:spTgt spid="40346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403461">
                                            <p:txEl>
                                              <p:pRg st="1" end="1"/>
                                            </p:txEl>
                                          </p:spTgt>
                                        </p:tgtEl>
                                        <p:attrNameLst>
                                          <p:attrName>style.visibility</p:attrName>
                                        </p:attrNameLst>
                                      </p:cBhvr>
                                      <p:to>
                                        <p:strVal val="visible"/>
                                      </p:to>
                                    </p:set>
                                    <p:animEffect transition="in" filter="barn(outVertical)">
                                      <p:cBhvr>
                                        <p:cTn id="12" dur="500"/>
                                        <p:tgtEl>
                                          <p:spTgt spid="40346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403461">
                                            <p:txEl>
                                              <p:pRg st="2" end="2"/>
                                            </p:txEl>
                                          </p:spTgt>
                                        </p:tgtEl>
                                        <p:attrNameLst>
                                          <p:attrName>style.visibility</p:attrName>
                                        </p:attrNameLst>
                                      </p:cBhvr>
                                      <p:to>
                                        <p:strVal val="visible"/>
                                      </p:to>
                                    </p:set>
                                    <p:animEffect transition="in" filter="barn(outVertical)">
                                      <p:cBhvr>
                                        <p:cTn id="17" dur="500"/>
                                        <p:tgtEl>
                                          <p:spTgt spid="403461">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403461">
                                            <p:txEl>
                                              <p:pRg st="3" end="3"/>
                                            </p:txEl>
                                          </p:spTgt>
                                        </p:tgtEl>
                                        <p:attrNameLst>
                                          <p:attrName>style.visibility</p:attrName>
                                        </p:attrNameLst>
                                      </p:cBhvr>
                                      <p:to>
                                        <p:strVal val="visible"/>
                                      </p:to>
                                    </p:set>
                                    <p:animEffect transition="in" filter="barn(outVertical)">
                                      <p:cBhvr>
                                        <p:cTn id="22" dur="500"/>
                                        <p:tgtEl>
                                          <p:spTgt spid="403461">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403461">
                                            <p:txEl>
                                              <p:pRg st="4" end="4"/>
                                            </p:txEl>
                                          </p:spTgt>
                                        </p:tgtEl>
                                        <p:attrNameLst>
                                          <p:attrName>style.visibility</p:attrName>
                                        </p:attrNameLst>
                                      </p:cBhvr>
                                      <p:to>
                                        <p:strVal val="visible"/>
                                      </p:to>
                                    </p:set>
                                    <p:animEffect transition="in" filter="barn(outVertical)">
                                      <p:cBhvr>
                                        <p:cTn id="27" dur="500"/>
                                        <p:tgtEl>
                                          <p:spTgt spid="403461">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6" presetClass="entr" presetSubtype="37" fill="hold" grpId="0" nodeType="clickEffect">
                                  <p:stCondLst>
                                    <p:cond delay="0"/>
                                  </p:stCondLst>
                                  <p:childTnLst>
                                    <p:set>
                                      <p:cBhvr>
                                        <p:cTn id="31" dur="1" fill="hold">
                                          <p:stCondLst>
                                            <p:cond delay="0"/>
                                          </p:stCondLst>
                                        </p:cTn>
                                        <p:tgtEl>
                                          <p:spTgt spid="403461">
                                            <p:txEl>
                                              <p:pRg st="5" end="5"/>
                                            </p:txEl>
                                          </p:spTgt>
                                        </p:tgtEl>
                                        <p:attrNameLst>
                                          <p:attrName>style.visibility</p:attrName>
                                        </p:attrNameLst>
                                      </p:cBhvr>
                                      <p:to>
                                        <p:strVal val="visible"/>
                                      </p:to>
                                    </p:set>
                                    <p:animEffect transition="in" filter="barn(outVertical)">
                                      <p:cBhvr>
                                        <p:cTn id="32" dur="500"/>
                                        <p:tgtEl>
                                          <p:spTgt spid="40346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3461" grpId="0" build="p" autoUpdateAnimBg="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2399CAB-BB2D-F14B-971A-3330EF6D446E}"/>
              </a:ext>
            </a:extLst>
          </p:cNvPr>
          <p:cNvSpPr>
            <a:spLocks noGrp="1"/>
          </p:cNvSpPr>
          <p:nvPr>
            <p:ph type="sldNum" sz="quarter" idx="12"/>
          </p:nvPr>
        </p:nvSpPr>
        <p:spPr/>
        <p:txBody>
          <a:bodyPr/>
          <a:lstStyle/>
          <a:p>
            <a:fld id="{0EC01821-FBC1-0943-A98A-47205D9EC5A4}" type="slidenum">
              <a:rPr lang="zh-CN" altLang="en-US" smtClean="0"/>
              <a:pPr/>
              <a:t>11</a:t>
            </a:fld>
            <a:endParaRPr lang="en-US" altLang="zh-CN"/>
          </a:p>
        </p:txBody>
      </p:sp>
      <p:sp>
        <p:nvSpPr>
          <p:cNvPr id="4" name="Rectangle 4">
            <a:extLst>
              <a:ext uri="{FF2B5EF4-FFF2-40B4-BE49-F238E27FC236}">
                <a16:creationId xmlns:a16="http://schemas.microsoft.com/office/drawing/2014/main" id="{D430BABF-7E63-B543-BC03-1557CDA5D082}"/>
              </a:ext>
            </a:extLst>
          </p:cNvPr>
          <p:cNvSpPr>
            <a:spLocks noChangeArrowheads="1"/>
          </p:cNvSpPr>
          <p:nvPr/>
        </p:nvSpPr>
        <p:spPr bwMode="auto">
          <a:xfrm>
            <a:off x="1775520" y="332656"/>
            <a:ext cx="8077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3200" b="1">
                <a:solidFill>
                  <a:srgbClr val="0000FF"/>
                </a:solidFill>
                <a:latin typeface="宋体" panose="02010600030101010101" pitchFamily="2" charset="-122"/>
              </a:rPr>
              <a:t>2.5 </a:t>
            </a:r>
            <a:r>
              <a:rPr lang="zh-CN" altLang="en-US" sz="3200" b="1">
                <a:solidFill>
                  <a:srgbClr val="0000FF"/>
                </a:solidFill>
                <a:latin typeface="宋体" panose="02010600030101010101" pitchFamily="2" charset="-122"/>
              </a:rPr>
              <a:t>经典进程同步问题－</a:t>
            </a:r>
            <a:r>
              <a:rPr lang="zh-CN" altLang="en-US" sz="3200" b="1">
                <a:solidFill>
                  <a:srgbClr val="FF0000"/>
                </a:solidFill>
                <a:latin typeface="宋体" panose="02010600030101010101" pitchFamily="2" charset="-122"/>
              </a:rPr>
              <a:t>读者－写者问题</a:t>
            </a:r>
          </a:p>
        </p:txBody>
      </p:sp>
      <p:sp>
        <p:nvSpPr>
          <p:cNvPr id="5" name="Rectangle 4">
            <a:extLst>
              <a:ext uri="{FF2B5EF4-FFF2-40B4-BE49-F238E27FC236}">
                <a16:creationId xmlns:a16="http://schemas.microsoft.com/office/drawing/2014/main" id="{E814AE5B-77E6-8E40-AD7B-413B6D9EFEAC}"/>
              </a:ext>
            </a:extLst>
          </p:cNvPr>
          <p:cNvSpPr/>
          <p:nvPr/>
        </p:nvSpPr>
        <p:spPr>
          <a:xfrm>
            <a:off x="695399" y="1340768"/>
            <a:ext cx="11234133" cy="4524315"/>
          </a:xfrm>
          <a:prstGeom prst="rect">
            <a:avLst/>
          </a:prstGeom>
        </p:spPr>
        <p:txBody>
          <a:bodyPr wrap="square">
            <a:spAutoFit/>
          </a:bodyPr>
          <a:lstStyle/>
          <a:p>
            <a:pPr indent="857250"/>
            <a:r>
              <a:rPr lang="zh-TW" altLang="en-US" sz="3600" dirty="0">
                <a:latin typeface="STKaiti" panose="02010600040101010101" pitchFamily="2" charset="-122"/>
                <a:ea typeface="STKaiti" panose="02010600040101010101" pitchFamily="2" charset="-122"/>
              </a:rPr>
              <a:t>有读者和写者两组并发进程，共享一个文件，当两个或两个以上的读进程同时访问共享数据时不 会产生副作用，但若某个写进程和其他进程</a:t>
            </a:r>
            <a:r>
              <a:rPr lang="en-US" altLang="zh-TW" sz="3600" dirty="0">
                <a:latin typeface="STKaiti" panose="02010600040101010101" pitchFamily="2" charset="-122"/>
                <a:ea typeface="STKaiti" panose="02010600040101010101" pitchFamily="2" charset="-122"/>
              </a:rPr>
              <a:t>(</a:t>
            </a:r>
            <a:r>
              <a:rPr lang="zh-TW" altLang="en-US" sz="3600" dirty="0">
                <a:latin typeface="STKaiti" panose="02010600040101010101" pitchFamily="2" charset="-122"/>
                <a:ea typeface="STKaiti" panose="02010600040101010101" pitchFamily="2" charset="-122"/>
              </a:rPr>
              <a:t>读进程或写进程</a:t>
            </a:r>
            <a:r>
              <a:rPr lang="en-US" altLang="zh-TW" sz="3600" dirty="0">
                <a:latin typeface="STKaiti" panose="02010600040101010101" pitchFamily="2" charset="-122"/>
                <a:ea typeface="STKaiti" panose="02010600040101010101" pitchFamily="2" charset="-122"/>
              </a:rPr>
              <a:t>)</a:t>
            </a:r>
            <a:r>
              <a:rPr lang="zh-TW" altLang="en-US" sz="3600" dirty="0">
                <a:latin typeface="STKaiti" panose="02010600040101010101" pitchFamily="2" charset="-122"/>
                <a:ea typeface="STKaiti" panose="02010600040101010101" pitchFamily="2" charset="-122"/>
              </a:rPr>
              <a:t>同时访问共享数据时则可能导致 数据不一致的错误。因此要求</a:t>
            </a:r>
            <a:r>
              <a:rPr lang="en-US" altLang="zh-TW" sz="3600" dirty="0">
                <a:latin typeface="STKaiti" panose="02010600040101010101" pitchFamily="2" charset="-122"/>
                <a:ea typeface="STKaiti" panose="02010600040101010101" pitchFamily="2" charset="-122"/>
              </a:rPr>
              <a:t>:1</a:t>
            </a:r>
            <a:r>
              <a:rPr lang="zh-TW" altLang="en-US" sz="3600" dirty="0">
                <a:latin typeface="STKaiti" panose="02010600040101010101" pitchFamily="2" charset="-122"/>
                <a:ea typeface="STKaiti" panose="02010600040101010101" pitchFamily="2" charset="-122"/>
              </a:rPr>
              <a:t>允许多个读者可以同时对文件执行读操作</a:t>
            </a:r>
            <a:r>
              <a:rPr lang="en-US" altLang="zh-TW" sz="3600" dirty="0">
                <a:latin typeface="STKaiti" panose="02010600040101010101" pitchFamily="2" charset="-122"/>
                <a:ea typeface="STKaiti" panose="02010600040101010101" pitchFamily="2" charset="-122"/>
              </a:rPr>
              <a:t>;2</a:t>
            </a:r>
            <a:r>
              <a:rPr lang="zh-TW" altLang="en-US" sz="3600" dirty="0">
                <a:latin typeface="STKaiti" panose="02010600040101010101" pitchFamily="2" charset="-122"/>
                <a:ea typeface="STKaiti" panose="02010600040101010101" pitchFamily="2" charset="-122"/>
              </a:rPr>
              <a:t>只允许一个写者 往文件中写信息</a:t>
            </a:r>
            <a:r>
              <a:rPr lang="en-US" altLang="zh-TW" sz="3600" dirty="0">
                <a:latin typeface="STKaiti" panose="02010600040101010101" pitchFamily="2" charset="-122"/>
                <a:ea typeface="STKaiti" panose="02010600040101010101" pitchFamily="2" charset="-122"/>
              </a:rPr>
              <a:t>;3</a:t>
            </a:r>
            <a:r>
              <a:rPr lang="zh-TW" altLang="en-US" sz="3600" dirty="0">
                <a:latin typeface="STKaiti" panose="02010600040101010101" pitchFamily="2" charset="-122"/>
                <a:ea typeface="STKaiti" panose="02010600040101010101" pitchFamily="2" charset="-122"/>
              </a:rPr>
              <a:t>任一写者在完成写操作之前不允许其他读者或写者工作</a:t>
            </a:r>
            <a:r>
              <a:rPr lang="en-US" altLang="zh-TW" sz="3600" dirty="0">
                <a:latin typeface="STKaiti" panose="02010600040101010101" pitchFamily="2" charset="-122"/>
                <a:ea typeface="STKaiti" panose="02010600040101010101" pitchFamily="2" charset="-122"/>
              </a:rPr>
              <a:t>;4</a:t>
            </a:r>
            <a:r>
              <a:rPr lang="zh-TW" altLang="en-US" sz="3600" dirty="0">
                <a:latin typeface="STKaiti" panose="02010600040101010101" pitchFamily="2" charset="-122"/>
                <a:ea typeface="STKaiti" panose="02010600040101010101" pitchFamily="2" charset="-122"/>
              </a:rPr>
              <a:t>写者执行写操作 前，应让已有的读者和写者全部退出。 </a:t>
            </a:r>
            <a:endParaRPr lang="zh-TW" altLang="en-US" sz="3600" dirty="0">
              <a:effectLst/>
              <a:latin typeface="STKaiti" panose="02010600040101010101" pitchFamily="2" charset="-122"/>
              <a:ea typeface="STKaiti" panose="02010600040101010101" pitchFamily="2" charset="-122"/>
            </a:endParaRPr>
          </a:p>
        </p:txBody>
      </p:sp>
    </p:spTree>
    <p:extLst>
      <p:ext uri="{BB962C8B-B14F-4D97-AF65-F5344CB8AC3E}">
        <p14:creationId xmlns:p14="http://schemas.microsoft.com/office/powerpoint/2010/main" val="1298252879"/>
      </p:ext>
    </p:extLst>
  </p:cSld>
  <p:clrMapOvr>
    <a:masterClrMapping/>
  </p:clrMapOvr>
  <p:transition>
    <p:random/>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2399CAB-BB2D-F14B-971A-3330EF6D446E}"/>
              </a:ext>
            </a:extLst>
          </p:cNvPr>
          <p:cNvSpPr>
            <a:spLocks noGrp="1"/>
          </p:cNvSpPr>
          <p:nvPr>
            <p:ph type="sldNum" sz="quarter" idx="12"/>
          </p:nvPr>
        </p:nvSpPr>
        <p:spPr/>
        <p:txBody>
          <a:bodyPr/>
          <a:lstStyle/>
          <a:p>
            <a:fld id="{0EC01821-FBC1-0943-A98A-47205D9EC5A4}" type="slidenum">
              <a:rPr lang="zh-CN" altLang="en-US" smtClean="0"/>
              <a:pPr/>
              <a:t>12</a:t>
            </a:fld>
            <a:endParaRPr lang="en-US" altLang="zh-CN"/>
          </a:p>
        </p:txBody>
      </p:sp>
      <p:sp>
        <p:nvSpPr>
          <p:cNvPr id="4" name="Rectangle 4">
            <a:extLst>
              <a:ext uri="{FF2B5EF4-FFF2-40B4-BE49-F238E27FC236}">
                <a16:creationId xmlns:a16="http://schemas.microsoft.com/office/drawing/2014/main" id="{D430BABF-7E63-B543-BC03-1557CDA5D082}"/>
              </a:ext>
            </a:extLst>
          </p:cNvPr>
          <p:cNvSpPr>
            <a:spLocks noChangeArrowheads="1"/>
          </p:cNvSpPr>
          <p:nvPr/>
        </p:nvSpPr>
        <p:spPr bwMode="auto">
          <a:xfrm>
            <a:off x="1775520" y="332656"/>
            <a:ext cx="8077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3200" b="1">
                <a:solidFill>
                  <a:srgbClr val="0000FF"/>
                </a:solidFill>
                <a:latin typeface="宋体" panose="02010600030101010101" pitchFamily="2" charset="-122"/>
              </a:rPr>
              <a:t>2.5 </a:t>
            </a:r>
            <a:r>
              <a:rPr lang="zh-CN" altLang="en-US" sz="3200" b="1">
                <a:solidFill>
                  <a:srgbClr val="0000FF"/>
                </a:solidFill>
                <a:latin typeface="宋体" panose="02010600030101010101" pitchFamily="2" charset="-122"/>
              </a:rPr>
              <a:t>经典进程同步问题－</a:t>
            </a:r>
            <a:r>
              <a:rPr lang="zh-CN" altLang="en-US" sz="3200" b="1">
                <a:solidFill>
                  <a:srgbClr val="FF0000"/>
                </a:solidFill>
                <a:latin typeface="宋体" panose="02010600030101010101" pitchFamily="2" charset="-122"/>
              </a:rPr>
              <a:t>读者－写者问题</a:t>
            </a:r>
          </a:p>
        </p:txBody>
      </p:sp>
      <p:pic>
        <p:nvPicPr>
          <p:cNvPr id="3" name="Picture 2">
            <a:extLst>
              <a:ext uri="{FF2B5EF4-FFF2-40B4-BE49-F238E27FC236}">
                <a16:creationId xmlns:a16="http://schemas.microsoft.com/office/drawing/2014/main" id="{3FAF0E38-A986-D647-8A43-5FF44F80E3FD}"/>
              </a:ext>
            </a:extLst>
          </p:cNvPr>
          <p:cNvPicPr>
            <a:picLocks noChangeAspect="1"/>
          </p:cNvPicPr>
          <p:nvPr/>
        </p:nvPicPr>
        <p:blipFill>
          <a:blip r:embed="rId2"/>
          <a:stretch>
            <a:fillRect/>
          </a:stretch>
        </p:blipFill>
        <p:spPr>
          <a:xfrm>
            <a:off x="4009503" y="2772644"/>
            <a:ext cx="6807863" cy="3918812"/>
          </a:xfrm>
          <a:prstGeom prst="rect">
            <a:avLst/>
          </a:prstGeom>
        </p:spPr>
      </p:pic>
      <p:pic>
        <p:nvPicPr>
          <p:cNvPr id="7" name="Picture 6">
            <a:extLst>
              <a:ext uri="{FF2B5EF4-FFF2-40B4-BE49-F238E27FC236}">
                <a16:creationId xmlns:a16="http://schemas.microsoft.com/office/drawing/2014/main" id="{C0EAAF6C-E376-A248-8D4E-DEB39FCA4A24}"/>
              </a:ext>
            </a:extLst>
          </p:cNvPr>
          <p:cNvPicPr>
            <a:picLocks noChangeAspect="1"/>
          </p:cNvPicPr>
          <p:nvPr/>
        </p:nvPicPr>
        <p:blipFill>
          <a:blip r:embed="rId3"/>
          <a:stretch>
            <a:fillRect/>
          </a:stretch>
        </p:blipFill>
        <p:spPr>
          <a:xfrm>
            <a:off x="6384032" y="1911240"/>
            <a:ext cx="5976664" cy="2463006"/>
          </a:xfrm>
          <a:prstGeom prst="rect">
            <a:avLst/>
          </a:prstGeom>
        </p:spPr>
      </p:pic>
      <p:pic>
        <p:nvPicPr>
          <p:cNvPr id="8" name="Picture 7">
            <a:extLst>
              <a:ext uri="{FF2B5EF4-FFF2-40B4-BE49-F238E27FC236}">
                <a16:creationId xmlns:a16="http://schemas.microsoft.com/office/drawing/2014/main" id="{FA171888-67D4-C748-89B6-8F643AFAD10E}"/>
              </a:ext>
            </a:extLst>
          </p:cNvPr>
          <p:cNvPicPr>
            <a:picLocks noChangeAspect="1"/>
          </p:cNvPicPr>
          <p:nvPr/>
        </p:nvPicPr>
        <p:blipFill rotWithShape="1">
          <a:blip r:embed="rId4"/>
          <a:srcRect l="1" t="72910" r="-1828"/>
          <a:stretch/>
        </p:blipFill>
        <p:spPr>
          <a:xfrm>
            <a:off x="-98423" y="4653136"/>
            <a:ext cx="4107926" cy="936104"/>
          </a:xfrm>
          <a:prstGeom prst="rect">
            <a:avLst/>
          </a:prstGeom>
        </p:spPr>
      </p:pic>
      <p:pic>
        <p:nvPicPr>
          <p:cNvPr id="9" name="Picture 8">
            <a:extLst>
              <a:ext uri="{FF2B5EF4-FFF2-40B4-BE49-F238E27FC236}">
                <a16:creationId xmlns:a16="http://schemas.microsoft.com/office/drawing/2014/main" id="{AEEB5156-7967-B94D-B27F-12253C2B7C7A}"/>
              </a:ext>
            </a:extLst>
          </p:cNvPr>
          <p:cNvPicPr>
            <a:picLocks noChangeAspect="1"/>
          </p:cNvPicPr>
          <p:nvPr/>
        </p:nvPicPr>
        <p:blipFill>
          <a:blip r:embed="rId5"/>
          <a:stretch>
            <a:fillRect/>
          </a:stretch>
        </p:blipFill>
        <p:spPr>
          <a:xfrm>
            <a:off x="4079776" y="5013176"/>
            <a:ext cx="2030626" cy="576064"/>
          </a:xfrm>
          <a:prstGeom prst="rect">
            <a:avLst/>
          </a:prstGeom>
        </p:spPr>
      </p:pic>
      <p:pic>
        <p:nvPicPr>
          <p:cNvPr id="10" name="Picture 9">
            <a:extLst>
              <a:ext uri="{FF2B5EF4-FFF2-40B4-BE49-F238E27FC236}">
                <a16:creationId xmlns:a16="http://schemas.microsoft.com/office/drawing/2014/main" id="{666F08AE-972E-DB4C-A9DC-9FBB733F54F5}"/>
              </a:ext>
            </a:extLst>
          </p:cNvPr>
          <p:cNvPicPr>
            <a:picLocks noChangeAspect="1"/>
          </p:cNvPicPr>
          <p:nvPr/>
        </p:nvPicPr>
        <p:blipFill rotWithShape="1">
          <a:blip r:embed="rId4"/>
          <a:srcRect l="1" t="5983" r="209" b="31501"/>
          <a:stretch/>
        </p:blipFill>
        <p:spPr>
          <a:xfrm>
            <a:off x="-96688" y="2492896"/>
            <a:ext cx="4025799" cy="2160240"/>
          </a:xfrm>
          <a:prstGeom prst="rect">
            <a:avLst/>
          </a:prstGeom>
        </p:spPr>
      </p:pic>
      <p:pic>
        <p:nvPicPr>
          <p:cNvPr id="11" name="Picture 10">
            <a:extLst>
              <a:ext uri="{FF2B5EF4-FFF2-40B4-BE49-F238E27FC236}">
                <a16:creationId xmlns:a16="http://schemas.microsoft.com/office/drawing/2014/main" id="{711CE3A1-EAF8-0A4C-888C-EF55B29A4EF4}"/>
              </a:ext>
            </a:extLst>
          </p:cNvPr>
          <p:cNvPicPr>
            <a:picLocks noChangeAspect="1"/>
          </p:cNvPicPr>
          <p:nvPr/>
        </p:nvPicPr>
        <p:blipFill rotWithShape="1">
          <a:blip r:embed="rId6"/>
          <a:srcRect l="1025"/>
          <a:stretch/>
        </p:blipFill>
        <p:spPr>
          <a:xfrm>
            <a:off x="6137963" y="4941168"/>
            <a:ext cx="4926589" cy="1944216"/>
          </a:xfrm>
          <a:prstGeom prst="rect">
            <a:avLst/>
          </a:prstGeom>
        </p:spPr>
      </p:pic>
      <p:sp>
        <p:nvSpPr>
          <p:cNvPr id="12" name="TextBox 11">
            <a:extLst>
              <a:ext uri="{FF2B5EF4-FFF2-40B4-BE49-F238E27FC236}">
                <a16:creationId xmlns:a16="http://schemas.microsoft.com/office/drawing/2014/main" id="{0AA8EF25-12F8-C544-959D-8AC301FD975C}"/>
              </a:ext>
            </a:extLst>
          </p:cNvPr>
          <p:cNvSpPr txBox="1"/>
          <p:nvPr/>
        </p:nvSpPr>
        <p:spPr>
          <a:xfrm>
            <a:off x="13940852" y="9601200"/>
            <a:ext cx="184731" cy="215444"/>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667895662"/>
      </p:ext>
    </p:extLst>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2" presetClass="entr" presetSubtype="4"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p:tgtEl>
                                          <p:spTgt spid="9"/>
                                        </p:tgtEl>
                                        <p:attrNameLst>
                                          <p:attrName>ppt_y</p:attrName>
                                        </p:attrNameLst>
                                      </p:cBhvr>
                                      <p:tavLst>
                                        <p:tav tm="0">
                                          <p:val>
                                            <p:strVal val="#ppt_y+#ppt_h*1.125000"/>
                                          </p:val>
                                        </p:tav>
                                        <p:tav tm="100000">
                                          <p:val>
                                            <p:strVal val="#ppt_y"/>
                                          </p:val>
                                        </p:tav>
                                      </p:tavLst>
                                    </p:anim>
                                    <p:animEffect transition="in" filter="wipe(up)">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blinds(horizontal)">
                                      <p:cBhvr>
                                        <p:cTn id="23" dur="5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5" presetClass="entr" presetSubtype="10" fill="hold"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checkerboard(across)">
                                      <p:cBhvr>
                                        <p:cTn id="28" dur="500"/>
                                        <p:tgtEl>
                                          <p:spTgt spid="10"/>
                                        </p:tgtEl>
                                      </p:cBhvr>
                                    </p:animEffec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2399CAB-BB2D-F14B-971A-3330EF6D446E}"/>
              </a:ext>
            </a:extLst>
          </p:cNvPr>
          <p:cNvSpPr>
            <a:spLocks noGrp="1"/>
          </p:cNvSpPr>
          <p:nvPr>
            <p:ph type="sldNum" sz="quarter" idx="12"/>
          </p:nvPr>
        </p:nvSpPr>
        <p:spPr/>
        <p:txBody>
          <a:bodyPr/>
          <a:lstStyle/>
          <a:p>
            <a:fld id="{0EC01821-FBC1-0943-A98A-47205D9EC5A4}" type="slidenum">
              <a:rPr lang="zh-CN" altLang="en-US" smtClean="0"/>
              <a:pPr/>
              <a:t>13</a:t>
            </a:fld>
            <a:endParaRPr lang="en-US" altLang="zh-CN"/>
          </a:p>
        </p:txBody>
      </p:sp>
      <p:sp>
        <p:nvSpPr>
          <p:cNvPr id="4" name="Rectangle 4">
            <a:extLst>
              <a:ext uri="{FF2B5EF4-FFF2-40B4-BE49-F238E27FC236}">
                <a16:creationId xmlns:a16="http://schemas.microsoft.com/office/drawing/2014/main" id="{D430BABF-7E63-B543-BC03-1557CDA5D082}"/>
              </a:ext>
            </a:extLst>
          </p:cNvPr>
          <p:cNvSpPr>
            <a:spLocks noChangeArrowheads="1"/>
          </p:cNvSpPr>
          <p:nvPr/>
        </p:nvSpPr>
        <p:spPr bwMode="auto">
          <a:xfrm>
            <a:off x="1775520" y="332656"/>
            <a:ext cx="8077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3200" b="1">
                <a:solidFill>
                  <a:srgbClr val="0000FF"/>
                </a:solidFill>
                <a:latin typeface="宋体" panose="02010600030101010101" pitchFamily="2" charset="-122"/>
              </a:rPr>
              <a:t>2.5 </a:t>
            </a:r>
            <a:r>
              <a:rPr lang="zh-CN" altLang="en-US" sz="3200" b="1">
                <a:solidFill>
                  <a:srgbClr val="0000FF"/>
                </a:solidFill>
                <a:latin typeface="宋体" panose="02010600030101010101" pitchFamily="2" charset="-122"/>
              </a:rPr>
              <a:t>经典进程同步问题－</a:t>
            </a:r>
            <a:r>
              <a:rPr lang="zh-CN" altLang="en-US" sz="3200" b="1">
                <a:solidFill>
                  <a:srgbClr val="FF0000"/>
                </a:solidFill>
                <a:latin typeface="宋体" panose="02010600030101010101" pitchFamily="2" charset="-122"/>
              </a:rPr>
              <a:t>读者－写者问题</a:t>
            </a:r>
          </a:p>
        </p:txBody>
      </p:sp>
      <p:sp>
        <p:nvSpPr>
          <p:cNvPr id="5" name="Rectangle 4">
            <a:extLst>
              <a:ext uri="{FF2B5EF4-FFF2-40B4-BE49-F238E27FC236}">
                <a16:creationId xmlns:a16="http://schemas.microsoft.com/office/drawing/2014/main" id="{E814AE5B-77E6-8E40-AD7B-413B6D9EFEAC}"/>
              </a:ext>
            </a:extLst>
          </p:cNvPr>
          <p:cNvSpPr/>
          <p:nvPr/>
        </p:nvSpPr>
        <p:spPr>
          <a:xfrm>
            <a:off x="262467" y="1340768"/>
            <a:ext cx="11667065" cy="5053691"/>
          </a:xfrm>
          <a:prstGeom prst="rect">
            <a:avLst/>
          </a:prstGeom>
        </p:spPr>
        <p:txBody>
          <a:bodyPr wrap="square">
            <a:spAutoFit/>
          </a:bodyPr>
          <a:lstStyle/>
          <a:p>
            <a:r>
              <a:rPr lang="zh-TW" altLang="en-US" sz="2600" dirty="0">
                <a:latin typeface="STKaiti" panose="02010600040101010101" pitchFamily="2" charset="-122"/>
                <a:ea typeface="STKaiti" panose="02010600040101010101" pitchFamily="2" charset="-122"/>
              </a:rPr>
              <a:t>有读者和写者两组并发进程，共享一个文件，当两个或两个以上的读进程同时访问共享数据时不会 产生副作用，但若某个写进程和其他进程</a:t>
            </a:r>
            <a:r>
              <a:rPr lang="en-US" altLang="zh-TW" sz="2600" dirty="0">
                <a:latin typeface="STKaiti" panose="02010600040101010101" pitchFamily="2" charset="-122"/>
                <a:ea typeface="STKaiti" panose="02010600040101010101" pitchFamily="2" charset="-122"/>
              </a:rPr>
              <a:t>(</a:t>
            </a:r>
            <a:r>
              <a:rPr lang="zh-TW" altLang="en-US" sz="2600" dirty="0">
                <a:latin typeface="STKaiti" panose="02010600040101010101" pitchFamily="2" charset="-122"/>
                <a:ea typeface="STKaiti" panose="02010600040101010101" pitchFamily="2" charset="-122"/>
              </a:rPr>
              <a:t>读进程或写进程</a:t>
            </a:r>
            <a:r>
              <a:rPr lang="en-US" altLang="zh-TW" sz="2600" dirty="0">
                <a:latin typeface="STKaiti" panose="02010600040101010101" pitchFamily="2" charset="-122"/>
                <a:ea typeface="STKaiti" panose="02010600040101010101" pitchFamily="2" charset="-122"/>
              </a:rPr>
              <a:t>)</a:t>
            </a:r>
            <a:r>
              <a:rPr lang="zh-TW" altLang="en-US" sz="2600" dirty="0">
                <a:latin typeface="STKaiti" panose="02010600040101010101" pitchFamily="2" charset="-122"/>
                <a:ea typeface="STKaiti" panose="02010600040101010101" pitchFamily="2" charset="-122"/>
              </a:rPr>
              <a:t>同时访问共享数据时则可能导致数据 不一致的错误。因此要求</a:t>
            </a:r>
            <a:r>
              <a:rPr lang="en-US" altLang="zh-TW" sz="2600" dirty="0">
                <a:latin typeface="STKaiti" panose="02010600040101010101" pitchFamily="2" charset="-122"/>
                <a:ea typeface="STKaiti" panose="02010600040101010101" pitchFamily="2" charset="-122"/>
              </a:rPr>
              <a:t>:</a:t>
            </a:r>
            <a:r>
              <a:rPr lang="en-US" altLang="zh-TW" sz="2600" dirty="0">
                <a:solidFill>
                  <a:srgbClr val="FF0000"/>
                </a:solidFill>
                <a:latin typeface="STKaiti" panose="02010600040101010101" pitchFamily="2" charset="-122"/>
                <a:ea typeface="STKaiti" panose="02010600040101010101" pitchFamily="2" charset="-122"/>
              </a:rPr>
              <a:t>1</a:t>
            </a:r>
            <a:r>
              <a:rPr lang="zh-TW" altLang="en-US" sz="2600" dirty="0">
                <a:solidFill>
                  <a:srgbClr val="FF0000"/>
                </a:solidFill>
                <a:latin typeface="STKaiti" panose="02010600040101010101" pitchFamily="2" charset="-122"/>
                <a:ea typeface="STKaiti" panose="02010600040101010101" pitchFamily="2" charset="-122"/>
              </a:rPr>
              <a:t>允许多个读者可以同时对文件执行读操作</a:t>
            </a:r>
            <a:r>
              <a:rPr lang="en-US" altLang="zh-TW" sz="2600" dirty="0">
                <a:solidFill>
                  <a:srgbClr val="FF0000"/>
                </a:solidFill>
                <a:latin typeface="STKaiti" panose="02010600040101010101" pitchFamily="2" charset="-122"/>
                <a:ea typeface="STKaiti" panose="02010600040101010101" pitchFamily="2" charset="-122"/>
              </a:rPr>
              <a:t>;2</a:t>
            </a:r>
            <a:r>
              <a:rPr lang="zh-TW" altLang="en-US" sz="2600" dirty="0">
                <a:solidFill>
                  <a:srgbClr val="FF0000"/>
                </a:solidFill>
                <a:latin typeface="STKaiti" panose="02010600040101010101" pitchFamily="2" charset="-122"/>
                <a:ea typeface="STKaiti" panose="02010600040101010101" pitchFamily="2" charset="-122"/>
              </a:rPr>
              <a:t>只允许一个写者往文件 中写信息</a:t>
            </a:r>
            <a:r>
              <a:rPr lang="en-US" altLang="zh-TW" sz="2600" dirty="0">
                <a:solidFill>
                  <a:srgbClr val="FF0000"/>
                </a:solidFill>
                <a:latin typeface="STKaiti" panose="02010600040101010101" pitchFamily="2" charset="-122"/>
                <a:ea typeface="STKaiti" panose="02010600040101010101" pitchFamily="2" charset="-122"/>
              </a:rPr>
              <a:t>;3</a:t>
            </a:r>
            <a:r>
              <a:rPr lang="zh-TW" altLang="en-US" sz="2600" dirty="0">
                <a:solidFill>
                  <a:srgbClr val="FF0000"/>
                </a:solidFill>
                <a:latin typeface="STKaiti" panose="02010600040101010101" pitchFamily="2" charset="-122"/>
                <a:ea typeface="STKaiti" panose="02010600040101010101" pitchFamily="2" charset="-122"/>
              </a:rPr>
              <a:t>任一写者在完成写操作之前不允许其他读者或写者工作</a:t>
            </a:r>
            <a:r>
              <a:rPr lang="en-US" altLang="zh-TW" sz="2600" dirty="0">
                <a:solidFill>
                  <a:srgbClr val="FF0000"/>
                </a:solidFill>
                <a:latin typeface="STKaiti" panose="02010600040101010101" pitchFamily="2" charset="-122"/>
                <a:ea typeface="STKaiti" panose="02010600040101010101" pitchFamily="2" charset="-122"/>
              </a:rPr>
              <a:t>;4</a:t>
            </a:r>
            <a:r>
              <a:rPr lang="zh-TW" altLang="en-US" sz="2600" dirty="0">
                <a:solidFill>
                  <a:srgbClr val="FF0000"/>
                </a:solidFill>
                <a:latin typeface="STKaiti" panose="02010600040101010101" pitchFamily="2" charset="-122"/>
                <a:ea typeface="STKaiti" panose="02010600040101010101" pitchFamily="2" charset="-122"/>
              </a:rPr>
              <a:t>写者执行写操作前，应让 已有的读者和写者全部退出。</a:t>
            </a:r>
            <a:endParaRPr lang="en-US" altLang="zh-TW" sz="2600" dirty="0">
              <a:solidFill>
                <a:srgbClr val="FF0000"/>
              </a:solidFill>
              <a:latin typeface="STKaiti" panose="02010600040101010101" pitchFamily="2" charset="-122"/>
              <a:ea typeface="STKaiti" panose="02010600040101010101" pitchFamily="2" charset="-122"/>
            </a:endParaRPr>
          </a:p>
          <a:p>
            <a:r>
              <a:rPr lang="zh-TW" altLang="en-US" sz="2600" dirty="0">
                <a:latin typeface="STKaiti" panose="02010600040101010101" pitchFamily="2" charset="-122"/>
                <a:ea typeface="STKaiti" panose="02010600040101010101" pitchFamily="2" charset="-122"/>
              </a:rPr>
              <a:t> </a:t>
            </a:r>
            <a:r>
              <a:rPr lang="en-US" altLang="zh-TW" sz="2600" dirty="0">
                <a:latin typeface="STKaiti" panose="02010600040101010101" pitchFamily="2" charset="-122"/>
                <a:ea typeface="STKaiti" panose="02010600040101010101" pitchFamily="2" charset="-122"/>
              </a:rPr>
              <a:t>1. </a:t>
            </a:r>
            <a:r>
              <a:rPr lang="zh-TW" altLang="en-US" sz="2600" dirty="0">
                <a:latin typeface="STKaiti" panose="02010600040101010101" pitchFamily="2" charset="-122"/>
                <a:ea typeface="STKaiti" panose="02010600040101010101" pitchFamily="2" charset="-122"/>
              </a:rPr>
              <a:t>关系分析。找出题目中描述的各个进程，分析它们之间的同步、互斥关系。</a:t>
            </a:r>
            <a:br>
              <a:rPr lang="zh-TW" altLang="en-US" sz="2600" dirty="0">
                <a:latin typeface="STKaiti" panose="02010600040101010101" pitchFamily="2" charset="-122"/>
                <a:ea typeface="STKaiti" panose="02010600040101010101" pitchFamily="2" charset="-122"/>
              </a:rPr>
            </a:br>
            <a:r>
              <a:rPr lang="en-US" altLang="zh-TW" sz="2600" dirty="0">
                <a:latin typeface="STKaiti" panose="02010600040101010101" pitchFamily="2" charset="-122"/>
                <a:ea typeface="STKaiti" panose="02010600040101010101" pitchFamily="2" charset="-122"/>
              </a:rPr>
              <a:t>2. </a:t>
            </a:r>
            <a:r>
              <a:rPr lang="zh-TW" altLang="en-US" sz="2600" dirty="0">
                <a:latin typeface="STKaiti" panose="02010600040101010101" pitchFamily="2" charset="-122"/>
                <a:ea typeface="STKaiti" panose="02010600040101010101" pitchFamily="2" charset="-122"/>
              </a:rPr>
              <a:t>整理思路。根据各进程的操作流程确定</a:t>
            </a:r>
            <a:r>
              <a:rPr lang="en-US" sz="2600" dirty="0">
                <a:latin typeface="STKaiti" panose="02010600040101010101" pitchFamily="2" charset="-122"/>
                <a:ea typeface="STKaiti" panose="02010600040101010101" pitchFamily="2" charset="-122"/>
              </a:rPr>
              <a:t>P、V</a:t>
            </a:r>
            <a:r>
              <a:rPr lang="zh-TW" altLang="en-US" sz="2600" dirty="0">
                <a:latin typeface="STKaiti" panose="02010600040101010101" pitchFamily="2" charset="-122"/>
                <a:ea typeface="STKaiti" panose="02010600040101010101" pitchFamily="2" charset="-122"/>
              </a:rPr>
              <a:t>操作的大致顺序</a:t>
            </a:r>
            <a:br>
              <a:rPr lang="zh-TW" altLang="en-US" sz="2600" dirty="0">
                <a:latin typeface="STKaiti" panose="02010600040101010101" pitchFamily="2" charset="-122"/>
                <a:ea typeface="STKaiti" panose="02010600040101010101" pitchFamily="2" charset="-122"/>
              </a:rPr>
            </a:br>
            <a:r>
              <a:rPr lang="en-US" altLang="zh-TW" sz="2600" dirty="0">
                <a:latin typeface="STKaiti" panose="02010600040101010101" pitchFamily="2" charset="-122"/>
                <a:ea typeface="STKaiti" panose="02010600040101010101" pitchFamily="2" charset="-122"/>
              </a:rPr>
              <a:t>3. </a:t>
            </a:r>
            <a:r>
              <a:rPr lang="zh-TW" altLang="en-US" sz="2600" dirty="0">
                <a:latin typeface="STKaiti" panose="02010600040101010101" pitchFamily="2" charset="-122"/>
                <a:ea typeface="STKaiti" panose="02010600040101010101" pitchFamily="2" charset="-122"/>
              </a:rPr>
              <a:t>设置信号量。设置需要的信号量，并根据题目条件确定信号量初值。</a:t>
            </a:r>
            <a:r>
              <a:rPr lang="en-US" altLang="zh-TW" sz="2600" dirty="0">
                <a:latin typeface="STKaiti" panose="02010600040101010101" pitchFamily="2" charset="-122"/>
                <a:ea typeface="STKaiti" panose="02010600040101010101" pitchFamily="2" charset="-122"/>
              </a:rPr>
              <a:t>(</a:t>
            </a:r>
            <a:r>
              <a:rPr lang="zh-TW" altLang="en-US" sz="2600" dirty="0">
                <a:latin typeface="STKaiti" panose="02010600040101010101" pitchFamily="2" charset="-122"/>
                <a:ea typeface="STKaiti" panose="02010600040101010101" pitchFamily="2" charset="-122"/>
              </a:rPr>
              <a:t>互斥信号量初值一般为</a:t>
            </a:r>
            <a:r>
              <a:rPr lang="en-US" altLang="zh-TW" sz="2600" dirty="0">
                <a:latin typeface="STKaiti" panose="02010600040101010101" pitchFamily="2" charset="-122"/>
                <a:ea typeface="STKaiti" panose="02010600040101010101" pitchFamily="2" charset="-122"/>
              </a:rPr>
              <a:t>1</a:t>
            </a:r>
            <a:r>
              <a:rPr lang="zh-TW" altLang="en-US" sz="2600" dirty="0">
                <a:latin typeface="STKaiti" panose="02010600040101010101" pitchFamily="2" charset="-122"/>
                <a:ea typeface="STKaiti" panose="02010600040101010101" pitchFamily="2" charset="-122"/>
              </a:rPr>
              <a:t>， </a:t>
            </a:r>
          </a:p>
          <a:p>
            <a:r>
              <a:rPr lang="zh-TW" altLang="en-US" sz="2600" dirty="0">
                <a:latin typeface="STKaiti" panose="02010600040101010101" pitchFamily="2" charset="-122"/>
                <a:ea typeface="STKaiti" panose="02010600040101010101" pitchFamily="2" charset="-122"/>
              </a:rPr>
              <a:t>同步信号量的初始值要看对应资源的初始值是多少</a:t>
            </a:r>
            <a:r>
              <a:rPr lang="en-US" altLang="zh-TW" sz="2600" dirty="0">
                <a:latin typeface="STKaiti" panose="02010600040101010101" pitchFamily="2" charset="-122"/>
                <a:ea typeface="STKaiti" panose="02010600040101010101" pitchFamily="2" charset="-122"/>
              </a:rPr>
              <a:t>) </a:t>
            </a:r>
            <a:r>
              <a:rPr lang="zh-TW" altLang="en-US" sz="2600" dirty="0">
                <a:latin typeface="STKaiti" panose="02010600040101010101" pitchFamily="2" charset="-122"/>
                <a:ea typeface="STKaiti" panose="02010600040101010101" pitchFamily="2" charset="-122"/>
              </a:rPr>
              <a:t>两类进程</a:t>
            </a:r>
            <a:r>
              <a:rPr lang="en-US" altLang="zh-TW" sz="2600" dirty="0">
                <a:latin typeface="STKaiti" panose="02010600040101010101" pitchFamily="2" charset="-122"/>
                <a:ea typeface="STKaiti" panose="02010600040101010101" pitchFamily="2" charset="-122"/>
              </a:rPr>
              <a:t>:</a:t>
            </a:r>
            <a:r>
              <a:rPr lang="zh-TW" altLang="en-US" sz="2600" dirty="0">
                <a:latin typeface="STKaiti" panose="02010600040101010101" pitchFamily="2" charset="-122"/>
                <a:ea typeface="STKaiti" panose="02010600040101010101" pitchFamily="2" charset="-122"/>
              </a:rPr>
              <a:t>写进程、读进程 互斥关系</a:t>
            </a:r>
            <a:r>
              <a:rPr lang="en-US" altLang="zh-TW" sz="2600" dirty="0">
                <a:latin typeface="STKaiti" panose="02010600040101010101" pitchFamily="2" charset="-122"/>
                <a:ea typeface="STKaiti" panose="02010600040101010101" pitchFamily="2" charset="-122"/>
              </a:rPr>
              <a:t>:</a:t>
            </a:r>
            <a:r>
              <a:rPr lang="zh-TW" altLang="en-US" sz="2600" dirty="0">
                <a:latin typeface="STKaiti" panose="02010600040101010101" pitchFamily="2" charset="-122"/>
                <a:ea typeface="STKaiti" panose="02010600040101010101" pitchFamily="2" charset="-122"/>
              </a:rPr>
              <a:t>写进程</a:t>
            </a:r>
            <a:r>
              <a:rPr lang="en-US" altLang="zh-TW" sz="2600" dirty="0">
                <a:latin typeface="STKaiti" panose="02010600040101010101" pitchFamily="2" charset="-122"/>
                <a:ea typeface="STKaiti" panose="02010600040101010101" pitchFamily="2" charset="-122"/>
              </a:rPr>
              <a:t>—</a:t>
            </a:r>
            <a:r>
              <a:rPr lang="zh-TW" altLang="en-US" sz="2600" dirty="0">
                <a:latin typeface="STKaiti" panose="02010600040101010101" pitchFamily="2" charset="-122"/>
                <a:ea typeface="STKaiti" panose="02010600040101010101" pitchFamily="2" charset="-122"/>
              </a:rPr>
              <a:t>写进程、写进程</a:t>
            </a:r>
            <a:r>
              <a:rPr lang="en-US" altLang="zh-TW" sz="2600" dirty="0">
                <a:latin typeface="STKaiti" panose="02010600040101010101" pitchFamily="2" charset="-122"/>
                <a:ea typeface="STKaiti" panose="02010600040101010101" pitchFamily="2" charset="-122"/>
              </a:rPr>
              <a:t>—</a:t>
            </a:r>
            <a:r>
              <a:rPr lang="zh-TW" altLang="en-US" sz="2600" dirty="0">
                <a:latin typeface="STKaiti" panose="02010600040101010101" pitchFamily="2" charset="-122"/>
                <a:ea typeface="STKaiti" panose="02010600040101010101" pitchFamily="2" charset="-122"/>
              </a:rPr>
              <a:t>读进程。读进程与读进程不存在互斥问题。 </a:t>
            </a:r>
            <a:endParaRPr lang="zh-TW" altLang="en-US" sz="2600" dirty="0">
              <a:effectLst/>
              <a:latin typeface="STKaiti" panose="02010600040101010101" pitchFamily="2" charset="-122"/>
              <a:ea typeface="STKaiti" panose="02010600040101010101" pitchFamily="2" charset="-122"/>
            </a:endParaRPr>
          </a:p>
        </p:txBody>
      </p:sp>
    </p:spTree>
    <p:extLst>
      <p:ext uri="{BB962C8B-B14F-4D97-AF65-F5344CB8AC3E}">
        <p14:creationId xmlns:p14="http://schemas.microsoft.com/office/powerpoint/2010/main" val="1600101059"/>
      </p:ext>
    </p:extLst>
  </p:cSld>
  <p:clrMapOvr>
    <a:masterClrMapping/>
  </p:clrMapOvr>
  <p:transition>
    <p:random/>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4484" name="Text Box 4">
            <a:extLst>
              <a:ext uri="{FF2B5EF4-FFF2-40B4-BE49-F238E27FC236}">
                <a16:creationId xmlns:a16="http://schemas.microsoft.com/office/drawing/2014/main" id="{A748C007-8FD6-2C44-B81C-C23E0CC15891}"/>
              </a:ext>
            </a:extLst>
          </p:cNvPr>
          <p:cNvSpPr txBox="1">
            <a:spLocks noChangeArrowheads="1"/>
          </p:cNvSpPr>
          <p:nvPr/>
        </p:nvSpPr>
        <p:spPr bwMode="auto">
          <a:xfrm>
            <a:off x="983369" y="1154836"/>
            <a:ext cx="10225262" cy="5703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square">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nSpc>
                <a:spcPts val="4500"/>
              </a:lnSpc>
            </a:pPr>
            <a:r>
              <a:rPr lang="zh-CN" altLang="en-US" sz="3200" b="1" dirty="0">
                <a:solidFill>
                  <a:srgbClr val="0000FF"/>
                </a:solidFill>
                <a:latin typeface="华文楷体" panose="02010600040101010101" pitchFamily="2" charset="-122"/>
                <a:ea typeface="华文楷体" panose="02010600040101010101" pitchFamily="2" charset="-122"/>
              </a:rPr>
              <a:t>二、利用记录型信号量解决读者</a:t>
            </a:r>
            <a:r>
              <a:rPr lang="en-US" altLang="zh-CN" sz="3200" b="1" dirty="0">
                <a:solidFill>
                  <a:srgbClr val="0000FF"/>
                </a:solidFill>
                <a:latin typeface="华文楷体" panose="02010600040101010101" pitchFamily="2" charset="-122"/>
                <a:ea typeface="华文楷体" panose="02010600040101010101" pitchFamily="2" charset="-122"/>
              </a:rPr>
              <a:t>-</a:t>
            </a:r>
            <a:r>
              <a:rPr lang="zh-CN" altLang="en-US" sz="3200" b="1" dirty="0">
                <a:solidFill>
                  <a:srgbClr val="0000FF"/>
                </a:solidFill>
                <a:latin typeface="华文楷体" panose="02010600040101010101" pitchFamily="2" charset="-122"/>
                <a:ea typeface="华文楷体" panose="02010600040101010101" pitchFamily="2" charset="-122"/>
              </a:rPr>
              <a:t>写者问题</a:t>
            </a:r>
          </a:p>
          <a:p>
            <a:pPr>
              <a:lnSpc>
                <a:spcPts val="4500"/>
              </a:lnSpc>
            </a:pPr>
            <a:r>
              <a:rPr lang="zh-CN" altLang="en-US" sz="3200" b="1" dirty="0">
                <a:solidFill>
                  <a:srgbClr val="FF0000"/>
                </a:solidFill>
                <a:latin typeface="华文楷体" panose="02010600040101010101" pitchFamily="2" charset="-122"/>
                <a:ea typeface="华文楷体" panose="02010600040101010101" pitchFamily="2" charset="-122"/>
              </a:rPr>
              <a:t> 方法</a:t>
            </a:r>
            <a:r>
              <a:rPr lang="en-US" altLang="zh-CN" sz="3200" b="1" dirty="0">
                <a:solidFill>
                  <a:srgbClr val="FF0000"/>
                </a:solidFill>
                <a:latin typeface="华文楷体" panose="02010600040101010101" pitchFamily="2" charset="-122"/>
                <a:ea typeface="华文楷体" panose="02010600040101010101" pitchFamily="2" charset="-122"/>
              </a:rPr>
              <a:t>:</a:t>
            </a:r>
            <a:endParaRPr lang="zh-CN" altLang="en-US" sz="3200" b="1" dirty="0">
              <a:solidFill>
                <a:srgbClr val="FF0000"/>
              </a:solidFill>
              <a:latin typeface="华文楷体" panose="02010600040101010101" pitchFamily="2" charset="-122"/>
              <a:ea typeface="华文楷体" panose="02010600040101010101" pitchFamily="2" charset="-122"/>
            </a:endParaRPr>
          </a:p>
          <a:p>
            <a:pPr>
              <a:lnSpc>
                <a:spcPts val="4500"/>
              </a:lnSpc>
            </a:pPr>
            <a:r>
              <a:rPr lang="zh-CN" altLang="en-US" sz="3200" b="1" dirty="0">
                <a:solidFill>
                  <a:schemeClr val="tx1"/>
                </a:solidFill>
                <a:latin typeface="华文楷体" panose="02010600040101010101" pitchFamily="2" charset="-122"/>
                <a:ea typeface="华文楷体" panose="02010600040101010101" pitchFamily="2" charset="-122"/>
              </a:rPr>
              <a:t>   </a:t>
            </a:r>
            <a:r>
              <a:rPr lang="en-US" altLang="zh-CN" sz="3200" b="1" dirty="0">
                <a:solidFill>
                  <a:schemeClr val="tx1"/>
                </a:solidFill>
                <a:latin typeface="华文楷体" panose="02010600040101010101" pitchFamily="2" charset="-122"/>
                <a:ea typeface="华文楷体" panose="02010600040101010101" pitchFamily="2" charset="-122"/>
              </a:rPr>
              <a:t>1</a:t>
            </a:r>
            <a:r>
              <a:rPr lang="zh-CN" altLang="en-US" sz="3200" b="1" dirty="0">
                <a:solidFill>
                  <a:schemeClr val="tx1"/>
                </a:solidFill>
                <a:latin typeface="华文楷体" panose="02010600040101010101" pitchFamily="2" charset="-122"/>
                <a:ea typeface="华文楷体" panose="02010600040101010101" pitchFamily="2" charset="-122"/>
              </a:rPr>
              <a:t>．为实现 </a:t>
            </a:r>
            <a:r>
              <a:rPr lang="en-US" altLang="zh-CN" sz="3200" b="1" dirty="0">
                <a:solidFill>
                  <a:schemeClr val="tx1"/>
                </a:solidFill>
                <a:latin typeface="华文楷体" panose="02010600040101010101" pitchFamily="2" charset="-122"/>
                <a:ea typeface="华文楷体" panose="02010600040101010101" pitchFamily="2" charset="-122"/>
              </a:rPr>
              <a:t>reader </a:t>
            </a:r>
            <a:r>
              <a:rPr lang="zh-CN" altLang="en-US" sz="3200" b="1" dirty="0">
                <a:solidFill>
                  <a:schemeClr val="tx1"/>
                </a:solidFill>
                <a:latin typeface="华文楷体" panose="02010600040101010101" pitchFamily="2" charset="-122"/>
                <a:ea typeface="华文楷体" panose="02010600040101010101" pitchFamily="2" charset="-122"/>
              </a:rPr>
              <a:t>进程和 </a:t>
            </a:r>
            <a:r>
              <a:rPr lang="en-US" altLang="zh-CN" sz="3200" b="1" dirty="0">
                <a:solidFill>
                  <a:schemeClr val="tx1"/>
                </a:solidFill>
                <a:latin typeface="华文楷体" panose="02010600040101010101" pitchFamily="2" charset="-122"/>
                <a:ea typeface="华文楷体" panose="02010600040101010101" pitchFamily="2" charset="-122"/>
              </a:rPr>
              <a:t>write </a:t>
            </a:r>
            <a:r>
              <a:rPr lang="zh-CN" altLang="en-US" sz="3200" b="1" dirty="0">
                <a:solidFill>
                  <a:schemeClr val="tx1"/>
                </a:solidFill>
                <a:latin typeface="华文楷体" panose="02010600040101010101" pitchFamily="2" charset="-122"/>
                <a:ea typeface="华文楷体" panose="02010600040101010101" pitchFamily="2" charset="-122"/>
              </a:rPr>
              <a:t>进程读或写时的互斥，设置互斥信号量 </a:t>
            </a:r>
            <a:r>
              <a:rPr lang="en-US" altLang="zh-CN" sz="3200" b="1" dirty="0" err="1">
                <a:solidFill>
                  <a:srgbClr val="3333FF"/>
                </a:solidFill>
                <a:latin typeface="华文楷体" panose="02010600040101010101" pitchFamily="2" charset="-122"/>
                <a:ea typeface="华文楷体" panose="02010600040101010101" pitchFamily="2" charset="-122"/>
              </a:rPr>
              <a:t>wmutex</a:t>
            </a:r>
            <a:r>
              <a:rPr lang="zh-CN" altLang="en-US" sz="3200" b="1" dirty="0">
                <a:solidFill>
                  <a:srgbClr val="3333FF"/>
                </a:solidFill>
                <a:latin typeface="华文楷体" panose="02010600040101010101" pitchFamily="2" charset="-122"/>
                <a:ea typeface="华文楷体" panose="02010600040101010101" pitchFamily="2" charset="-122"/>
              </a:rPr>
              <a:t>。</a:t>
            </a:r>
          </a:p>
          <a:p>
            <a:pPr>
              <a:lnSpc>
                <a:spcPts val="4500"/>
              </a:lnSpc>
            </a:pPr>
            <a:r>
              <a:rPr lang="zh-CN" altLang="en-US" sz="3200" b="1" dirty="0">
                <a:solidFill>
                  <a:schemeClr val="tx1"/>
                </a:solidFill>
                <a:latin typeface="华文楷体" panose="02010600040101010101" pitchFamily="2" charset="-122"/>
                <a:ea typeface="华文楷体" panose="02010600040101010101" pitchFamily="2" charset="-122"/>
              </a:rPr>
              <a:t>   </a:t>
            </a:r>
            <a:r>
              <a:rPr lang="en-US" altLang="zh-CN" sz="3200" b="1" dirty="0">
                <a:solidFill>
                  <a:schemeClr val="tx1"/>
                </a:solidFill>
                <a:latin typeface="华文楷体" panose="02010600040101010101" pitchFamily="2" charset="-122"/>
                <a:ea typeface="华文楷体" panose="02010600040101010101" pitchFamily="2" charset="-122"/>
              </a:rPr>
              <a:t>2</a:t>
            </a:r>
            <a:r>
              <a:rPr lang="zh-CN" altLang="en-US" sz="3200" b="1" dirty="0">
                <a:solidFill>
                  <a:schemeClr val="tx1"/>
                </a:solidFill>
                <a:latin typeface="华文楷体" panose="02010600040101010101" pitchFamily="2" charset="-122"/>
                <a:ea typeface="华文楷体" panose="02010600040101010101" pitchFamily="2" charset="-122"/>
              </a:rPr>
              <a:t>．设置整型信号量 </a:t>
            </a:r>
            <a:r>
              <a:rPr lang="en-US" altLang="zh-CN" sz="3200" b="1" dirty="0" err="1">
                <a:solidFill>
                  <a:srgbClr val="3333FF"/>
                </a:solidFill>
                <a:latin typeface="华文楷体" panose="02010600040101010101" pitchFamily="2" charset="-122"/>
                <a:ea typeface="华文楷体" panose="02010600040101010101" pitchFamily="2" charset="-122"/>
              </a:rPr>
              <a:t>readcount</a:t>
            </a:r>
            <a:r>
              <a:rPr lang="zh-CN" altLang="en-US" sz="3200" b="1" dirty="0">
                <a:solidFill>
                  <a:schemeClr val="tx1"/>
                </a:solidFill>
                <a:latin typeface="华文楷体" panose="02010600040101010101" pitchFamily="2" charset="-122"/>
                <a:ea typeface="华文楷体" panose="02010600040101010101" pitchFamily="2" charset="-122"/>
              </a:rPr>
              <a:t>表示正在读的进程数目；仅当 </a:t>
            </a:r>
            <a:r>
              <a:rPr lang="en-US" altLang="zh-CN" sz="3200" b="1" dirty="0" err="1">
                <a:solidFill>
                  <a:schemeClr val="tx1"/>
                </a:solidFill>
                <a:latin typeface="华文楷体" panose="02010600040101010101" pitchFamily="2" charset="-122"/>
                <a:ea typeface="华文楷体" panose="02010600040101010101" pitchFamily="2" charset="-122"/>
              </a:rPr>
              <a:t>redacount</a:t>
            </a:r>
            <a:r>
              <a:rPr lang="en-US" altLang="zh-CN" sz="3200" b="1" dirty="0">
                <a:solidFill>
                  <a:schemeClr val="tx1"/>
                </a:solidFill>
                <a:latin typeface="华文楷体" panose="02010600040101010101" pitchFamily="2" charset="-122"/>
                <a:ea typeface="华文楷体" panose="02010600040101010101" pitchFamily="2" charset="-122"/>
              </a:rPr>
              <a:t>=0 </a:t>
            </a:r>
            <a:r>
              <a:rPr lang="zh-CN" altLang="en-US" sz="3200" b="1" dirty="0">
                <a:solidFill>
                  <a:schemeClr val="tx1"/>
                </a:solidFill>
                <a:latin typeface="华文楷体" panose="02010600040101010101" pitchFamily="2" charset="-122"/>
                <a:ea typeface="华文楷体" panose="02010600040101010101" pitchFamily="2" charset="-122"/>
              </a:rPr>
              <a:t>时才可以写。</a:t>
            </a:r>
          </a:p>
          <a:p>
            <a:pPr>
              <a:lnSpc>
                <a:spcPts val="4500"/>
              </a:lnSpc>
            </a:pPr>
            <a:r>
              <a:rPr lang="zh-CN" altLang="en-US" sz="3200" b="1" dirty="0">
                <a:solidFill>
                  <a:schemeClr val="tx1"/>
                </a:solidFill>
                <a:latin typeface="华文楷体" panose="02010600040101010101" pitchFamily="2" charset="-122"/>
                <a:ea typeface="华文楷体" panose="02010600040101010101" pitchFamily="2" charset="-122"/>
              </a:rPr>
              <a:t>   </a:t>
            </a:r>
            <a:r>
              <a:rPr lang="en-US" altLang="zh-CN" sz="3200" b="1" dirty="0">
                <a:solidFill>
                  <a:schemeClr val="tx1"/>
                </a:solidFill>
                <a:latin typeface="华文楷体" panose="02010600040101010101" pitchFamily="2" charset="-122"/>
                <a:ea typeface="华文楷体" panose="02010600040101010101" pitchFamily="2" charset="-122"/>
              </a:rPr>
              <a:t>3.</a:t>
            </a:r>
            <a:r>
              <a:rPr lang="zh-CN" altLang="en-US" sz="3200" b="1" dirty="0">
                <a:solidFill>
                  <a:schemeClr val="tx1"/>
                </a:solidFill>
                <a:latin typeface="华文楷体" panose="02010600040101010101" pitchFamily="2" charset="-122"/>
                <a:ea typeface="华文楷体" panose="02010600040101010101" pitchFamily="2" charset="-122"/>
              </a:rPr>
              <a:t>因为 </a:t>
            </a:r>
            <a:r>
              <a:rPr lang="en-US" altLang="zh-CN" sz="3200" b="1" dirty="0" err="1">
                <a:solidFill>
                  <a:schemeClr val="tx1"/>
                </a:solidFill>
                <a:latin typeface="华文楷体" panose="02010600040101010101" pitchFamily="2" charset="-122"/>
                <a:ea typeface="华文楷体" panose="02010600040101010101" pitchFamily="2" charset="-122"/>
              </a:rPr>
              <a:t>readcount</a:t>
            </a:r>
            <a:r>
              <a:rPr lang="en-US" altLang="zh-CN" sz="3200" b="1" dirty="0">
                <a:solidFill>
                  <a:schemeClr val="tx1"/>
                </a:solidFill>
                <a:latin typeface="华文楷体" panose="02010600040101010101" pitchFamily="2" charset="-122"/>
                <a:ea typeface="华文楷体" panose="02010600040101010101" pitchFamily="2" charset="-122"/>
              </a:rPr>
              <a:t> </a:t>
            </a:r>
            <a:r>
              <a:rPr lang="zh-CN" altLang="en-US" sz="3200" b="1" dirty="0">
                <a:solidFill>
                  <a:schemeClr val="tx1"/>
                </a:solidFill>
                <a:latin typeface="华文楷体" panose="02010600040101010101" pitchFamily="2" charset="-122"/>
                <a:ea typeface="华文楷体" panose="02010600040101010101" pitchFamily="2" charset="-122"/>
              </a:rPr>
              <a:t>是一个可被多个读进程访问的临界资源，引入 </a:t>
            </a:r>
            <a:r>
              <a:rPr lang="en-US" altLang="zh-CN" sz="3200" b="1" dirty="0" err="1">
                <a:solidFill>
                  <a:srgbClr val="3333FF"/>
                </a:solidFill>
                <a:latin typeface="华文楷体" panose="02010600040101010101" pitchFamily="2" charset="-122"/>
                <a:ea typeface="华文楷体" panose="02010600040101010101" pitchFamily="2" charset="-122"/>
              </a:rPr>
              <a:t>rmutex</a:t>
            </a:r>
            <a:r>
              <a:rPr lang="zh-CN" altLang="en-US" sz="3200" b="1" dirty="0">
                <a:solidFill>
                  <a:srgbClr val="171D17"/>
                </a:solidFill>
                <a:latin typeface="华文楷体" panose="02010600040101010101" pitchFamily="2" charset="-122"/>
                <a:ea typeface="华文楷体" panose="02010600040101010101" pitchFamily="2" charset="-122"/>
              </a:rPr>
              <a:t>实现对</a:t>
            </a:r>
            <a:r>
              <a:rPr lang="en-US" altLang="zh-CN" sz="3200" b="1" dirty="0" err="1">
                <a:solidFill>
                  <a:srgbClr val="171D17"/>
                </a:solidFill>
                <a:latin typeface="华文楷体" panose="02010600040101010101" pitchFamily="2" charset="-122"/>
                <a:ea typeface="华文楷体" panose="02010600040101010101" pitchFamily="2" charset="-122"/>
              </a:rPr>
              <a:t>readcount</a:t>
            </a:r>
            <a:r>
              <a:rPr lang="en-US" altLang="zh-CN" sz="3200" b="1" dirty="0">
                <a:solidFill>
                  <a:srgbClr val="171D17"/>
                </a:solidFill>
                <a:latin typeface="华文楷体" panose="02010600040101010101" pitchFamily="2" charset="-122"/>
                <a:ea typeface="华文楷体" panose="02010600040101010101" pitchFamily="2" charset="-122"/>
              </a:rPr>
              <a:t> </a:t>
            </a:r>
            <a:r>
              <a:rPr lang="zh-CN" altLang="en-US" sz="3200" b="1" dirty="0">
                <a:solidFill>
                  <a:srgbClr val="171D17"/>
                </a:solidFill>
                <a:latin typeface="华文楷体" panose="02010600040101010101" pitchFamily="2" charset="-122"/>
                <a:ea typeface="华文楷体" panose="02010600040101010101" pitchFamily="2" charset="-122"/>
              </a:rPr>
              <a:t>的互斥访问。</a:t>
            </a:r>
          </a:p>
          <a:p>
            <a:pPr>
              <a:lnSpc>
                <a:spcPts val="4500"/>
              </a:lnSpc>
            </a:pPr>
            <a:r>
              <a:rPr lang="zh-CN" altLang="en-US" sz="3200" b="1" dirty="0">
                <a:solidFill>
                  <a:srgbClr val="3333FF"/>
                </a:solidFill>
                <a:latin typeface="华文楷体" panose="02010600040101010101" pitchFamily="2" charset="-122"/>
                <a:ea typeface="华文楷体" panose="02010600040101010101" pitchFamily="2" charset="-122"/>
              </a:rPr>
              <a:t>  读者－写者问题描述如下：</a:t>
            </a:r>
          </a:p>
        </p:txBody>
      </p:sp>
      <p:sp>
        <p:nvSpPr>
          <p:cNvPr id="109571" name="Rectangle 5">
            <a:extLst>
              <a:ext uri="{FF2B5EF4-FFF2-40B4-BE49-F238E27FC236}">
                <a16:creationId xmlns:a16="http://schemas.microsoft.com/office/drawing/2014/main" id="{10C96593-4284-AC47-9AAA-2A40A12B4023}"/>
              </a:ext>
            </a:extLst>
          </p:cNvPr>
          <p:cNvSpPr>
            <a:spLocks noChangeArrowheads="1"/>
          </p:cNvSpPr>
          <p:nvPr/>
        </p:nvSpPr>
        <p:spPr bwMode="auto">
          <a:xfrm>
            <a:off x="2057400" y="0"/>
            <a:ext cx="8077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3200" b="1">
                <a:solidFill>
                  <a:srgbClr val="0000FF"/>
                </a:solidFill>
                <a:latin typeface="宋体" panose="02010600030101010101" pitchFamily="2" charset="-122"/>
              </a:rPr>
              <a:t>2.5 </a:t>
            </a:r>
            <a:r>
              <a:rPr lang="zh-CN" altLang="en-US" sz="3200" b="1">
                <a:solidFill>
                  <a:srgbClr val="0000FF"/>
                </a:solidFill>
                <a:latin typeface="宋体" panose="02010600030101010101" pitchFamily="2" charset="-122"/>
              </a:rPr>
              <a:t>经典进程同步问题－</a:t>
            </a:r>
            <a:r>
              <a:rPr lang="zh-CN" altLang="en-US" sz="3200" b="1">
                <a:solidFill>
                  <a:srgbClr val="FF0000"/>
                </a:solidFill>
                <a:latin typeface="宋体" panose="02010600030101010101" pitchFamily="2" charset="-122"/>
              </a:rPr>
              <a:t>读者－写者问题</a:t>
            </a:r>
          </a:p>
        </p:txBody>
      </p:sp>
      <p:sp>
        <p:nvSpPr>
          <p:cNvPr id="109572" name="灯片编号占位符 3">
            <a:extLst>
              <a:ext uri="{FF2B5EF4-FFF2-40B4-BE49-F238E27FC236}">
                <a16:creationId xmlns:a16="http://schemas.microsoft.com/office/drawing/2014/main" id="{78F0F7F0-7709-0049-A618-4F743886704C}"/>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1955B13A-787F-AB4E-B679-C1D49EAF1F59}" type="slidenum">
              <a:rPr lang="zh-CN" altLang="en-US" sz="1800"/>
              <a:pPr/>
              <a:t>14</a:t>
            </a:fld>
            <a:endParaRPr lang="en-US" altLang="zh-CN" sz="1800"/>
          </a:p>
        </p:txBody>
      </p:sp>
    </p:spTree>
    <p:extLst>
      <p:ext uri="{BB962C8B-B14F-4D97-AF65-F5344CB8AC3E}">
        <p14:creationId xmlns:p14="http://schemas.microsoft.com/office/powerpoint/2010/main" val="1606342590"/>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404484">
                                            <p:txEl>
                                              <p:pRg st="0" end="0"/>
                                            </p:txEl>
                                          </p:spTgt>
                                        </p:tgtEl>
                                        <p:attrNameLst>
                                          <p:attrName>style.visibility</p:attrName>
                                        </p:attrNameLst>
                                      </p:cBhvr>
                                      <p:to>
                                        <p:strVal val="visible"/>
                                      </p:to>
                                    </p:set>
                                    <p:animEffect transition="in" filter="barn(outVertical)">
                                      <p:cBhvr>
                                        <p:cTn id="7" dur="500"/>
                                        <p:tgtEl>
                                          <p:spTgt spid="40448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404484">
                                            <p:txEl>
                                              <p:pRg st="1" end="1"/>
                                            </p:txEl>
                                          </p:spTgt>
                                        </p:tgtEl>
                                        <p:attrNameLst>
                                          <p:attrName>style.visibility</p:attrName>
                                        </p:attrNameLst>
                                      </p:cBhvr>
                                      <p:to>
                                        <p:strVal val="visible"/>
                                      </p:to>
                                    </p:set>
                                    <p:animEffect transition="in" filter="barn(outVertical)">
                                      <p:cBhvr>
                                        <p:cTn id="12" dur="500"/>
                                        <p:tgtEl>
                                          <p:spTgt spid="404484">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404484">
                                            <p:txEl>
                                              <p:pRg st="2" end="2"/>
                                            </p:txEl>
                                          </p:spTgt>
                                        </p:tgtEl>
                                        <p:attrNameLst>
                                          <p:attrName>style.visibility</p:attrName>
                                        </p:attrNameLst>
                                      </p:cBhvr>
                                      <p:to>
                                        <p:strVal val="visible"/>
                                      </p:to>
                                    </p:set>
                                    <p:animEffect transition="in" filter="barn(outVertical)">
                                      <p:cBhvr>
                                        <p:cTn id="17" dur="500"/>
                                        <p:tgtEl>
                                          <p:spTgt spid="404484">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404484">
                                            <p:txEl>
                                              <p:pRg st="3" end="3"/>
                                            </p:txEl>
                                          </p:spTgt>
                                        </p:tgtEl>
                                        <p:attrNameLst>
                                          <p:attrName>style.visibility</p:attrName>
                                        </p:attrNameLst>
                                      </p:cBhvr>
                                      <p:to>
                                        <p:strVal val="visible"/>
                                      </p:to>
                                    </p:set>
                                    <p:animEffect transition="in" filter="barn(outVertical)">
                                      <p:cBhvr>
                                        <p:cTn id="22" dur="500"/>
                                        <p:tgtEl>
                                          <p:spTgt spid="404484">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404484">
                                            <p:txEl>
                                              <p:pRg st="4" end="4"/>
                                            </p:txEl>
                                          </p:spTgt>
                                        </p:tgtEl>
                                        <p:attrNameLst>
                                          <p:attrName>style.visibility</p:attrName>
                                        </p:attrNameLst>
                                      </p:cBhvr>
                                      <p:to>
                                        <p:strVal val="visible"/>
                                      </p:to>
                                    </p:set>
                                    <p:animEffect transition="in" filter="barn(outVertical)">
                                      <p:cBhvr>
                                        <p:cTn id="27" dur="500"/>
                                        <p:tgtEl>
                                          <p:spTgt spid="404484">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6" presetClass="entr" presetSubtype="37" fill="hold" grpId="0" nodeType="clickEffect">
                                  <p:stCondLst>
                                    <p:cond delay="0"/>
                                  </p:stCondLst>
                                  <p:childTnLst>
                                    <p:set>
                                      <p:cBhvr>
                                        <p:cTn id="31" dur="1" fill="hold">
                                          <p:stCondLst>
                                            <p:cond delay="0"/>
                                          </p:stCondLst>
                                        </p:cTn>
                                        <p:tgtEl>
                                          <p:spTgt spid="404484">
                                            <p:txEl>
                                              <p:pRg st="5" end="5"/>
                                            </p:txEl>
                                          </p:spTgt>
                                        </p:tgtEl>
                                        <p:attrNameLst>
                                          <p:attrName>style.visibility</p:attrName>
                                        </p:attrNameLst>
                                      </p:cBhvr>
                                      <p:to>
                                        <p:strVal val="visible"/>
                                      </p:to>
                                    </p:set>
                                    <p:animEffect transition="in" filter="barn(outVertical)">
                                      <p:cBhvr>
                                        <p:cTn id="32" dur="500"/>
                                        <p:tgtEl>
                                          <p:spTgt spid="40448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4484" grpId="0" build="p" autoUpdateAnimBg="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508" name="Text Box 4">
            <a:extLst>
              <a:ext uri="{FF2B5EF4-FFF2-40B4-BE49-F238E27FC236}">
                <a16:creationId xmlns:a16="http://schemas.microsoft.com/office/drawing/2014/main" id="{A82CFB79-83EE-5041-AC9F-0A3EC4495862}"/>
              </a:ext>
            </a:extLst>
          </p:cNvPr>
          <p:cNvSpPr txBox="1">
            <a:spLocks noChangeArrowheads="1"/>
          </p:cNvSpPr>
          <p:nvPr/>
        </p:nvSpPr>
        <p:spPr bwMode="auto">
          <a:xfrm>
            <a:off x="1981200" y="620713"/>
            <a:ext cx="5181600" cy="5891212"/>
          </a:xfrm>
          <a:prstGeom prst="rect">
            <a:avLst/>
          </a:prstGeom>
          <a:solidFill>
            <a:srgbClr val="FFFFCC"/>
          </a:solidFill>
          <a:ln>
            <a:noFill/>
          </a:ln>
          <a:extLs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hangingPunct="1">
              <a:lnSpc>
                <a:spcPct val="40000"/>
              </a:lnSpc>
              <a:spcBef>
                <a:spcPct val="50000"/>
              </a:spcBef>
            </a:pPr>
            <a:endParaRPr lang="en-US" altLang="zh-CN" b="1" dirty="0">
              <a:solidFill>
                <a:schemeClr val="tx1"/>
              </a:solidFill>
            </a:endParaRPr>
          </a:p>
          <a:p>
            <a:pPr hangingPunct="1">
              <a:lnSpc>
                <a:spcPct val="40000"/>
              </a:lnSpc>
              <a:spcBef>
                <a:spcPct val="50000"/>
              </a:spcBef>
            </a:pPr>
            <a:r>
              <a:rPr lang="en-US" altLang="zh-CN" b="1" dirty="0">
                <a:solidFill>
                  <a:schemeClr val="tx1"/>
                </a:solidFill>
              </a:rPr>
              <a:t>semaphore  </a:t>
            </a:r>
            <a:r>
              <a:rPr lang="en-US" altLang="zh-CN" b="1" dirty="0" err="1">
                <a:solidFill>
                  <a:schemeClr val="tx1"/>
                </a:solidFill>
              </a:rPr>
              <a:t>rmutex</a:t>
            </a:r>
            <a:r>
              <a:rPr lang="en-US" altLang="zh-CN" b="1" dirty="0">
                <a:solidFill>
                  <a:schemeClr val="tx1"/>
                </a:solidFill>
              </a:rPr>
              <a:t>, </a:t>
            </a:r>
            <a:r>
              <a:rPr lang="en-US" altLang="zh-CN" b="1" dirty="0" err="1">
                <a:solidFill>
                  <a:schemeClr val="tx1"/>
                </a:solidFill>
              </a:rPr>
              <a:t>wmutex</a:t>
            </a:r>
            <a:r>
              <a:rPr lang="en-US" altLang="zh-CN" b="1" dirty="0">
                <a:solidFill>
                  <a:schemeClr val="tx1"/>
                </a:solidFill>
              </a:rPr>
              <a:t> =1,1;</a:t>
            </a:r>
          </a:p>
          <a:p>
            <a:pPr hangingPunct="1">
              <a:lnSpc>
                <a:spcPct val="40000"/>
              </a:lnSpc>
              <a:spcBef>
                <a:spcPct val="50000"/>
              </a:spcBef>
            </a:pPr>
            <a:r>
              <a:rPr lang="en-US" altLang="zh-CN" b="1" dirty="0">
                <a:solidFill>
                  <a:schemeClr val="tx1"/>
                </a:solidFill>
              </a:rPr>
              <a:t> int </a:t>
            </a:r>
            <a:r>
              <a:rPr lang="en-US" altLang="zh-CN" b="1" dirty="0" err="1">
                <a:solidFill>
                  <a:schemeClr val="tx1"/>
                </a:solidFill>
              </a:rPr>
              <a:t>readcount</a:t>
            </a:r>
            <a:r>
              <a:rPr lang="en-US" altLang="zh-CN" b="1" dirty="0">
                <a:solidFill>
                  <a:schemeClr val="tx1"/>
                </a:solidFill>
              </a:rPr>
              <a:t> =0 ;</a:t>
            </a:r>
          </a:p>
          <a:p>
            <a:pPr hangingPunct="1">
              <a:lnSpc>
                <a:spcPct val="40000"/>
              </a:lnSpc>
              <a:spcBef>
                <a:spcPct val="50000"/>
              </a:spcBef>
            </a:pPr>
            <a:r>
              <a:rPr lang="en-US" altLang="zh-CN" b="1" dirty="0" err="1">
                <a:solidFill>
                  <a:srgbClr val="FF00FF"/>
                </a:solidFill>
              </a:rPr>
              <a:t>cobegin</a:t>
            </a:r>
            <a:endParaRPr lang="en-US" altLang="zh-CN" b="1" dirty="0">
              <a:solidFill>
                <a:srgbClr val="FF00FF"/>
              </a:solidFill>
            </a:endParaRPr>
          </a:p>
          <a:p>
            <a:pPr hangingPunct="1">
              <a:lnSpc>
                <a:spcPct val="40000"/>
              </a:lnSpc>
              <a:spcBef>
                <a:spcPct val="50000"/>
              </a:spcBef>
            </a:pPr>
            <a:r>
              <a:rPr lang="en-US" altLang="zh-CN" b="1" dirty="0">
                <a:solidFill>
                  <a:schemeClr val="tx1"/>
                </a:solidFill>
              </a:rPr>
              <a:t>   </a:t>
            </a:r>
            <a:r>
              <a:rPr lang="en-US" altLang="zh-CN" b="1" dirty="0">
                <a:solidFill>
                  <a:srgbClr val="FF0000"/>
                </a:solidFill>
              </a:rPr>
              <a:t>Reader() {</a:t>
            </a:r>
          </a:p>
          <a:p>
            <a:pPr hangingPunct="1">
              <a:lnSpc>
                <a:spcPct val="40000"/>
              </a:lnSpc>
              <a:spcBef>
                <a:spcPct val="50000"/>
              </a:spcBef>
            </a:pPr>
            <a:r>
              <a:rPr lang="en-US" altLang="zh-CN" b="1" dirty="0">
                <a:solidFill>
                  <a:srgbClr val="3333FF"/>
                </a:solidFill>
              </a:rPr>
              <a:t>     while(true) {</a:t>
            </a:r>
          </a:p>
          <a:p>
            <a:pPr hangingPunct="1">
              <a:lnSpc>
                <a:spcPct val="40000"/>
              </a:lnSpc>
              <a:spcBef>
                <a:spcPct val="50000"/>
              </a:spcBef>
            </a:pPr>
            <a:r>
              <a:rPr lang="en-US" altLang="zh-CN" b="1" dirty="0">
                <a:solidFill>
                  <a:schemeClr val="tx1"/>
                </a:solidFill>
              </a:rPr>
              <a:t>       wait ( </a:t>
            </a:r>
            <a:r>
              <a:rPr lang="en-US" altLang="zh-CN" b="1" dirty="0" err="1">
                <a:solidFill>
                  <a:schemeClr val="tx1"/>
                </a:solidFill>
              </a:rPr>
              <a:t>rmutex</a:t>
            </a:r>
            <a:r>
              <a:rPr lang="en-US" altLang="zh-CN" b="1" dirty="0">
                <a:solidFill>
                  <a:schemeClr val="tx1"/>
                </a:solidFill>
              </a:rPr>
              <a:t> ) ;</a:t>
            </a:r>
          </a:p>
          <a:p>
            <a:pPr hangingPunct="1">
              <a:lnSpc>
                <a:spcPct val="40000"/>
              </a:lnSpc>
              <a:spcBef>
                <a:spcPct val="50000"/>
              </a:spcBef>
            </a:pPr>
            <a:r>
              <a:rPr lang="en-US" altLang="zh-CN" b="1" dirty="0">
                <a:solidFill>
                  <a:schemeClr val="tx1"/>
                </a:solidFill>
              </a:rPr>
              <a:t>       wait (</a:t>
            </a:r>
            <a:r>
              <a:rPr lang="en-US" altLang="zh-CN" b="1" dirty="0" err="1">
                <a:solidFill>
                  <a:schemeClr val="tx1"/>
                </a:solidFill>
              </a:rPr>
              <a:t>wmutex</a:t>
            </a:r>
            <a:r>
              <a:rPr lang="en-US" altLang="zh-CN" b="1" dirty="0">
                <a:solidFill>
                  <a:schemeClr val="tx1"/>
                </a:solidFill>
              </a:rPr>
              <a:t>) ;</a:t>
            </a:r>
          </a:p>
          <a:p>
            <a:pPr hangingPunct="1">
              <a:lnSpc>
                <a:spcPct val="40000"/>
              </a:lnSpc>
              <a:spcBef>
                <a:spcPct val="50000"/>
              </a:spcBef>
            </a:pPr>
            <a:r>
              <a:rPr lang="en-US" altLang="zh-CN" b="1" dirty="0">
                <a:solidFill>
                  <a:schemeClr val="tx1"/>
                </a:solidFill>
              </a:rPr>
              <a:t>       </a:t>
            </a:r>
            <a:r>
              <a:rPr lang="en-US" altLang="zh-CN" b="1" dirty="0" err="1">
                <a:solidFill>
                  <a:schemeClr val="tx1"/>
                </a:solidFill>
              </a:rPr>
              <a:t>readcount</a:t>
            </a:r>
            <a:r>
              <a:rPr lang="en-US" altLang="zh-CN" b="1" dirty="0">
                <a:solidFill>
                  <a:schemeClr val="tx1"/>
                </a:solidFill>
              </a:rPr>
              <a:t>  = </a:t>
            </a:r>
            <a:r>
              <a:rPr lang="en-US" altLang="zh-CN" b="1" dirty="0" err="1">
                <a:solidFill>
                  <a:schemeClr val="tx1"/>
                </a:solidFill>
              </a:rPr>
              <a:t>readcount</a:t>
            </a:r>
            <a:r>
              <a:rPr lang="en-US" altLang="zh-CN" b="1" dirty="0">
                <a:solidFill>
                  <a:schemeClr val="tx1"/>
                </a:solidFill>
              </a:rPr>
              <a:t>++ ;</a:t>
            </a:r>
          </a:p>
          <a:p>
            <a:pPr hangingPunct="1">
              <a:lnSpc>
                <a:spcPct val="40000"/>
              </a:lnSpc>
              <a:spcBef>
                <a:spcPct val="50000"/>
              </a:spcBef>
            </a:pPr>
            <a:r>
              <a:rPr lang="en-US" altLang="zh-CN" b="1" dirty="0">
                <a:solidFill>
                  <a:schemeClr val="tx1"/>
                </a:solidFill>
              </a:rPr>
              <a:t>       signal ( </a:t>
            </a:r>
            <a:r>
              <a:rPr lang="en-US" altLang="zh-CN" b="1" dirty="0" err="1">
                <a:solidFill>
                  <a:schemeClr val="tx1"/>
                </a:solidFill>
              </a:rPr>
              <a:t>rmutex</a:t>
            </a:r>
            <a:r>
              <a:rPr lang="en-US" altLang="zh-CN" b="1" dirty="0">
                <a:solidFill>
                  <a:schemeClr val="tx1"/>
                </a:solidFill>
              </a:rPr>
              <a:t> ) ;</a:t>
            </a:r>
          </a:p>
          <a:p>
            <a:pPr hangingPunct="1">
              <a:lnSpc>
                <a:spcPct val="40000"/>
              </a:lnSpc>
              <a:spcBef>
                <a:spcPct val="50000"/>
              </a:spcBef>
            </a:pPr>
            <a:r>
              <a:rPr lang="en-US" altLang="zh-CN" b="1" dirty="0">
                <a:solidFill>
                  <a:schemeClr val="tx1"/>
                </a:solidFill>
              </a:rPr>
              <a:t>            …</a:t>
            </a:r>
          </a:p>
          <a:p>
            <a:pPr hangingPunct="1">
              <a:lnSpc>
                <a:spcPct val="40000"/>
              </a:lnSpc>
              <a:spcBef>
                <a:spcPct val="50000"/>
              </a:spcBef>
            </a:pPr>
            <a:r>
              <a:rPr lang="en-US" altLang="zh-CN" b="1" dirty="0">
                <a:solidFill>
                  <a:schemeClr val="tx1"/>
                </a:solidFill>
              </a:rPr>
              <a:t>        </a:t>
            </a:r>
            <a:r>
              <a:rPr lang="en-US" altLang="zh-CN" b="1" dirty="0">
                <a:solidFill>
                  <a:srgbClr val="FF3300"/>
                </a:solidFill>
              </a:rPr>
              <a:t>Perform read operation ;</a:t>
            </a:r>
          </a:p>
          <a:p>
            <a:pPr hangingPunct="1">
              <a:lnSpc>
                <a:spcPct val="40000"/>
              </a:lnSpc>
              <a:spcBef>
                <a:spcPct val="50000"/>
              </a:spcBef>
            </a:pPr>
            <a:r>
              <a:rPr lang="en-US" altLang="zh-CN" b="1" dirty="0">
                <a:solidFill>
                  <a:schemeClr val="tx1"/>
                </a:solidFill>
              </a:rPr>
              <a:t>       wait ( </a:t>
            </a:r>
            <a:r>
              <a:rPr lang="en-US" altLang="zh-CN" b="1" dirty="0" err="1">
                <a:solidFill>
                  <a:schemeClr val="tx1"/>
                </a:solidFill>
              </a:rPr>
              <a:t>rmutex</a:t>
            </a:r>
            <a:r>
              <a:rPr lang="en-US" altLang="zh-CN" b="1" dirty="0">
                <a:solidFill>
                  <a:schemeClr val="tx1"/>
                </a:solidFill>
              </a:rPr>
              <a:t> ) ;</a:t>
            </a:r>
          </a:p>
          <a:p>
            <a:pPr hangingPunct="1">
              <a:lnSpc>
                <a:spcPct val="40000"/>
              </a:lnSpc>
              <a:spcBef>
                <a:spcPct val="50000"/>
              </a:spcBef>
            </a:pPr>
            <a:r>
              <a:rPr lang="en-US" altLang="zh-CN" b="1" dirty="0">
                <a:solidFill>
                  <a:schemeClr val="tx1"/>
                </a:solidFill>
              </a:rPr>
              <a:t>       </a:t>
            </a:r>
            <a:r>
              <a:rPr lang="en-US" altLang="zh-CN" b="1" dirty="0" err="1">
                <a:solidFill>
                  <a:schemeClr val="tx1"/>
                </a:solidFill>
              </a:rPr>
              <a:t>readcount</a:t>
            </a:r>
            <a:r>
              <a:rPr lang="en-US" altLang="zh-CN" b="1" dirty="0">
                <a:solidFill>
                  <a:schemeClr val="tx1"/>
                </a:solidFill>
              </a:rPr>
              <a:t> : = </a:t>
            </a:r>
            <a:r>
              <a:rPr lang="en-US" altLang="zh-CN" b="1" dirty="0" err="1">
                <a:solidFill>
                  <a:schemeClr val="tx1"/>
                </a:solidFill>
              </a:rPr>
              <a:t>recdcount</a:t>
            </a:r>
            <a:r>
              <a:rPr lang="en-US" altLang="zh-CN" b="1" dirty="0">
                <a:solidFill>
                  <a:schemeClr val="tx1"/>
                </a:solidFill>
              </a:rPr>
              <a:t> -- ;</a:t>
            </a:r>
          </a:p>
          <a:p>
            <a:pPr hangingPunct="1">
              <a:lnSpc>
                <a:spcPct val="40000"/>
              </a:lnSpc>
              <a:spcBef>
                <a:spcPct val="50000"/>
              </a:spcBef>
            </a:pPr>
            <a:r>
              <a:rPr lang="en-US" altLang="zh-CN" b="1" dirty="0">
                <a:solidFill>
                  <a:schemeClr val="tx1"/>
                </a:solidFill>
              </a:rPr>
              <a:t>       signal (</a:t>
            </a:r>
            <a:r>
              <a:rPr lang="en-US" altLang="zh-CN" b="1" dirty="0" err="1">
                <a:solidFill>
                  <a:schemeClr val="tx1"/>
                </a:solidFill>
              </a:rPr>
              <a:t>wmutex</a:t>
            </a:r>
            <a:r>
              <a:rPr lang="en-US" altLang="zh-CN" b="1" dirty="0">
                <a:solidFill>
                  <a:schemeClr val="tx1"/>
                </a:solidFill>
              </a:rPr>
              <a:t> ) ;</a:t>
            </a:r>
          </a:p>
          <a:p>
            <a:pPr hangingPunct="1">
              <a:lnSpc>
                <a:spcPct val="40000"/>
              </a:lnSpc>
              <a:spcBef>
                <a:spcPct val="50000"/>
              </a:spcBef>
            </a:pPr>
            <a:r>
              <a:rPr lang="en-US" altLang="zh-CN" b="1" dirty="0">
                <a:solidFill>
                  <a:schemeClr val="tx1"/>
                </a:solidFill>
              </a:rPr>
              <a:t>       signal ( </a:t>
            </a:r>
            <a:r>
              <a:rPr lang="en-US" altLang="zh-CN" b="1" dirty="0" err="1">
                <a:solidFill>
                  <a:schemeClr val="tx1"/>
                </a:solidFill>
              </a:rPr>
              <a:t>rmutex</a:t>
            </a:r>
            <a:r>
              <a:rPr lang="en-US" altLang="zh-CN" b="1" dirty="0">
                <a:solidFill>
                  <a:schemeClr val="tx1"/>
                </a:solidFill>
              </a:rPr>
              <a:t> ) ;</a:t>
            </a:r>
            <a:endParaRPr lang="en-US" altLang="zh-CN" b="1" dirty="0">
              <a:solidFill>
                <a:srgbClr val="3333FF"/>
              </a:solidFill>
            </a:endParaRPr>
          </a:p>
          <a:p>
            <a:pPr hangingPunct="1">
              <a:lnSpc>
                <a:spcPct val="40000"/>
              </a:lnSpc>
              <a:spcBef>
                <a:spcPct val="50000"/>
              </a:spcBef>
            </a:pPr>
            <a:r>
              <a:rPr lang="en-US" altLang="zh-CN" b="1" dirty="0">
                <a:solidFill>
                  <a:srgbClr val="3333FF"/>
                </a:solidFill>
              </a:rPr>
              <a:t>   }</a:t>
            </a:r>
            <a:endParaRPr lang="en-US" altLang="zh-CN" b="1" dirty="0">
              <a:solidFill>
                <a:schemeClr val="tx1"/>
              </a:solidFill>
            </a:endParaRPr>
          </a:p>
          <a:p>
            <a:pPr hangingPunct="1">
              <a:lnSpc>
                <a:spcPct val="40000"/>
              </a:lnSpc>
              <a:spcBef>
                <a:spcPct val="50000"/>
              </a:spcBef>
            </a:pPr>
            <a:r>
              <a:rPr lang="en-US" altLang="zh-CN" b="1" dirty="0">
                <a:solidFill>
                  <a:srgbClr val="CC3399"/>
                </a:solidFill>
              </a:rPr>
              <a:t>  }</a:t>
            </a:r>
            <a:r>
              <a:rPr lang="en-US" altLang="zh-CN" b="1" dirty="0">
                <a:solidFill>
                  <a:schemeClr val="tx1"/>
                </a:solidFill>
              </a:rPr>
              <a:t>  </a:t>
            </a:r>
            <a:r>
              <a:rPr lang="en-US" altLang="zh-CN" b="1" dirty="0">
                <a:solidFill>
                  <a:srgbClr val="FF0000"/>
                </a:solidFill>
              </a:rPr>
              <a:t> </a:t>
            </a:r>
          </a:p>
        </p:txBody>
      </p:sp>
      <p:sp>
        <p:nvSpPr>
          <p:cNvPr id="405509" name="Text Box 5">
            <a:extLst>
              <a:ext uri="{FF2B5EF4-FFF2-40B4-BE49-F238E27FC236}">
                <a16:creationId xmlns:a16="http://schemas.microsoft.com/office/drawing/2014/main" id="{47083947-51E9-1C4E-8A90-71AAE6BD5840}"/>
              </a:ext>
            </a:extLst>
          </p:cNvPr>
          <p:cNvSpPr txBox="1">
            <a:spLocks noChangeArrowheads="1"/>
          </p:cNvSpPr>
          <p:nvPr/>
        </p:nvSpPr>
        <p:spPr bwMode="auto">
          <a:xfrm>
            <a:off x="7162800" y="762001"/>
            <a:ext cx="3429000" cy="4340225"/>
          </a:xfrm>
          <a:prstGeom prst="rect">
            <a:avLst/>
          </a:prstGeom>
          <a:solidFill>
            <a:schemeClr val="accent2"/>
          </a:solidFill>
          <a:ln>
            <a:noFill/>
          </a:ln>
          <a:extLs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hangingPunct="1">
              <a:spcBef>
                <a:spcPct val="50000"/>
              </a:spcBef>
            </a:pPr>
            <a:r>
              <a:rPr lang="en-US" altLang="zh-CN" b="1">
                <a:solidFill>
                  <a:srgbClr val="FF3300"/>
                </a:solidFill>
              </a:rPr>
              <a:t>Write() {</a:t>
            </a:r>
          </a:p>
          <a:p>
            <a:pPr hangingPunct="1">
              <a:spcBef>
                <a:spcPct val="50000"/>
              </a:spcBef>
            </a:pPr>
            <a:r>
              <a:rPr lang="en-US" altLang="zh-CN" b="1">
                <a:solidFill>
                  <a:schemeClr val="tx1"/>
                </a:solidFill>
              </a:rPr>
              <a:t>   </a:t>
            </a:r>
            <a:r>
              <a:rPr lang="en-US" altLang="zh-CN" b="1">
                <a:solidFill>
                  <a:srgbClr val="0000FF"/>
                </a:solidFill>
              </a:rPr>
              <a:t>while(true) {</a:t>
            </a:r>
          </a:p>
          <a:p>
            <a:pPr hangingPunct="1">
              <a:spcBef>
                <a:spcPct val="50000"/>
              </a:spcBef>
            </a:pPr>
            <a:r>
              <a:rPr lang="en-US" altLang="zh-CN" b="1">
                <a:solidFill>
                  <a:schemeClr val="tx1"/>
                </a:solidFill>
              </a:rPr>
              <a:t>     wait ( wmutex ) ;</a:t>
            </a:r>
          </a:p>
          <a:p>
            <a:pPr hangingPunct="1">
              <a:spcBef>
                <a:spcPct val="50000"/>
              </a:spcBef>
            </a:pPr>
            <a:r>
              <a:rPr lang="en-US" altLang="zh-CN" b="1">
                <a:solidFill>
                  <a:schemeClr val="tx1"/>
                </a:solidFill>
              </a:rPr>
              <a:t>     </a:t>
            </a:r>
            <a:r>
              <a:rPr lang="en-US" altLang="zh-CN" b="1">
                <a:solidFill>
                  <a:srgbClr val="FF3300"/>
                </a:solidFill>
              </a:rPr>
              <a:t>perform write operation</a:t>
            </a:r>
            <a:r>
              <a:rPr lang="en-US" altLang="zh-CN" b="1">
                <a:solidFill>
                  <a:schemeClr val="tx1"/>
                </a:solidFill>
              </a:rPr>
              <a:t> ;</a:t>
            </a:r>
          </a:p>
          <a:p>
            <a:pPr hangingPunct="1">
              <a:spcBef>
                <a:spcPct val="50000"/>
              </a:spcBef>
            </a:pPr>
            <a:r>
              <a:rPr lang="en-US" altLang="zh-CN" b="1">
                <a:solidFill>
                  <a:schemeClr val="tx1"/>
                </a:solidFill>
              </a:rPr>
              <a:t>      signal ( wmutex ) ;</a:t>
            </a:r>
          </a:p>
          <a:p>
            <a:pPr hangingPunct="1">
              <a:spcBef>
                <a:spcPct val="50000"/>
              </a:spcBef>
            </a:pPr>
            <a:r>
              <a:rPr lang="en-US" altLang="zh-CN" b="1">
                <a:solidFill>
                  <a:schemeClr val="tx1"/>
                </a:solidFill>
              </a:rPr>
              <a:t>    </a:t>
            </a:r>
            <a:r>
              <a:rPr lang="en-US" altLang="zh-CN" b="1">
                <a:solidFill>
                  <a:srgbClr val="3333FF"/>
                </a:solidFill>
              </a:rPr>
              <a:t>}</a:t>
            </a:r>
            <a:endParaRPr lang="en-US" altLang="zh-CN" b="1">
              <a:solidFill>
                <a:schemeClr val="tx1"/>
              </a:solidFill>
            </a:endParaRPr>
          </a:p>
          <a:p>
            <a:pPr hangingPunct="1">
              <a:spcBef>
                <a:spcPct val="50000"/>
              </a:spcBef>
            </a:pPr>
            <a:r>
              <a:rPr lang="en-US" altLang="zh-CN" b="1">
                <a:solidFill>
                  <a:schemeClr val="tx1"/>
                </a:solidFill>
              </a:rPr>
              <a:t>  </a:t>
            </a:r>
            <a:r>
              <a:rPr lang="en-US" altLang="zh-CN" b="1">
                <a:solidFill>
                  <a:srgbClr val="FF3300"/>
                </a:solidFill>
              </a:rPr>
              <a:t> }</a:t>
            </a:r>
          </a:p>
          <a:p>
            <a:pPr hangingPunct="1">
              <a:spcBef>
                <a:spcPct val="50000"/>
              </a:spcBef>
            </a:pPr>
            <a:r>
              <a:rPr lang="en-US" altLang="zh-CN" b="1">
                <a:solidFill>
                  <a:srgbClr val="CC3399"/>
                </a:solidFill>
              </a:rPr>
              <a:t>coend </a:t>
            </a:r>
            <a:r>
              <a:rPr lang="en-US" altLang="zh-CN" b="1">
                <a:solidFill>
                  <a:schemeClr val="tx1"/>
                </a:solidFill>
              </a:rPr>
              <a:t>  </a:t>
            </a:r>
          </a:p>
        </p:txBody>
      </p:sp>
      <p:sp>
        <p:nvSpPr>
          <p:cNvPr id="110596" name="Text Box 6">
            <a:extLst>
              <a:ext uri="{FF2B5EF4-FFF2-40B4-BE49-F238E27FC236}">
                <a16:creationId xmlns:a16="http://schemas.microsoft.com/office/drawing/2014/main" id="{0DE0BA4D-4DB2-1C4F-A155-C90699556115}"/>
              </a:ext>
            </a:extLst>
          </p:cNvPr>
          <p:cNvSpPr txBox="1">
            <a:spLocks noChangeArrowheads="1"/>
          </p:cNvSpPr>
          <p:nvPr/>
        </p:nvSpPr>
        <p:spPr bwMode="auto">
          <a:xfrm>
            <a:off x="1828800" y="2743200"/>
            <a:ext cx="5257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endParaRPr lang="zh-CN" altLang="zh-CN"/>
          </a:p>
        </p:txBody>
      </p:sp>
      <p:sp>
        <p:nvSpPr>
          <p:cNvPr id="405511" name="Rectangle 7">
            <a:extLst>
              <a:ext uri="{FF2B5EF4-FFF2-40B4-BE49-F238E27FC236}">
                <a16:creationId xmlns:a16="http://schemas.microsoft.com/office/drawing/2014/main" id="{99AA14B8-712E-9843-8751-7D4401AAA711}"/>
              </a:ext>
            </a:extLst>
          </p:cNvPr>
          <p:cNvSpPr>
            <a:spLocks noChangeArrowheads="1"/>
          </p:cNvSpPr>
          <p:nvPr/>
        </p:nvSpPr>
        <p:spPr bwMode="auto">
          <a:xfrm>
            <a:off x="2209800" y="5157788"/>
            <a:ext cx="4876800" cy="304800"/>
          </a:xfrm>
          <a:prstGeom prst="rect">
            <a:avLst/>
          </a:prstGeom>
          <a:solidFill>
            <a:srgbClr val="FFFFFF"/>
          </a:solidFill>
          <a:ln>
            <a:noFill/>
          </a:ln>
          <a:extLs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r>
              <a:rPr lang="en-US" altLang="zh-CN" b="1">
                <a:solidFill>
                  <a:srgbClr val="D60093"/>
                </a:solidFill>
              </a:rPr>
              <a:t>if readcount = 0 then</a:t>
            </a:r>
            <a:r>
              <a:rPr lang="en-US" altLang="zh-CN" b="1">
                <a:solidFill>
                  <a:schemeClr val="tx1"/>
                </a:solidFill>
              </a:rPr>
              <a:t> signal (wmutex ) ;</a:t>
            </a:r>
          </a:p>
        </p:txBody>
      </p:sp>
      <p:sp>
        <p:nvSpPr>
          <p:cNvPr id="405512" name="Rectangle 8">
            <a:extLst>
              <a:ext uri="{FF2B5EF4-FFF2-40B4-BE49-F238E27FC236}">
                <a16:creationId xmlns:a16="http://schemas.microsoft.com/office/drawing/2014/main" id="{1C1290D6-73F0-804E-9D7A-91FD81AE371B}"/>
              </a:ext>
            </a:extLst>
          </p:cNvPr>
          <p:cNvSpPr>
            <a:spLocks noChangeArrowheads="1"/>
          </p:cNvSpPr>
          <p:nvPr/>
        </p:nvSpPr>
        <p:spPr bwMode="auto">
          <a:xfrm>
            <a:off x="2514600" y="2819400"/>
            <a:ext cx="4191000" cy="381000"/>
          </a:xfrm>
          <a:prstGeom prst="rect">
            <a:avLst/>
          </a:prstGeom>
          <a:solidFill>
            <a:srgbClr val="FFFFFF"/>
          </a:solidFill>
          <a:ln>
            <a:noFill/>
          </a:ln>
          <a:extLs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r>
              <a:rPr lang="en-US" altLang="zh-CN" b="1">
                <a:solidFill>
                  <a:srgbClr val="D60093"/>
                </a:solidFill>
              </a:rPr>
              <a:t>if readcount= 0 then</a:t>
            </a:r>
            <a:r>
              <a:rPr lang="en-US" altLang="zh-CN" b="1">
                <a:solidFill>
                  <a:schemeClr val="tx1"/>
                </a:solidFill>
              </a:rPr>
              <a:t> wait (wmutex) ;</a:t>
            </a:r>
          </a:p>
        </p:txBody>
      </p:sp>
      <p:sp>
        <p:nvSpPr>
          <p:cNvPr id="110599" name="Rectangle 9">
            <a:extLst>
              <a:ext uri="{FF2B5EF4-FFF2-40B4-BE49-F238E27FC236}">
                <a16:creationId xmlns:a16="http://schemas.microsoft.com/office/drawing/2014/main" id="{9630FDA4-1B40-634A-AB27-61BB97DBB7E3}"/>
              </a:ext>
            </a:extLst>
          </p:cNvPr>
          <p:cNvSpPr>
            <a:spLocks noChangeArrowheads="1"/>
          </p:cNvSpPr>
          <p:nvPr/>
        </p:nvSpPr>
        <p:spPr bwMode="auto">
          <a:xfrm>
            <a:off x="2057400" y="0"/>
            <a:ext cx="828675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3200" b="1">
                <a:solidFill>
                  <a:srgbClr val="0000FF"/>
                </a:solidFill>
                <a:latin typeface="宋体" panose="02010600030101010101" pitchFamily="2" charset="-122"/>
              </a:rPr>
              <a:t>2.5 </a:t>
            </a:r>
            <a:r>
              <a:rPr lang="zh-CN" altLang="en-US" sz="3200" b="1">
                <a:solidFill>
                  <a:srgbClr val="0000FF"/>
                </a:solidFill>
                <a:latin typeface="宋体" panose="02010600030101010101" pitchFamily="2" charset="-122"/>
              </a:rPr>
              <a:t>经典进程同步问题－</a:t>
            </a:r>
            <a:r>
              <a:rPr lang="zh-CN" altLang="en-US" sz="3200" b="1">
                <a:solidFill>
                  <a:srgbClr val="FF0000"/>
                </a:solidFill>
                <a:latin typeface="宋体" panose="02010600030101010101" pitchFamily="2" charset="-122"/>
              </a:rPr>
              <a:t>读者－写者问题</a:t>
            </a:r>
          </a:p>
        </p:txBody>
      </p:sp>
      <p:sp>
        <p:nvSpPr>
          <p:cNvPr id="110600" name="灯片编号占位符 3">
            <a:extLst>
              <a:ext uri="{FF2B5EF4-FFF2-40B4-BE49-F238E27FC236}">
                <a16:creationId xmlns:a16="http://schemas.microsoft.com/office/drawing/2014/main" id="{05B84EF3-CE3E-FD41-95A2-D3E37E7CFFCF}"/>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ECEBB65E-13B5-E54C-B8C3-D6DE79575A1F}" type="slidenum">
              <a:rPr lang="zh-CN" altLang="en-US" sz="1800"/>
              <a:pPr/>
              <a:t>15</a:t>
            </a:fld>
            <a:endParaRPr lang="en-US" altLang="zh-CN" sz="1800"/>
          </a:p>
        </p:txBody>
      </p:sp>
    </p:spTree>
    <p:extLst>
      <p:ext uri="{BB962C8B-B14F-4D97-AF65-F5344CB8AC3E}">
        <p14:creationId xmlns:p14="http://schemas.microsoft.com/office/powerpoint/2010/main" val="3185589922"/>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405508">
                                            <p:txEl>
                                              <p:pRg st="1" end="1"/>
                                            </p:txEl>
                                          </p:spTgt>
                                        </p:tgtEl>
                                        <p:attrNameLst>
                                          <p:attrName>style.visibility</p:attrName>
                                        </p:attrNameLst>
                                      </p:cBhvr>
                                      <p:to>
                                        <p:strVal val="visible"/>
                                      </p:to>
                                    </p:set>
                                    <p:animEffect transition="in" filter="barn(outVertical)">
                                      <p:cBhvr>
                                        <p:cTn id="7" dur="500"/>
                                        <p:tgtEl>
                                          <p:spTgt spid="405508">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405508">
                                            <p:txEl>
                                              <p:pRg st="2" end="2"/>
                                            </p:txEl>
                                          </p:spTgt>
                                        </p:tgtEl>
                                        <p:attrNameLst>
                                          <p:attrName>style.visibility</p:attrName>
                                        </p:attrNameLst>
                                      </p:cBhvr>
                                      <p:to>
                                        <p:strVal val="visible"/>
                                      </p:to>
                                    </p:set>
                                    <p:animEffect transition="in" filter="barn(outVertical)">
                                      <p:cBhvr>
                                        <p:cTn id="12" dur="500"/>
                                        <p:tgtEl>
                                          <p:spTgt spid="405508">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405508">
                                            <p:txEl>
                                              <p:pRg st="3" end="3"/>
                                            </p:txEl>
                                          </p:spTgt>
                                        </p:tgtEl>
                                        <p:attrNameLst>
                                          <p:attrName>style.visibility</p:attrName>
                                        </p:attrNameLst>
                                      </p:cBhvr>
                                      <p:to>
                                        <p:strVal val="visible"/>
                                      </p:to>
                                    </p:set>
                                    <p:animEffect transition="in" filter="barn(outVertical)">
                                      <p:cBhvr>
                                        <p:cTn id="17" dur="500"/>
                                        <p:tgtEl>
                                          <p:spTgt spid="405508">
                                            <p:txEl>
                                              <p:pRg st="3" end="3"/>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405508">
                                            <p:txEl>
                                              <p:pRg st="4" end="4"/>
                                            </p:txEl>
                                          </p:spTgt>
                                        </p:tgtEl>
                                        <p:attrNameLst>
                                          <p:attrName>style.visibility</p:attrName>
                                        </p:attrNameLst>
                                      </p:cBhvr>
                                      <p:to>
                                        <p:strVal val="visible"/>
                                      </p:to>
                                    </p:set>
                                    <p:animEffect transition="in" filter="barn(outVertical)">
                                      <p:cBhvr>
                                        <p:cTn id="22" dur="500"/>
                                        <p:tgtEl>
                                          <p:spTgt spid="405508">
                                            <p:txEl>
                                              <p:pRg st="4" end="4"/>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405508">
                                            <p:txEl>
                                              <p:pRg st="5" end="5"/>
                                            </p:txEl>
                                          </p:spTgt>
                                        </p:tgtEl>
                                        <p:attrNameLst>
                                          <p:attrName>style.visibility</p:attrName>
                                        </p:attrNameLst>
                                      </p:cBhvr>
                                      <p:to>
                                        <p:strVal val="visible"/>
                                      </p:to>
                                    </p:set>
                                    <p:animEffect transition="in" filter="barn(outVertical)">
                                      <p:cBhvr>
                                        <p:cTn id="27" dur="500"/>
                                        <p:tgtEl>
                                          <p:spTgt spid="405508">
                                            <p:txEl>
                                              <p:pRg st="5" end="5"/>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6" presetClass="entr" presetSubtype="37" fill="hold" grpId="0" nodeType="clickEffect">
                                  <p:stCondLst>
                                    <p:cond delay="0"/>
                                  </p:stCondLst>
                                  <p:childTnLst>
                                    <p:set>
                                      <p:cBhvr>
                                        <p:cTn id="31" dur="1" fill="hold">
                                          <p:stCondLst>
                                            <p:cond delay="0"/>
                                          </p:stCondLst>
                                        </p:cTn>
                                        <p:tgtEl>
                                          <p:spTgt spid="405508">
                                            <p:txEl>
                                              <p:pRg st="6" end="6"/>
                                            </p:txEl>
                                          </p:spTgt>
                                        </p:tgtEl>
                                        <p:attrNameLst>
                                          <p:attrName>style.visibility</p:attrName>
                                        </p:attrNameLst>
                                      </p:cBhvr>
                                      <p:to>
                                        <p:strVal val="visible"/>
                                      </p:to>
                                    </p:set>
                                    <p:animEffect transition="in" filter="barn(outVertical)">
                                      <p:cBhvr>
                                        <p:cTn id="32" dur="500"/>
                                        <p:tgtEl>
                                          <p:spTgt spid="405508">
                                            <p:txEl>
                                              <p:pRg st="6" end="6"/>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6" presetClass="entr" presetSubtype="37" fill="hold" grpId="0" nodeType="clickEffect">
                                  <p:stCondLst>
                                    <p:cond delay="0"/>
                                  </p:stCondLst>
                                  <p:childTnLst>
                                    <p:set>
                                      <p:cBhvr>
                                        <p:cTn id="36" dur="1" fill="hold">
                                          <p:stCondLst>
                                            <p:cond delay="0"/>
                                          </p:stCondLst>
                                        </p:cTn>
                                        <p:tgtEl>
                                          <p:spTgt spid="405508">
                                            <p:txEl>
                                              <p:pRg st="7" end="7"/>
                                            </p:txEl>
                                          </p:spTgt>
                                        </p:tgtEl>
                                        <p:attrNameLst>
                                          <p:attrName>style.visibility</p:attrName>
                                        </p:attrNameLst>
                                      </p:cBhvr>
                                      <p:to>
                                        <p:strVal val="visible"/>
                                      </p:to>
                                    </p:set>
                                    <p:animEffect transition="in" filter="barn(outVertical)">
                                      <p:cBhvr>
                                        <p:cTn id="37" dur="500"/>
                                        <p:tgtEl>
                                          <p:spTgt spid="405508">
                                            <p:txEl>
                                              <p:pRg st="7" end="7"/>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16" presetClass="entr" presetSubtype="37" fill="hold" grpId="0" nodeType="clickEffect">
                                  <p:stCondLst>
                                    <p:cond delay="0"/>
                                  </p:stCondLst>
                                  <p:childTnLst>
                                    <p:set>
                                      <p:cBhvr>
                                        <p:cTn id="41" dur="1" fill="hold">
                                          <p:stCondLst>
                                            <p:cond delay="0"/>
                                          </p:stCondLst>
                                        </p:cTn>
                                        <p:tgtEl>
                                          <p:spTgt spid="405508">
                                            <p:txEl>
                                              <p:pRg st="8" end="8"/>
                                            </p:txEl>
                                          </p:spTgt>
                                        </p:tgtEl>
                                        <p:attrNameLst>
                                          <p:attrName>style.visibility</p:attrName>
                                        </p:attrNameLst>
                                      </p:cBhvr>
                                      <p:to>
                                        <p:strVal val="visible"/>
                                      </p:to>
                                    </p:set>
                                    <p:animEffect transition="in" filter="barn(outVertical)">
                                      <p:cBhvr>
                                        <p:cTn id="42" dur="500"/>
                                        <p:tgtEl>
                                          <p:spTgt spid="405508">
                                            <p:txEl>
                                              <p:pRg st="8" end="8"/>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16" presetClass="entr" presetSubtype="37" fill="hold" grpId="0" nodeType="clickEffect">
                                  <p:stCondLst>
                                    <p:cond delay="0"/>
                                  </p:stCondLst>
                                  <p:childTnLst>
                                    <p:set>
                                      <p:cBhvr>
                                        <p:cTn id="46" dur="1" fill="hold">
                                          <p:stCondLst>
                                            <p:cond delay="0"/>
                                          </p:stCondLst>
                                        </p:cTn>
                                        <p:tgtEl>
                                          <p:spTgt spid="405508">
                                            <p:txEl>
                                              <p:pRg st="9" end="9"/>
                                            </p:txEl>
                                          </p:spTgt>
                                        </p:tgtEl>
                                        <p:attrNameLst>
                                          <p:attrName>style.visibility</p:attrName>
                                        </p:attrNameLst>
                                      </p:cBhvr>
                                      <p:to>
                                        <p:strVal val="visible"/>
                                      </p:to>
                                    </p:set>
                                    <p:animEffect transition="in" filter="barn(outVertical)">
                                      <p:cBhvr>
                                        <p:cTn id="47" dur="500"/>
                                        <p:tgtEl>
                                          <p:spTgt spid="405508">
                                            <p:txEl>
                                              <p:pRg st="9" end="9"/>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16" presetClass="entr" presetSubtype="37" fill="hold" grpId="0" nodeType="clickEffect">
                                  <p:stCondLst>
                                    <p:cond delay="0"/>
                                  </p:stCondLst>
                                  <p:childTnLst>
                                    <p:set>
                                      <p:cBhvr>
                                        <p:cTn id="51" dur="1" fill="hold">
                                          <p:stCondLst>
                                            <p:cond delay="0"/>
                                          </p:stCondLst>
                                        </p:cTn>
                                        <p:tgtEl>
                                          <p:spTgt spid="405508">
                                            <p:txEl>
                                              <p:pRg st="10" end="10"/>
                                            </p:txEl>
                                          </p:spTgt>
                                        </p:tgtEl>
                                        <p:attrNameLst>
                                          <p:attrName>style.visibility</p:attrName>
                                        </p:attrNameLst>
                                      </p:cBhvr>
                                      <p:to>
                                        <p:strVal val="visible"/>
                                      </p:to>
                                    </p:set>
                                    <p:animEffect transition="in" filter="barn(outVertical)">
                                      <p:cBhvr>
                                        <p:cTn id="52" dur="500"/>
                                        <p:tgtEl>
                                          <p:spTgt spid="405508">
                                            <p:txEl>
                                              <p:pRg st="10" end="10"/>
                                            </p:txEl>
                                          </p:spTgt>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16" presetClass="entr" presetSubtype="37" fill="hold" grpId="0" nodeType="clickEffect">
                                  <p:stCondLst>
                                    <p:cond delay="0"/>
                                  </p:stCondLst>
                                  <p:childTnLst>
                                    <p:set>
                                      <p:cBhvr>
                                        <p:cTn id="56" dur="1" fill="hold">
                                          <p:stCondLst>
                                            <p:cond delay="0"/>
                                          </p:stCondLst>
                                        </p:cTn>
                                        <p:tgtEl>
                                          <p:spTgt spid="405508">
                                            <p:txEl>
                                              <p:pRg st="11" end="11"/>
                                            </p:txEl>
                                          </p:spTgt>
                                        </p:tgtEl>
                                        <p:attrNameLst>
                                          <p:attrName>style.visibility</p:attrName>
                                        </p:attrNameLst>
                                      </p:cBhvr>
                                      <p:to>
                                        <p:strVal val="visible"/>
                                      </p:to>
                                    </p:set>
                                    <p:animEffect transition="in" filter="barn(outVertical)">
                                      <p:cBhvr>
                                        <p:cTn id="57" dur="500"/>
                                        <p:tgtEl>
                                          <p:spTgt spid="405508">
                                            <p:txEl>
                                              <p:pRg st="11" end="11"/>
                                            </p:txEl>
                                          </p:spTgt>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16" presetClass="entr" presetSubtype="37" fill="hold" grpId="0" nodeType="clickEffect">
                                  <p:stCondLst>
                                    <p:cond delay="0"/>
                                  </p:stCondLst>
                                  <p:childTnLst>
                                    <p:set>
                                      <p:cBhvr>
                                        <p:cTn id="61" dur="1" fill="hold">
                                          <p:stCondLst>
                                            <p:cond delay="0"/>
                                          </p:stCondLst>
                                        </p:cTn>
                                        <p:tgtEl>
                                          <p:spTgt spid="405508">
                                            <p:txEl>
                                              <p:pRg st="12" end="12"/>
                                            </p:txEl>
                                          </p:spTgt>
                                        </p:tgtEl>
                                        <p:attrNameLst>
                                          <p:attrName>style.visibility</p:attrName>
                                        </p:attrNameLst>
                                      </p:cBhvr>
                                      <p:to>
                                        <p:strVal val="visible"/>
                                      </p:to>
                                    </p:set>
                                    <p:animEffect transition="in" filter="barn(outVertical)">
                                      <p:cBhvr>
                                        <p:cTn id="62" dur="500"/>
                                        <p:tgtEl>
                                          <p:spTgt spid="405508">
                                            <p:txEl>
                                              <p:pRg st="12" end="12"/>
                                            </p:txEl>
                                          </p:spTgt>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16" presetClass="entr" presetSubtype="37" fill="hold" grpId="0" nodeType="clickEffect">
                                  <p:stCondLst>
                                    <p:cond delay="0"/>
                                  </p:stCondLst>
                                  <p:childTnLst>
                                    <p:set>
                                      <p:cBhvr>
                                        <p:cTn id="66" dur="1" fill="hold">
                                          <p:stCondLst>
                                            <p:cond delay="0"/>
                                          </p:stCondLst>
                                        </p:cTn>
                                        <p:tgtEl>
                                          <p:spTgt spid="405508">
                                            <p:txEl>
                                              <p:pRg st="13" end="13"/>
                                            </p:txEl>
                                          </p:spTgt>
                                        </p:tgtEl>
                                        <p:attrNameLst>
                                          <p:attrName>style.visibility</p:attrName>
                                        </p:attrNameLst>
                                      </p:cBhvr>
                                      <p:to>
                                        <p:strVal val="visible"/>
                                      </p:to>
                                    </p:set>
                                    <p:animEffect transition="in" filter="barn(outVertical)">
                                      <p:cBhvr>
                                        <p:cTn id="67" dur="500"/>
                                        <p:tgtEl>
                                          <p:spTgt spid="405508">
                                            <p:txEl>
                                              <p:pRg st="13" end="13"/>
                                            </p:txEl>
                                          </p:spTgt>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16" presetClass="entr" presetSubtype="37" fill="hold" grpId="0" nodeType="clickEffect">
                                  <p:stCondLst>
                                    <p:cond delay="0"/>
                                  </p:stCondLst>
                                  <p:childTnLst>
                                    <p:set>
                                      <p:cBhvr>
                                        <p:cTn id="71" dur="1" fill="hold">
                                          <p:stCondLst>
                                            <p:cond delay="0"/>
                                          </p:stCondLst>
                                        </p:cTn>
                                        <p:tgtEl>
                                          <p:spTgt spid="405508">
                                            <p:txEl>
                                              <p:pRg st="14" end="14"/>
                                            </p:txEl>
                                          </p:spTgt>
                                        </p:tgtEl>
                                        <p:attrNameLst>
                                          <p:attrName>style.visibility</p:attrName>
                                        </p:attrNameLst>
                                      </p:cBhvr>
                                      <p:to>
                                        <p:strVal val="visible"/>
                                      </p:to>
                                    </p:set>
                                    <p:animEffect transition="in" filter="barn(outVertical)">
                                      <p:cBhvr>
                                        <p:cTn id="72" dur="500"/>
                                        <p:tgtEl>
                                          <p:spTgt spid="405508">
                                            <p:txEl>
                                              <p:pRg st="14" end="14"/>
                                            </p:txEl>
                                          </p:spTgt>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16" presetClass="entr" presetSubtype="37" fill="hold" grpId="0" nodeType="clickEffect">
                                  <p:stCondLst>
                                    <p:cond delay="0"/>
                                  </p:stCondLst>
                                  <p:childTnLst>
                                    <p:set>
                                      <p:cBhvr>
                                        <p:cTn id="76" dur="1" fill="hold">
                                          <p:stCondLst>
                                            <p:cond delay="0"/>
                                          </p:stCondLst>
                                        </p:cTn>
                                        <p:tgtEl>
                                          <p:spTgt spid="405508">
                                            <p:txEl>
                                              <p:pRg st="15" end="15"/>
                                            </p:txEl>
                                          </p:spTgt>
                                        </p:tgtEl>
                                        <p:attrNameLst>
                                          <p:attrName>style.visibility</p:attrName>
                                        </p:attrNameLst>
                                      </p:cBhvr>
                                      <p:to>
                                        <p:strVal val="visible"/>
                                      </p:to>
                                    </p:set>
                                    <p:animEffect transition="in" filter="barn(outVertical)">
                                      <p:cBhvr>
                                        <p:cTn id="77" dur="500"/>
                                        <p:tgtEl>
                                          <p:spTgt spid="405508">
                                            <p:txEl>
                                              <p:pRg st="15" end="15"/>
                                            </p:txEl>
                                          </p:spTgt>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16" presetClass="entr" presetSubtype="37" fill="hold" grpId="0" nodeType="clickEffect">
                                  <p:stCondLst>
                                    <p:cond delay="0"/>
                                  </p:stCondLst>
                                  <p:childTnLst>
                                    <p:set>
                                      <p:cBhvr>
                                        <p:cTn id="81" dur="1" fill="hold">
                                          <p:stCondLst>
                                            <p:cond delay="0"/>
                                          </p:stCondLst>
                                        </p:cTn>
                                        <p:tgtEl>
                                          <p:spTgt spid="405508">
                                            <p:txEl>
                                              <p:pRg st="16" end="16"/>
                                            </p:txEl>
                                          </p:spTgt>
                                        </p:tgtEl>
                                        <p:attrNameLst>
                                          <p:attrName>style.visibility</p:attrName>
                                        </p:attrNameLst>
                                      </p:cBhvr>
                                      <p:to>
                                        <p:strVal val="visible"/>
                                      </p:to>
                                    </p:set>
                                    <p:animEffect transition="in" filter="barn(outVertical)">
                                      <p:cBhvr>
                                        <p:cTn id="82" dur="500"/>
                                        <p:tgtEl>
                                          <p:spTgt spid="405508">
                                            <p:txEl>
                                              <p:pRg st="16" end="16"/>
                                            </p:txEl>
                                          </p:spTgt>
                                        </p:tgtEl>
                                      </p:cBhvr>
                                    </p:animEffect>
                                  </p:childTnLst>
                                </p:cTn>
                              </p:par>
                            </p:childTnLst>
                          </p:cTn>
                        </p:par>
                      </p:childTnLst>
                    </p:cTn>
                  </p:par>
                  <p:par>
                    <p:cTn id="83" fill="hold" nodeType="clickPar">
                      <p:stCondLst>
                        <p:cond delay="indefinite"/>
                      </p:stCondLst>
                      <p:childTnLst>
                        <p:par>
                          <p:cTn id="84" fill="hold" nodeType="withGroup">
                            <p:stCondLst>
                              <p:cond delay="0"/>
                            </p:stCondLst>
                            <p:childTnLst>
                              <p:par>
                                <p:cTn id="85" presetID="16" presetClass="entr" presetSubtype="37" fill="hold" grpId="0" nodeType="clickEffect">
                                  <p:stCondLst>
                                    <p:cond delay="0"/>
                                  </p:stCondLst>
                                  <p:childTnLst>
                                    <p:set>
                                      <p:cBhvr>
                                        <p:cTn id="86" dur="1" fill="hold">
                                          <p:stCondLst>
                                            <p:cond delay="0"/>
                                          </p:stCondLst>
                                        </p:cTn>
                                        <p:tgtEl>
                                          <p:spTgt spid="405508">
                                            <p:txEl>
                                              <p:pRg st="17" end="17"/>
                                            </p:txEl>
                                          </p:spTgt>
                                        </p:tgtEl>
                                        <p:attrNameLst>
                                          <p:attrName>style.visibility</p:attrName>
                                        </p:attrNameLst>
                                      </p:cBhvr>
                                      <p:to>
                                        <p:strVal val="visible"/>
                                      </p:to>
                                    </p:set>
                                    <p:animEffect transition="in" filter="barn(outVertical)">
                                      <p:cBhvr>
                                        <p:cTn id="87" dur="500"/>
                                        <p:tgtEl>
                                          <p:spTgt spid="405508">
                                            <p:txEl>
                                              <p:pRg st="17" end="17"/>
                                            </p:txEl>
                                          </p:spTgt>
                                        </p:tgtEl>
                                      </p:cBhvr>
                                    </p:animEffect>
                                  </p:childTnLst>
                                </p:cTn>
                              </p:par>
                            </p:childTnLst>
                          </p:cTn>
                        </p:par>
                      </p:childTnLst>
                    </p:cTn>
                  </p:par>
                  <p:par>
                    <p:cTn id="88" fill="hold" nodeType="clickPar">
                      <p:stCondLst>
                        <p:cond delay="indefinite"/>
                      </p:stCondLst>
                      <p:childTnLst>
                        <p:par>
                          <p:cTn id="89" fill="hold" nodeType="withGroup">
                            <p:stCondLst>
                              <p:cond delay="0"/>
                            </p:stCondLst>
                            <p:childTnLst>
                              <p:par>
                                <p:cTn id="90" presetID="9" presetClass="entr" presetSubtype="0" fill="hold" grpId="0" nodeType="clickEffect">
                                  <p:stCondLst>
                                    <p:cond delay="0"/>
                                  </p:stCondLst>
                                  <p:childTnLst>
                                    <p:set>
                                      <p:cBhvr>
                                        <p:cTn id="91" dur="1" fill="hold">
                                          <p:stCondLst>
                                            <p:cond delay="0"/>
                                          </p:stCondLst>
                                        </p:cTn>
                                        <p:tgtEl>
                                          <p:spTgt spid="405512"/>
                                        </p:tgtEl>
                                        <p:attrNameLst>
                                          <p:attrName>style.visibility</p:attrName>
                                        </p:attrNameLst>
                                      </p:cBhvr>
                                      <p:to>
                                        <p:strVal val="visible"/>
                                      </p:to>
                                    </p:set>
                                    <p:animEffect transition="in" filter="dissolve">
                                      <p:cBhvr>
                                        <p:cTn id="92" dur="500"/>
                                        <p:tgtEl>
                                          <p:spTgt spid="405512"/>
                                        </p:tgtEl>
                                      </p:cBhvr>
                                    </p:animEffect>
                                  </p:childTnLst>
                                </p:cTn>
                              </p:par>
                            </p:childTnLst>
                          </p:cTn>
                        </p:par>
                      </p:childTnLst>
                    </p:cTn>
                  </p:par>
                  <p:par>
                    <p:cTn id="93" fill="hold" nodeType="clickPar">
                      <p:stCondLst>
                        <p:cond delay="indefinite"/>
                      </p:stCondLst>
                      <p:childTnLst>
                        <p:par>
                          <p:cTn id="94" fill="hold" nodeType="withGroup">
                            <p:stCondLst>
                              <p:cond delay="0"/>
                            </p:stCondLst>
                            <p:childTnLst>
                              <p:par>
                                <p:cTn id="95" presetID="55" presetClass="entr" presetSubtype="0" fill="hold" grpId="0" nodeType="clickEffect">
                                  <p:stCondLst>
                                    <p:cond delay="0"/>
                                  </p:stCondLst>
                                  <p:childTnLst>
                                    <p:set>
                                      <p:cBhvr>
                                        <p:cTn id="96" dur="1" fill="hold">
                                          <p:stCondLst>
                                            <p:cond delay="0"/>
                                          </p:stCondLst>
                                        </p:cTn>
                                        <p:tgtEl>
                                          <p:spTgt spid="405511"/>
                                        </p:tgtEl>
                                        <p:attrNameLst>
                                          <p:attrName>style.visibility</p:attrName>
                                        </p:attrNameLst>
                                      </p:cBhvr>
                                      <p:to>
                                        <p:strVal val="visible"/>
                                      </p:to>
                                    </p:set>
                                    <p:anim calcmode="lin" valueType="num">
                                      <p:cBhvr>
                                        <p:cTn id="97" dur="1000" fill="hold"/>
                                        <p:tgtEl>
                                          <p:spTgt spid="405511"/>
                                        </p:tgtEl>
                                        <p:attrNameLst>
                                          <p:attrName>ppt_w</p:attrName>
                                        </p:attrNameLst>
                                      </p:cBhvr>
                                      <p:tavLst>
                                        <p:tav tm="0">
                                          <p:val>
                                            <p:strVal val="#ppt_w*0.70"/>
                                          </p:val>
                                        </p:tav>
                                        <p:tav tm="100000">
                                          <p:val>
                                            <p:strVal val="#ppt_w"/>
                                          </p:val>
                                        </p:tav>
                                      </p:tavLst>
                                    </p:anim>
                                    <p:anim calcmode="lin" valueType="num">
                                      <p:cBhvr>
                                        <p:cTn id="98" dur="1000" fill="hold"/>
                                        <p:tgtEl>
                                          <p:spTgt spid="405511"/>
                                        </p:tgtEl>
                                        <p:attrNameLst>
                                          <p:attrName>ppt_h</p:attrName>
                                        </p:attrNameLst>
                                      </p:cBhvr>
                                      <p:tavLst>
                                        <p:tav tm="0">
                                          <p:val>
                                            <p:strVal val="#ppt_h"/>
                                          </p:val>
                                        </p:tav>
                                        <p:tav tm="100000">
                                          <p:val>
                                            <p:strVal val="#ppt_h"/>
                                          </p:val>
                                        </p:tav>
                                      </p:tavLst>
                                    </p:anim>
                                    <p:animEffect transition="in" filter="fade">
                                      <p:cBhvr>
                                        <p:cTn id="99" dur="1000"/>
                                        <p:tgtEl>
                                          <p:spTgt spid="405511"/>
                                        </p:tgtEl>
                                      </p:cBhvr>
                                    </p:animEffect>
                                  </p:childTnLst>
                                </p:cTn>
                              </p:par>
                            </p:childTnLst>
                          </p:cTn>
                        </p:par>
                      </p:childTnLst>
                    </p:cTn>
                  </p:par>
                  <p:par>
                    <p:cTn id="100" fill="hold" nodeType="clickPar">
                      <p:stCondLst>
                        <p:cond delay="indefinite"/>
                      </p:stCondLst>
                      <p:childTnLst>
                        <p:par>
                          <p:cTn id="101" fill="hold" nodeType="withGroup">
                            <p:stCondLst>
                              <p:cond delay="0"/>
                            </p:stCondLst>
                            <p:childTnLst>
                              <p:par>
                                <p:cTn id="102" presetID="9" presetClass="entr" presetSubtype="0" fill="hold" grpId="0" nodeType="clickEffect">
                                  <p:stCondLst>
                                    <p:cond delay="0"/>
                                  </p:stCondLst>
                                  <p:childTnLst>
                                    <p:set>
                                      <p:cBhvr>
                                        <p:cTn id="103" dur="1" fill="hold">
                                          <p:stCondLst>
                                            <p:cond delay="0"/>
                                          </p:stCondLst>
                                        </p:cTn>
                                        <p:tgtEl>
                                          <p:spTgt spid="405509"/>
                                        </p:tgtEl>
                                        <p:attrNameLst>
                                          <p:attrName>style.visibility</p:attrName>
                                        </p:attrNameLst>
                                      </p:cBhvr>
                                      <p:to>
                                        <p:strVal val="visible"/>
                                      </p:to>
                                    </p:set>
                                    <p:animEffect transition="in" filter="dissolve">
                                      <p:cBhvr>
                                        <p:cTn id="104" dur="500"/>
                                        <p:tgtEl>
                                          <p:spTgt spid="4055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5508" grpId="0" build="p" autoUpdateAnimBg="0"/>
      <p:bldP spid="405509" grpId="0" animBg="1" autoUpdateAnimBg="0"/>
      <p:bldP spid="405511" grpId="0" animBg="1" autoUpdateAnimBg="0"/>
      <p:bldP spid="405512" grpId="0" animBg="1"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6532" name="Text Box 4">
            <a:extLst>
              <a:ext uri="{FF2B5EF4-FFF2-40B4-BE49-F238E27FC236}">
                <a16:creationId xmlns:a16="http://schemas.microsoft.com/office/drawing/2014/main" id="{A1C36015-59C3-F941-8505-CBABA158F858}"/>
              </a:ext>
            </a:extLst>
          </p:cNvPr>
          <p:cNvSpPr txBox="1">
            <a:spLocks noChangeArrowheads="1"/>
          </p:cNvSpPr>
          <p:nvPr/>
        </p:nvSpPr>
        <p:spPr bwMode="auto">
          <a:xfrm>
            <a:off x="2057400" y="692150"/>
            <a:ext cx="8610600" cy="5522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nSpc>
                <a:spcPct val="125000"/>
              </a:lnSpc>
            </a:pPr>
            <a:r>
              <a:rPr lang="zh-CN" altLang="en-US" sz="3200" b="1">
                <a:solidFill>
                  <a:srgbClr val="3333FF"/>
                </a:solidFill>
                <a:latin typeface="华文楷体" panose="02010600040101010101" pitchFamily="2" charset="-122"/>
                <a:ea typeface="华文楷体" panose="02010600040101010101" pitchFamily="2" charset="-122"/>
              </a:rPr>
              <a:t>三、利用信号量集机制解决读者－写者问题</a:t>
            </a:r>
          </a:p>
          <a:p>
            <a:pPr>
              <a:lnSpc>
                <a:spcPct val="125000"/>
              </a:lnSpc>
            </a:pPr>
            <a:r>
              <a:rPr lang="zh-CN" altLang="en-US" sz="3200" b="1">
                <a:solidFill>
                  <a:srgbClr val="FF0000"/>
                </a:solidFill>
                <a:latin typeface="华文楷体" panose="02010600040101010101" pitchFamily="2" charset="-122"/>
                <a:ea typeface="华文楷体" panose="02010600040101010101" pitchFamily="2" charset="-122"/>
              </a:rPr>
              <a:t> 基本思想：</a:t>
            </a:r>
          </a:p>
          <a:p>
            <a:pPr>
              <a:lnSpc>
                <a:spcPct val="125000"/>
              </a:lnSpc>
            </a:pPr>
            <a:r>
              <a:rPr lang="zh-CN" altLang="en-US" sz="3200" b="1">
                <a:solidFill>
                  <a:schemeClr val="tx1"/>
                </a:solidFill>
                <a:latin typeface="华文楷体" panose="02010600040101010101" pitchFamily="2" charset="-122"/>
                <a:ea typeface="华文楷体" panose="02010600040101010101" pitchFamily="2" charset="-122"/>
              </a:rPr>
              <a:t>    利用 </a:t>
            </a:r>
            <a:r>
              <a:rPr lang="en-US" altLang="zh-CN" sz="3200" b="1">
                <a:solidFill>
                  <a:schemeClr val="tx1"/>
                </a:solidFill>
                <a:latin typeface="华文楷体" panose="02010600040101010101" pitchFamily="2" charset="-122"/>
                <a:ea typeface="华文楷体" panose="02010600040101010101" pitchFamily="2" charset="-122"/>
              </a:rPr>
              <a:t>Swait( S ,1 ,1 )</a:t>
            </a:r>
            <a:r>
              <a:rPr lang="zh-CN" altLang="en-US" sz="3200" b="1">
                <a:solidFill>
                  <a:schemeClr val="tx1"/>
                </a:solidFill>
                <a:latin typeface="华文楷体" panose="02010600040101010101" pitchFamily="2" charset="-122"/>
                <a:ea typeface="华文楷体" panose="02010600040101010101" pitchFamily="2" charset="-122"/>
              </a:rPr>
              <a:t>操作来控制</a:t>
            </a:r>
            <a:r>
              <a:rPr lang="zh-CN" altLang="en-US" sz="3200" b="1">
                <a:solidFill>
                  <a:srgbClr val="FF0000"/>
                </a:solidFill>
                <a:latin typeface="华文楷体" panose="02010600040101010101" pitchFamily="2" charset="-122"/>
                <a:ea typeface="华文楷体" panose="02010600040101010101" pitchFamily="2" charset="-122"/>
              </a:rPr>
              <a:t>读者</a:t>
            </a:r>
            <a:r>
              <a:rPr lang="zh-CN" altLang="en-US" sz="3200" b="1">
                <a:solidFill>
                  <a:schemeClr val="tx1"/>
                </a:solidFill>
                <a:latin typeface="华文楷体" panose="02010600040101010101" pitchFamily="2" charset="-122"/>
                <a:ea typeface="华文楷体" panose="02010600040101010101" pitchFamily="2" charset="-122"/>
              </a:rPr>
              <a:t>数目。</a:t>
            </a:r>
          </a:p>
          <a:p>
            <a:pPr>
              <a:lnSpc>
                <a:spcPct val="125000"/>
              </a:lnSpc>
            </a:pPr>
            <a:r>
              <a:rPr lang="zh-CN" altLang="en-US" sz="3200" b="1">
                <a:solidFill>
                  <a:schemeClr val="tx1"/>
                </a:solidFill>
                <a:latin typeface="华文楷体" panose="02010600040101010101" pitchFamily="2" charset="-122"/>
                <a:ea typeface="华文楷体" panose="02010600040101010101" pitchFamily="2" charset="-122"/>
              </a:rPr>
              <a:t>    利用 </a:t>
            </a:r>
            <a:r>
              <a:rPr lang="en-US" altLang="zh-CN" sz="3200" b="1">
                <a:solidFill>
                  <a:schemeClr val="tx1"/>
                </a:solidFill>
                <a:latin typeface="华文楷体" panose="02010600040101010101" pitchFamily="2" charset="-122"/>
                <a:ea typeface="华文楷体" panose="02010600040101010101" pitchFamily="2" charset="-122"/>
              </a:rPr>
              <a:t>Swait( S ,1 ,0 )</a:t>
            </a:r>
            <a:r>
              <a:rPr lang="zh-CN" altLang="en-US" sz="3200" b="1">
                <a:solidFill>
                  <a:schemeClr val="tx1"/>
                </a:solidFill>
                <a:latin typeface="华文楷体" panose="02010600040101010101" pitchFamily="2" charset="-122"/>
                <a:ea typeface="华文楷体" panose="02010600040101010101" pitchFamily="2" charset="-122"/>
              </a:rPr>
              <a:t>控制</a:t>
            </a:r>
            <a:r>
              <a:rPr lang="zh-CN" altLang="en-US" sz="3200" b="1">
                <a:solidFill>
                  <a:srgbClr val="FF0000"/>
                </a:solidFill>
                <a:latin typeface="华文楷体" panose="02010600040101010101" pitchFamily="2" charset="-122"/>
                <a:ea typeface="华文楷体" panose="02010600040101010101" pitchFamily="2" charset="-122"/>
              </a:rPr>
              <a:t>写进程</a:t>
            </a:r>
            <a:r>
              <a:rPr lang="zh-CN" altLang="en-US" sz="3200" b="1">
                <a:solidFill>
                  <a:schemeClr val="tx1"/>
                </a:solidFill>
                <a:latin typeface="华文楷体" panose="02010600040101010101" pitchFamily="2" charset="-122"/>
                <a:ea typeface="华文楷体" panose="02010600040101010101" pitchFamily="2" charset="-122"/>
              </a:rPr>
              <a:t>与</a:t>
            </a:r>
            <a:r>
              <a:rPr lang="zh-CN" altLang="en-US" sz="3200" b="1">
                <a:solidFill>
                  <a:srgbClr val="FF0000"/>
                </a:solidFill>
                <a:latin typeface="华文楷体" panose="02010600040101010101" pitchFamily="2" charset="-122"/>
                <a:ea typeface="华文楷体" panose="02010600040101010101" pitchFamily="2" charset="-122"/>
              </a:rPr>
              <a:t>读进程</a:t>
            </a:r>
            <a:r>
              <a:rPr lang="zh-CN" altLang="en-US" sz="3200" b="1">
                <a:solidFill>
                  <a:schemeClr val="tx1"/>
                </a:solidFill>
                <a:latin typeface="华文楷体" panose="02010600040101010101" pitchFamily="2" charset="-122"/>
                <a:ea typeface="华文楷体" panose="02010600040101010101" pitchFamily="2" charset="-122"/>
              </a:rPr>
              <a:t>、或</a:t>
            </a:r>
            <a:r>
              <a:rPr lang="zh-CN" altLang="en-US" sz="3200" b="1">
                <a:solidFill>
                  <a:srgbClr val="FF0000"/>
                </a:solidFill>
                <a:latin typeface="华文楷体" panose="02010600040101010101" pitchFamily="2" charset="-122"/>
                <a:ea typeface="华文楷体" panose="02010600040101010101" pitchFamily="2" charset="-122"/>
              </a:rPr>
              <a:t>写进程</a:t>
            </a:r>
            <a:r>
              <a:rPr lang="zh-CN" altLang="en-US" sz="3200" b="1">
                <a:solidFill>
                  <a:schemeClr val="tx1"/>
                </a:solidFill>
                <a:latin typeface="华文楷体" panose="02010600040101010101" pitchFamily="2" charset="-122"/>
                <a:ea typeface="华文楷体" panose="02010600040101010101" pitchFamily="2" charset="-122"/>
              </a:rPr>
              <a:t>与</a:t>
            </a:r>
            <a:r>
              <a:rPr lang="zh-CN" altLang="en-US" sz="3200" b="1">
                <a:solidFill>
                  <a:srgbClr val="FF0000"/>
                </a:solidFill>
                <a:latin typeface="华文楷体" panose="02010600040101010101" pitchFamily="2" charset="-122"/>
                <a:ea typeface="华文楷体" panose="02010600040101010101" pitchFamily="2" charset="-122"/>
              </a:rPr>
              <a:t>写进程</a:t>
            </a:r>
            <a:r>
              <a:rPr lang="zh-CN" altLang="en-US" sz="3200" b="1">
                <a:solidFill>
                  <a:schemeClr val="tx1"/>
                </a:solidFill>
                <a:latin typeface="华文楷体" panose="02010600040101010101" pitchFamily="2" charset="-122"/>
                <a:ea typeface="华文楷体" panose="02010600040101010101" pitchFamily="2" charset="-122"/>
              </a:rPr>
              <a:t>之间的</a:t>
            </a:r>
            <a:r>
              <a:rPr lang="zh-CN" altLang="en-US" sz="3200" b="1">
                <a:solidFill>
                  <a:srgbClr val="FF00FF"/>
                </a:solidFill>
                <a:latin typeface="华文楷体" panose="02010600040101010101" pitchFamily="2" charset="-122"/>
                <a:ea typeface="华文楷体" panose="02010600040101010101" pitchFamily="2" charset="-122"/>
              </a:rPr>
              <a:t>互斥</a:t>
            </a:r>
            <a:r>
              <a:rPr lang="zh-CN" altLang="en-US" sz="3200" b="1">
                <a:solidFill>
                  <a:schemeClr val="tx1"/>
                </a:solidFill>
                <a:latin typeface="华文楷体" panose="02010600040101010101" pitchFamily="2" charset="-122"/>
                <a:ea typeface="华文楷体" panose="02010600040101010101" pitchFamily="2" charset="-122"/>
              </a:rPr>
              <a:t>。</a:t>
            </a:r>
          </a:p>
          <a:p>
            <a:pPr>
              <a:lnSpc>
                <a:spcPct val="125000"/>
              </a:lnSpc>
            </a:pPr>
            <a:r>
              <a:rPr lang="zh-CN" altLang="en-US" sz="3200" b="1">
                <a:solidFill>
                  <a:srgbClr val="0000FF"/>
                </a:solidFill>
                <a:latin typeface="华文楷体" panose="02010600040101010101" pitchFamily="2" charset="-122"/>
                <a:ea typeface="华文楷体" panose="02010600040101010101" pitchFamily="2" charset="-122"/>
              </a:rPr>
              <a:t> 方法：</a:t>
            </a:r>
          </a:p>
          <a:p>
            <a:pPr>
              <a:lnSpc>
                <a:spcPct val="125000"/>
              </a:lnSpc>
            </a:pPr>
            <a:r>
              <a:rPr lang="zh-CN" altLang="en-US" sz="3200" b="1">
                <a:solidFill>
                  <a:srgbClr val="3333FF"/>
                </a:solidFill>
                <a:latin typeface="华文楷体" panose="02010600040101010101" pitchFamily="2" charset="-122"/>
                <a:ea typeface="华文楷体" panose="02010600040101010101" pitchFamily="2" charset="-122"/>
              </a:rPr>
              <a:t>   </a:t>
            </a:r>
            <a:r>
              <a:rPr lang="en-US" altLang="zh-CN" sz="3200" b="1">
                <a:solidFill>
                  <a:schemeClr val="tx1"/>
                </a:solidFill>
                <a:latin typeface="华文楷体" panose="02010600040101010101" pitchFamily="2" charset="-122"/>
                <a:ea typeface="华文楷体" panose="02010600040101010101" pitchFamily="2" charset="-122"/>
              </a:rPr>
              <a:t>1.</a:t>
            </a:r>
            <a:r>
              <a:rPr lang="zh-CN" altLang="en-US" sz="3200" b="1">
                <a:solidFill>
                  <a:schemeClr val="tx1"/>
                </a:solidFill>
                <a:latin typeface="华文楷体" panose="02010600040101010101" pitchFamily="2" charset="-122"/>
                <a:ea typeface="华文楷体" panose="02010600040101010101" pitchFamily="2" charset="-122"/>
              </a:rPr>
              <a:t>增加一条限制，最多允许 </a:t>
            </a:r>
            <a:r>
              <a:rPr lang="en-US" altLang="zh-CN" sz="3200" b="1">
                <a:solidFill>
                  <a:srgbClr val="3333FF"/>
                </a:solidFill>
                <a:latin typeface="华文楷体" panose="02010600040101010101" pitchFamily="2" charset="-122"/>
                <a:ea typeface="华文楷体" panose="02010600040101010101" pitchFamily="2" charset="-122"/>
              </a:rPr>
              <a:t>RN</a:t>
            </a:r>
            <a:r>
              <a:rPr lang="en-US" altLang="zh-CN" sz="3200" b="1">
                <a:solidFill>
                  <a:schemeClr val="tx1"/>
                </a:solidFill>
                <a:latin typeface="华文楷体" panose="02010600040101010101" pitchFamily="2" charset="-122"/>
                <a:ea typeface="华文楷体" panose="02010600040101010101" pitchFamily="2" charset="-122"/>
              </a:rPr>
              <a:t> </a:t>
            </a:r>
            <a:r>
              <a:rPr lang="zh-CN" altLang="en-US" sz="3200" b="1">
                <a:solidFill>
                  <a:schemeClr val="tx1"/>
                </a:solidFill>
                <a:latin typeface="华文楷体" panose="02010600040101010101" pitchFamily="2" charset="-122"/>
                <a:ea typeface="华文楷体" panose="02010600040101010101" pitchFamily="2" charset="-122"/>
              </a:rPr>
              <a:t>个读者同时读</a:t>
            </a:r>
          </a:p>
          <a:p>
            <a:pPr>
              <a:lnSpc>
                <a:spcPct val="125000"/>
              </a:lnSpc>
            </a:pPr>
            <a:r>
              <a:rPr lang="zh-CN" altLang="en-US" sz="3200" b="1">
                <a:solidFill>
                  <a:schemeClr val="tx1"/>
                </a:solidFill>
                <a:latin typeface="华文楷体" panose="02010600040101010101" pitchFamily="2" charset="-122"/>
                <a:ea typeface="华文楷体" panose="02010600040101010101" pitchFamily="2" charset="-122"/>
              </a:rPr>
              <a:t>   </a:t>
            </a:r>
            <a:r>
              <a:rPr lang="en-US" altLang="zh-CN" sz="3200" b="1">
                <a:solidFill>
                  <a:schemeClr val="tx1"/>
                </a:solidFill>
                <a:latin typeface="华文楷体" panose="02010600040101010101" pitchFamily="2" charset="-122"/>
                <a:ea typeface="华文楷体" panose="02010600040101010101" pitchFamily="2" charset="-122"/>
              </a:rPr>
              <a:t>2.</a:t>
            </a:r>
            <a:r>
              <a:rPr lang="zh-CN" altLang="en-US" sz="3200" b="1">
                <a:solidFill>
                  <a:schemeClr val="tx1"/>
                </a:solidFill>
                <a:latin typeface="华文楷体" panose="02010600040101010101" pitchFamily="2" charset="-122"/>
                <a:ea typeface="华文楷体" panose="02010600040101010101" pitchFamily="2" charset="-122"/>
              </a:rPr>
              <a:t>引入信号量 </a:t>
            </a:r>
            <a:r>
              <a:rPr lang="en-US" altLang="zh-CN" sz="3200" b="1">
                <a:solidFill>
                  <a:srgbClr val="3333FF"/>
                </a:solidFill>
                <a:latin typeface="华文楷体" panose="02010600040101010101" pitchFamily="2" charset="-122"/>
                <a:ea typeface="华文楷体" panose="02010600040101010101" pitchFamily="2" charset="-122"/>
              </a:rPr>
              <a:t>L </a:t>
            </a:r>
            <a:r>
              <a:rPr lang="zh-CN" altLang="en-US" sz="3200" b="1">
                <a:solidFill>
                  <a:schemeClr val="tx1"/>
                </a:solidFill>
                <a:latin typeface="华文楷体" panose="02010600040101010101" pitchFamily="2" charset="-122"/>
                <a:ea typeface="华文楷体" panose="02010600040101010101" pitchFamily="2" charset="-122"/>
              </a:rPr>
              <a:t>，赋于初值为 </a:t>
            </a:r>
            <a:r>
              <a:rPr lang="en-US" altLang="zh-CN" sz="3200" b="1">
                <a:solidFill>
                  <a:srgbClr val="3333FF"/>
                </a:solidFill>
                <a:latin typeface="华文楷体" panose="02010600040101010101" pitchFamily="2" charset="-122"/>
                <a:ea typeface="华文楷体" panose="02010600040101010101" pitchFamily="2" charset="-122"/>
              </a:rPr>
              <a:t>L=RN</a:t>
            </a:r>
            <a:r>
              <a:rPr lang="zh-CN" altLang="en-US" sz="3200" b="1">
                <a:solidFill>
                  <a:srgbClr val="CC3399"/>
                </a:solidFill>
                <a:latin typeface="华文楷体" panose="02010600040101010101" pitchFamily="2" charset="-122"/>
                <a:ea typeface="华文楷体" panose="02010600040101010101" pitchFamily="2" charset="-122"/>
              </a:rPr>
              <a:t> </a:t>
            </a:r>
            <a:endParaRPr lang="zh-CN" altLang="en-US" sz="3200" b="1">
              <a:solidFill>
                <a:srgbClr val="3333FF"/>
              </a:solidFill>
              <a:latin typeface="华文楷体" panose="02010600040101010101" pitchFamily="2" charset="-122"/>
              <a:ea typeface="华文楷体" panose="02010600040101010101" pitchFamily="2" charset="-122"/>
            </a:endParaRPr>
          </a:p>
        </p:txBody>
      </p:sp>
      <p:sp>
        <p:nvSpPr>
          <p:cNvPr id="111619" name="Rectangle 5">
            <a:extLst>
              <a:ext uri="{FF2B5EF4-FFF2-40B4-BE49-F238E27FC236}">
                <a16:creationId xmlns:a16="http://schemas.microsoft.com/office/drawing/2014/main" id="{ACDC66D1-F8AA-2549-B73F-9FE18D8D7412}"/>
              </a:ext>
            </a:extLst>
          </p:cNvPr>
          <p:cNvSpPr>
            <a:spLocks noChangeArrowheads="1"/>
          </p:cNvSpPr>
          <p:nvPr/>
        </p:nvSpPr>
        <p:spPr bwMode="auto">
          <a:xfrm>
            <a:off x="2057400" y="0"/>
            <a:ext cx="8077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3200" b="1">
                <a:solidFill>
                  <a:srgbClr val="0000FF"/>
                </a:solidFill>
                <a:latin typeface="宋体" panose="02010600030101010101" pitchFamily="2" charset="-122"/>
              </a:rPr>
              <a:t>2.5 </a:t>
            </a:r>
            <a:r>
              <a:rPr lang="zh-CN" altLang="en-US" sz="3200" b="1">
                <a:solidFill>
                  <a:srgbClr val="0000FF"/>
                </a:solidFill>
                <a:latin typeface="宋体" panose="02010600030101010101" pitchFamily="2" charset="-122"/>
              </a:rPr>
              <a:t>经典进程同步问题－</a:t>
            </a:r>
            <a:r>
              <a:rPr lang="zh-CN" altLang="en-US" sz="3200" b="1">
                <a:solidFill>
                  <a:srgbClr val="FF0000"/>
                </a:solidFill>
                <a:latin typeface="宋体" panose="02010600030101010101" pitchFamily="2" charset="-122"/>
              </a:rPr>
              <a:t>读者－写者问题</a:t>
            </a:r>
          </a:p>
        </p:txBody>
      </p:sp>
      <p:sp>
        <p:nvSpPr>
          <p:cNvPr id="111620" name="灯片编号占位符 3">
            <a:extLst>
              <a:ext uri="{FF2B5EF4-FFF2-40B4-BE49-F238E27FC236}">
                <a16:creationId xmlns:a16="http://schemas.microsoft.com/office/drawing/2014/main" id="{C4EBBED6-DF93-5648-9EC5-DDC4BE0B6ADE}"/>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C275FC99-D66B-7C4F-8D3E-350548555820}" type="slidenum">
              <a:rPr lang="zh-CN" altLang="en-US" sz="1800"/>
              <a:pPr/>
              <a:t>16</a:t>
            </a:fld>
            <a:endParaRPr lang="en-US" altLang="zh-CN" sz="1800"/>
          </a:p>
        </p:txBody>
      </p:sp>
    </p:spTree>
    <p:extLst>
      <p:ext uri="{BB962C8B-B14F-4D97-AF65-F5344CB8AC3E}">
        <p14:creationId xmlns:p14="http://schemas.microsoft.com/office/powerpoint/2010/main" val="3715116484"/>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406532">
                                            <p:txEl>
                                              <p:pRg st="0" end="0"/>
                                            </p:txEl>
                                          </p:spTgt>
                                        </p:tgtEl>
                                        <p:attrNameLst>
                                          <p:attrName>style.visibility</p:attrName>
                                        </p:attrNameLst>
                                      </p:cBhvr>
                                      <p:to>
                                        <p:strVal val="visible"/>
                                      </p:to>
                                    </p:set>
                                    <p:animEffect transition="in" filter="barn(outVertical)">
                                      <p:cBhvr>
                                        <p:cTn id="7" dur="500"/>
                                        <p:tgtEl>
                                          <p:spTgt spid="406532">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406532">
                                            <p:txEl>
                                              <p:pRg st="1" end="1"/>
                                            </p:txEl>
                                          </p:spTgt>
                                        </p:tgtEl>
                                        <p:attrNameLst>
                                          <p:attrName>style.visibility</p:attrName>
                                        </p:attrNameLst>
                                      </p:cBhvr>
                                      <p:to>
                                        <p:strVal val="visible"/>
                                      </p:to>
                                    </p:set>
                                    <p:animEffect transition="in" filter="barn(outVertical)">
                                      <p:cBhvr>
                                        <p:cTn id="12" dur="500"/>
                                        <p:tgtEl>
                                          <p:spTgt spid="406532">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406532">
                                            <p:txEl>
                                              <p:pRg st="2" end="2"/>
                                            </p:txEl>
                                          </p:spTgt>
                                        </p:tgtEl>
                                        <p:attrNameLst>
                                          <p:attrName>style.visibility</p:attrName>
                                        </p:attrNameLst>
                                      </p:cBhvr>
                                      <p:to>
                                        <p:strVal val="visible"/>
                                      </p:to>
                                    </p:set>
                                    <p:animEffect transition="in" filter="barn(outVertical)">
                                      <p:cBhvr>
                                        <p:cTn id="17" dur="500"/>
                                        <p:tgtEl>
                                          <p:spTgt spid="406532">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406532">
                                            <p:txEl>
                                              <p:pRg st="3" end="3"/>
                                            </p:txEl>
                                          </p:spTgt>
                                        </p:tgtEl>
                                        <p:attrNameLst>
                                          <p:attrName>style.visibility</p:attrName>
                                        </p:attrNameLst>
                                      </p:cBhvr>
                                      <p:to>
                                        <p:strVal val="visible"/>
                                      </p:to>
                                    </p:set>
                                    <p:animEffect transition="in" filter="barn(outVertical)">
                                      <p:cBhvr>
                                        <p:cTn id="22" dur="500"/>
                                        <p:tgtEl>
                                          <p:spTgt spid="406532">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406532">
                                            <p:txEl>
                                              <p:pRg st="4" end="4"/>
                                            </p:txEl>
                                          </p:spTgt>
                                        </p:tgtEl>
                                        <p:attrNameLst>
                                          <p:attrName>style.visibility</p:attrName>
                                        </p:attrNameLst>
                                      </p:cBhvr>
                                      <p:to>
                                        <p:strVal val="visible"/>
                                      </p:to>
                                    </p:set>
                                    <p:animEffect transition="in" filter="barn(outVertical)">
                                      <p:cBhvr>
                                        <p:cTn id="27" dur="500"/>
                                        <p:tgtEl>
                                          <p:spTgt spid="406532">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6" presetClass="entr" presetSubtype="37" fill="hold" grpId="0" nodeType="clickEffect">
                                  <p:stCondLst>
                                    <p:cond delay="0"/>
                                  </p:stCondLst>
                                  <p:childTnLst>
                                    <p:set>
                                      <p:cBhvr>
                                        <p:cTn id="31" dur="1" fill="hold">
                                          <p:stCondLst>
                                            <p:cond delay="0"/>
                                          </p:stCondLst>
                                        </p:cTn>
                                        <p:tgtEl>
                                          <p:spTgt spid="406532">
                                            <p:txEl>
                                              <p:pRg st="5" end="5"/>
                                            </p:txEl>
                                          </p:spTgt>
                                        </p:tgtEl>
                                        <p:attrNameLst>
                                          <p:attrName>style.visibility</p:attrName>
                                        </p:attrNameLst>
                                      </p:cBhvr>
                                      <p:to>
                                        <p:strVal val="visible"/>
                                      </p:to>
                                    </p:set>
                                    <p:animEffect transition="in" filter="barn(outVertical)">
                                      <p:cBhvr>
                                        <p:cTn id="32" dur="500"/>
                                        <p:tgtEl>
                                          <p:spTgt spid="406532">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6" presetClass="entr" presetSubtype="37" fill="hold" grpId="0" nodeType="clickEffect">
                                  <p:stCondLst>
                                    <p:cond delay="0"/>
                                  </p:stCondLst>
                                  <p:childTnLst>
                                    <p:set>
                                      <p:cBhvr>
                                        <p:cTn id="36" dur="1" fill="hold">
                                          <p:stCondLst>
                                            <p:cond delay="0"/>
                                          </p:stCondLst>
                                        </p:cTn>
                                        <p:tgtEl>
                                          <p:spTgt spid="406532">
                                            <p:txEl>
                                              <p:pRg st="6" end="6"/>
                                            </p:txEl>
                                          </p:spTgt>
                                        </p:tgtEl>
                                        <p:attrNameLst>
                                          <p:attrName>style.visibility</p:attrName>
                                        </p:attrNameLst>
                                      </p:cBhvr>
                                      <p:to>
                                        <p:strVal val="visible"/>
                                      </p:to>
                                    </p:set>
                                    <p:animEffect transition="in" filter="barn(outVertical)">
                                      <p:cBhvr>
                                        <p:cTn id="37" dur="500"/>
                                        <p:tgtEl>
                                          <p:spTgt spid="40653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6532" grpId="0" build="p"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7556" name="Text Box 4">
            <a:extLst>
              <a:ext uri="{FF2B5EF4-FFF2-40B4-BE49-F238E27FC236}">
                <a16:creationId xmlns:a16="http://schemas.microsoft.com/office/drawing/2014/main" id="{D924CDF1-FFCF-D84A-9D75-496E0834602C}"/>
              </a:ext>
            </a:extLst>
          </p:cNvPr>
          <p:cNvSpPr txBox="1">
            <a:spLocks noChangeArrowheads="1"/>
          </p:cNvSpPr>
          <p:nvPr/>
        </p:nvSpPr>
        <p:spPr bwMode="auto">
          <a:xfrm>
            <a:off x="2057400" y="1214438"/>
            <a:ext cx="4419600" cy="5429250"/>
          </a:xfrm>
          <a:prstGeom prst="rect">
            <a:avLst/>
          </a:prstGeom>
          <a:solidFill>
            <a:srgbClr val="FFFFCC"/>
          </a:solidFill>
          <a:ln>
            <a:noFill/>
          </a:ln>
          <a:extLs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nSpc>
                <a:spcPct val="65000"/>
              </a:lnSpc>
              <a:spcBef>
                <a:spcPct val="50000"/>
              </a:spcBef>
            </a:pPr>
            <a:r>
              <a:rPr lang="en-US" altLang="zh-CN" b="1">
                <a:solidFill>
                  <a:schemeClr val="tx1"/>
                </a:solidFill>
              </a:rPr>
              <a:t>Int RN  ;</a:t>
            </a:r>
          </a:p>
          <a:p>
            <a:pPr>
              <a:lnSpc>
                <a:spcPct val="65000"/>
              </a:lnSpc>
              <a:spcBef>
                <a:spcPct val="50000"/>
              </a:spcBef>
            </a:pPr>
            <a:r>
              <a:rPr lang="en-US" altLang="zh-CN" b="1">
                <a:solidFill>
                  <a:schemeClr val="tx1"/>
                </a:solidFill>
              </a:rPr>
              <a:t> semaphore    L , mx = RN , 1 ;</a:t>
            </a:r>
          </a:p>
          <a:p>
            <a:pPr>
              <a:lnSpc>
                <a:spcPct val="65000"/>
              </a:lnSpc>
              <a:spcBef>
                <a:spcPct val="50000"/>
              </a:spcBef>
            </a:pPr>
            <a:r>
              <a:rPr lang="en-US" altLang="zh-CN" b="1">
                <a:solidFill>
                  <a:srgbClr val="FF00FF"/>
                </a:solidFill>
              </a:rPr>
              <a:t>cobegin</a:t>
            </a:r>
          </a:p>
          <a:p>
            <a:pPr>
              <a:lnSpc>
                <a:spcPct val="65000"/>
              </a:lnSpc>
              <a:spcBef>
                <a:spcPct val="50000"/>
              </a:spcBef>
            </a:pPr>
            <a:r>
              <a:rPr lang="en-US" altLang="zh-CN" b="1">
                <a:solidFill>
                  <a:schemeClr val="tx1"/>
                </a:solidFill>
              </a:rPr>
              <a:t>     </a:t>
            </a:r>
            <a:r>
              <a:rPr lang="en-US" altLang="zh-CN" b="1">
                <a:solidFill>
                  <a:srgbClr val="0000FF"/>
                </a:solidFill>
              </a:rPr>
              <a:t>reader () {</a:t>
            </a:r>
          </a:p>
          <a:p>
            <a:pPr>
              <a:lnSpc>
                <a:spcPct val="65000"/>
              </a:lnSpc>
              <a:spcBef>
                <a:spcPct val="50000"/>
              </a:spcBef>
            </a:pPr>
            <a:r>
              <a:rPr lang="en-US" altLang="zh-CN" b="1">
                <a:solidFill>
                  <a:schemeClr val="tx1"/>
                </a:solidFill>
              </a:rPr>
              <a:t>            </a:t>
            </a:r>
            <a:r>
              <a:rPr lang="en-US" altLang="zh-CN" b="1">
                <a:solidFill>
                  <a:srgbClr val="FF3300"/>
                </a:solidFill>
              </a:rPr>
              <a:t>while(true) {</a:t>
            </a:r>
          </a:p>
          <a:p>
            <a:pPr>
              <a:lnSpc>
                <a:spcPct val="65000"/>
              </a:lnSpc>
              <a:spcBef>
                <a:spcPct val="50000"/>
              </a:spcBef>
            </a:pPr>
            <a:r>
              <a:rPr lang="en-US" altLang="zh-CN" b="1">
                <a:solidFill>
                  <a:schemeClr val="tx1"/>
                </a:solidFill>
              </a:rPr>
              <a:t>               Swait ( L,1,1 ) ;</a:t>
            </a:r>
          </a:p>
          <a:p>
            <a:pPr>
              <a:lnSpc>
                <a:spcPct val="65000"/>
              </a:lnSpc>
              <a:spcBef>
                <a:spcPct val="50000"/>
              </a:spcBef>
            </a:pPr>
            <a:r>
              <a:rPr lang="en-US" altLang="zh-CN" b="1">
                <a:solidFill>
                  <a:schemeClr val="tx1"/>
                </a:solidFill>
              </a:rPr>
              <a:t>               Swait ( mx ,1,0 ) ;</a:t>
            </a:r>
          </a:p>
          <a:p>
            <a:pPr>
              <a:lnSpc>
                <a:spcPct val="65000"/>
              </a:lnSpc>
              <a:spcBef>
                <a:spcPct val="50000"/>
              </a:spcBef>
            </a:pPr>
            <a:r>
              <a:rPr lang="en-US" altLang="zh-CN" b="1">
                <a:solidFill>
                  <a:schemeClr val="tx1"/>
                </a:solidFill>
              </a:rPr>
              <a:t>                 …</a:t>
            </a:r>
          </a:p>
          <a:p>
            <a:pPr>
              <a:lnSpc>
                <a:spcPct val="65000"/>
              </a:lnSpc>
              <a:spcBef>
                <a:spcPct val="50000"/>
              </a:spcBef>
            </a:pPr>
            <a:r>
              <a:rPr lang="en-US" altLang="zh-CN" b="1">
                <a:solidFill>
                  <a:schemeClr val="tx1"/>
                </a:solidFill>
              </a:rPr>
              <a:t>               </a:t>
            </a:r>
            <a:r>
              <a:rPr lang="en-US" altLang="zh-CN" b="1">
                <a:solidFill>
                  <a:srgbClr val="FF3300"/>
                </a:solidFill>
              </a:rPr>
              <a:t>perform read operation ;</a:t>
            </a:r>
          </a:p>
          <a:p>
            <a:pPr>
              <a:lnSpc>
                <a:spcPct val="65000"/>
              </a:lnSpc>
              <a:spcBef>
                <a:spcPct val="50000"/>
              </a:spcBef>
            </a:pPr>
            <a:r>
              <a:rPr lang="en-US" altLang="zh-CN" b="1">
                <a:solidFill>
                  <a:schemeClr val="tx1"/>
                </a:solidFill>
              </a:rPr>
              <a:t>                 …</a:t>
            </a:r>
          </a:p>
          <a:p>
            <a:pPr>
              <a:lnSpc>
                <a:spcPct val="65000"/>
              </a:lnSpc>
              <a:spcBef>
                <a:spcPct val="50000"/>
              </a:spcBef>
            </a:pPr>
            <a:r>
              <a:rPr lang="en-US" altLang="zh-CN" b="1">
                <a:solidFill>
                  <a:schemeClr val="tx1"/>
                </a:solidFill>
              </a:rPr>
              <a:t>               Ssignal ( L ,1 ) ;</a:t>
            </a:r>
          </a:p>
          <a:p>
            <a:pPr>
              <a:lnSpc>
                <a:spcPct val="65000"/>
              </a:lnSpc>
              <a:spcBef>
                <a:spcPct val="50000"/>
              </a:spcBef>
            </a:pPr>
            <a:r>
              <a:rPr lang="en-US" altLang="zh-CN" b="1">
                <a:solidFill>
                  <a:srgbClr val="FF3300"/>
                </a:solidFill>
              </a:rPr>
              <a:t>         }</a:t>
            </a:r>
          </a:p>
          <a:p>
            <a:pPr>
              <a:lnSpc>
                <a:spcPct val="65000"/>
              </a:lnSpc>
              <a:spcBef>
                <a:spcPct val="50000"/>
              </a:spcBef>
            </a:pPr>
            <a:r>
              <a:rPr lang="en-US" altLang="zh-CN" b="1">
                <a:solidFill>
                  <a:srgbClr val="0000FF"/>
                </a:solidFill>
              </a:rPr>
              <a:t>       }</a:t>
            </a:r>
          </a:p>
        </p:txBody>
      </p:sp>
      <p:sp>
        <p:nvSpPr>
          <p:cNvPr id="407557" name="Text Box 5">
            <a:extLst>
              <a:ext uri="{FF2B5EF4-FFF2-40B4-BE49-F238E27FC236}">
                <a16:creationId xmlns:a16="http://schemas.microsoft.com/office/drawing/2014/main" id="{C5C86E59-E543-EB46-99FB-779BA6043EF3}"/>
              </a:ext>
            </a:extLst>
          </p:cNvPr>
          <p:cNvSpPr txBox="1">
            <a:spLocks noChangeArrowheads="1"/>
          </p:cNvSpPr>
          <p:nvPr/>
        </p:nvSpPr>
        <p:spPr bwMode="auto">
          <a:xfrm>
            <a:off x="6781800" y="1195388"/>
            <a:ext cx="3886200" cy="5448300"/>
          </a:xfrm>
          <a:prstGeom prst="rect">
            <a:avLst/>
          </a:prstGeom>
          <a:solidFill>
            <a:schemeClr val="accent2"/>
          </a:solidFill>
          <a:ln>
            <a:noFill/>
          </a:ln>
          <a:extLs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b="1" dirty="0">
                <a:solidFill>
                  <a:srgbClr val="0000FF"/>
                </a:solidFill>
              </a:rPr>
              <a:t>Writer () {</a:t>
            </a:r>
            <a:endParaRPr lang="en-US" altLang="zh-CN" b="1" dirty="0">
              <a:solidFill>
                <a:schemeClr val="tx1"/>
              </a:solidFill>
            </a:endParaRPr>
          </a:p>
          <a:p>
            <a:pPr>
              <a:spcBef>
                <a:spcPct val="50000"/>
              </a:spcBef>
            </a:pPr>
            <a:r>
              <a:rPr lang="en-US" altLang="zh-CN" dirty="0">
                <a:solidFill>
                  <a:srgbClr val="FF3300"/>
                </a:solidFill>
              </a:rPr>
              <a:t>   while(true) {</a:t>
            </a:r>
            <a:endParaRPr lang="en-US" altLang="zh-CN" b="1" dirty="0">
              <a:solidFill>
                <a:srgbClr val="FF3300"/>
              </a:solidFill>
            </a:endParaRPr>
          </a:p>
          <a:p>
            <a:pPr>
              <a:spcBef>
                <a:spcPct val="50000"/>
              </a:spcBef>
            </a:pPr>
            <a:r>
              <a:rPr lang="en-US" altLang="zh-CN" b="1" dirty="0">
                <a:solidFill>
                  <a:schemeClr val="tx1"/>
                </a:solidFill>
              </a:rPr>
              <a:t>     </a:t>
            </a:r>
            <a:r>
              <a:rPr lang="en-US" altLang="zh-CN" b="1" dirty="0" err="1">
                <a:solidFill>
                  <a:schemeClr val="tx1"/>
                </a:solidFill>
              </a:rPr>
              <a:t>Swait</a:t>
            </a:r>
            <a:r>
              <a:rPr lang="en-US" altLang="zh-CN" b="1" dirty="0">
                <a:solidFill>
                  <a:schemeClr val="tx1"/>
                </a:solidFill>
              </a:rPr>
              <a:t> ( </a:t>
            </a:r>
            <a:r>
              <a:rPr lang="en-US" altLang="zh-CN" b="1" dirty="0">
                <a:solidFill>
                  <a:srgbClr val="0000FF"/>
                </a:solidFill>
              </a:rPr>
              <a:t>mx ,1,1</a:t>
            </a:r>
            <a:r>
              <a:rPr lang="en-US" altLang="zh-CN" b="1" dirty="0">
                <a:solidFill>
                  <a:schemeClr val="tx1"/>
                </a:solidFill>
              </a:rPr>
              <a:t> ) ;</a:t>
            </a:r>
          </a:p>
          <a:p>
            <a:pPr>
              <a:spcBef>
                <a:spcPct val="50000"/>
              </a:spcBef>
            </a:pPr>
            <a:r>
              <a:rPr lang="en-US" altLang="zh-CN" b="1" dirty="0">
                <a:solidFill>
                  <a:schemeClr val="tx1"/>
                </a:solidFill>
              </a:rPr>
              <a:t>              …</a:t>
            </a:r>
          </a:p>
          <a:p>
            <a:pPr>
              <a:spcBef>
                <a:spcPct val="50000"/>
              </a:spcBef>
            </a:pPr>
            <a:r>
              <a:rPr lang="en-US" altLang="zh-CN" b="1" dirty="0">
                <a:solidFill>
                  <a:schemeClr val="tx1"/>
                </a:solidFill>
              </a:rPr>
              <a:t>      </a:t>
            </a:r>
            <a:r>
              <a:rPr lang="en-US" altLang="zh-CN" b="1" dirty="0">
                <a:solidFill>
                  <a:srgbClr val="FF3300"/>
                </a:solidFill>
              </a:rPr>
              <a:t>perform write operation</a:t>
            </a:r>
          </a:p>
          <a:p>
            <a:pPr>
              <a:spcBef>
                <a:spcPct val="50000"/>
              </a:spcBef>
            </a:pPr>
            <a:r>
              <a:rPr lang="en-US" altLang="zh-CN" b="1" dirty="0">
                <a:solidFill>
                  <a:schemeClr val="tx1"/>
                </a:solidFill>
              </a:rPr>
              <a:t>             …</a:t>
            </a:r>
          </a:p>
          <a:p>
            <a:pPr>
              <a:spcBef>
                <a:spcPct val="50000"/>
              </a:spcBef>
            </a:pPr>
            <a:r>
              <a:rPr lang="en-US" altLang="zh-CN" b="1" dirty="0">
                <a:solidFill>
                  <a:schemeClr val="tx1"/>
                </a:solidFill>
              </a:rPr>
              <a:t>       </a:t>
            </a:r>
            <a:r>
              <a:rPr lang="en-US" altLang="zh-CN" b="1" dirty="0" err="1">
                <a:solidFill>
                  <a:schemeClr val="tx1"/>
                </a:solidFill>
              </a:rPr>
              <a:t>Ssignal</a:t>
            </a:r>
            <a:r>
              <a:rPr lang="en-US" altLang="zh-CN" b="1" dirty="0">
                <a:solidFill>
                  <a:schemeClr val="tx1"/>
                </a:solidFill>
              </a:rPr>
              <a:t> ( mx ,1 ) ;</a:t>
            </a:r>
          </a:p>
          <a:p>
            <a:pPr>
              <a:spcBef>
                <a:spcPct val="50000"/>
              </a:spcBef>
            </a:pPr>
            <a:r>
              <a:rPr lang="en-US" altLang="zh-CN" b="1" dirty="0">
                <a:solidFill>
                  <a:srgbClr val="FF3300"/>
                </a:solidFill>
              </a:rPr>
              <a:t>      }</a:t>
            </a:r>
          </a:p>
          <a:p>
            <a:pPr>
              <a:spcBef>
                <a:spcPct val="50000"/>
              </a:spcBef>
            </a:pPr>
            <a:r>
              <a:rPr lang="en-US" altLang="zh-CN" b="1" dirty="0">
                <a:solidFill>
                  <a:schemeClr val="tx1"/>
                </a:solidFill>
              </a:rPr>
              <a:t>    </a:t>
            </a:r>
            <a:r>
              <a:rPr lang="en-US" altLang="zh-CN" b="1" dirty="0">
                <a:solidFill>
                  <a:srgbClr val="0000FF"/>
                </a:solidFill>
              </a:rPr>
              <a:t> }</a:t>
            </a:r>
          </a:p>
          <a:p>
            <a:pPr>
              <a:spcBef>
                <a:spcPct val="50000"/>
              </a:spcBef>
            </a:pPr>
            <a:r>
              <a:rPr lang="en-US" altLang="zh-CN" b="1" dirty="0" err="1">
                <a:solidFill>
                  <a:srgbClr val="FF00FF"/>
                </a:solidFill>
              </a:rPr>
              <a:t>coend</a:t>
            </a:r>
            <a:r>
              <a:rPr lang="en-US" altLang="zh-CN" b="1" dirty="0">
                <a:solidFill>
                  <a:srgbClr val="FF00FF"/>
                </a:solidFill>
              </a:rPr>
              <a:t> </a:t>
            </a:r>
          </a:p>
        </p:txBody>
      </p:sp>
      <p:sp>
        <p:nvSpPr>
          <p:cNvPr id="407558" name="AutoShape 6">
            <a:extLst>
              <a:ext uri="{FF2B5EF4-FFF2-40B4-BE49-F238E27FC236}">
                <a16:creationId xmlns:a16="http://schemas.microsoft.com/office/drawing/2014/main" id="{319E6052-D365-C143-91FF-B1B1C1CCE867}"/>
              </a:ext>
            </a:extLst>
          </p:cNvPr>
          <p:cNvSpPr>
            <a:spLocks noChangeArrowheads="1"/>
          </p:cNvSpPr>
          <p:nvPr/>
        </p:nvSpPr>
        <p:spPr bwMode="auto">
          <a:xfrm>
            <a:off x="5276850" y="3533775"/>
            <a:ext cx="1676400" cy="609600"/>
          </a:xfrm>
          <a:prstGeom prst="leftArrowCallout">
            <a:avLst>
              <a:gd name="adj1" fmla="val 25000"/>
              <a:gd name="adj2" fmla="val 25000"/>
              <a:gd name="adj3" fmla="val 45833"/>
              <a:gd name="adj4" fmla="val 66667"/>
            </a:avLst>
          </a:prstGeom>
          <a:solidFill>
            <a:schemeClr val="accent1"/>
          </a:solidFill>
          <a:ln w="12700">
            <a:solidFill>
              <a:schemeClr val="tx1"/>
            </a:solidFill>
            <a:miter lim="800000"/>
            <a:headEnd type="none" w="sm" len="sm"/>
            <a:tailEnd type="none" w="sm" len="sm"/>
          </a:ln>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r>
              <a:rPr lang="zh-CN" altLang="en-US" b="1">
                <a:solidFill>
                  <a:srgbClr val="3333FF"/>
                </a:solidFill>
              </a:rPr>
              <a:t>开关</a:t>
            </a:r>
          </a:p>
        </p:txBody>
      </p:sp>
      <p:sp>
        <p:nvSpPr>
          <p:cNvPr id="407559" name="AutoShape 7">
            <a:extLst>
              <a:ext uri="{FF2B5EF4-FFF2-40B4-BE49-F238E27FC236}">
                <a16:creationId xmlns:a16="http://schemas.microsoft.com/office/drawing/2014/main" id="{0B12AF45-994A-4B44-B955-7B05785EA9F1}"/>
              </a:ext>
            </a:extLst>
          </p:cNvPr>
          <p:cNvSpPr>
            <a:spLocks noChangeArrowheads="1"/>
          </p:cNvSpPr>
          <p:nvPr/>
        </p:nvSpPr>
        <p:spPr bwMode="auto">
          <a:xfrm>
            <a:off x="7167563" y="2786063"/>
            <a:ext cx="3429000" cy="1371600"/>
          </a:xfrm>
          <a:prstGeom prst="upArrowCallout">
            <a:avLst>
              <a:gd name="adj1" fmla="val 62500"/>
              <a:gd name="adj2" fmla="val 62500"/>
              <a:gd name="adj3" fmla="val 16667"/>
              <a:gd name="adj4" fmla="val 66667"/>
            </a:avLst>
          </a:prstGeom>
          <a:solidFill>
            <a:schemeClr val="accent1"/>
          </a:solidFill>
          <a:ln w="12700">
            <a:solidFill>
              <a:schemeClr val="tx1"/>
            </a:solidFill>
            <a:miter lim="800000"/>
            <a:headEnd type="none" w="sm" len="sm"/>
            <a:tailEnd type="none" w="sm" len="sm"/>
          </a:ln>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r>
              <a:rPr lang="zh-CN" altLang="en-US" b="1">
                <a:solidFill>
                  <a:srgbClr val="3333FF"/>
                </a:solidFill>
              </a:rPr>
              <a:t>既无</a:t>
            </a:r>
            <a:r>
              <a:rPr lang="en-US" altLang="zh-CN" b="1">
                <a:solidFill>
                  <a:srgbClr val="3333FF"/>
                </a:solidFill>
              </a:rPr>
              <a:t>writer</a:t>
            </a:r>
            <a:r>
              <a:rPr lang="zh-CN" altLang="en-US" b="1">
                <a:solidFill>
                  <a:srgbClr val="3333FF"/>
                </a:solidFill>
              </a:rPr>
              <a:t>在写（</a:t>
            </a:r>
            <a:r>
              <a:rPr lang="en-US" altLang="zh-CN" b="1">
                <a:solidFill>
                  <a:srgbClr val="3333FF"/>
                </a:solidFill>
              </a:rPr>
              <a:t>mx=1)</a:t>
            </a:r>
          </a:p>
          <a:p>
            <a:pPr algn="ctr"/>
            <a:r>
              <a:rPr lang="zh-CN" altLang="en-US" b="1">
                <a:solidFill>
                  <a:srgbClr val="3333FF"/>
                </a:solidFill>
              </a:rPr>
              <a:t>又无</a:t>
            </a:r>
            <a:r>
              <a:rPr lang="en-US" altLang="zh-CN" b="1">
                <a:solidFill>
                  <a:srgbClr val="3333FF"/>
                </a:solidFill>
              </a:rPr>
              <a:t>reader</a:t>
            </a:r>
            <a:r>
              <a:rPr lang="zh-CN" altLang="en-US" b="1">
                <a:solidFill>
                  <a:srgbClr val="3333FF"/>
                </a:solidFill>
              </a:rPr>
              <a:t>在读（</a:t>
            </a:r>
            <a:r>
              <a:rPr lang="en-US" altLang="zh-CN" b="1">
                <a:solidFill>
                  <a:srgbClr val="3333FF"/>
                </a:solidFill>
              </a:rPr>
              <a:t>L=RN</a:t>
            </a:r>
            <a:r>
              <a:rPr lang="zh-CN" altLang="en-US" b="1">
                <a:solidFill>
                  <a:srgbClr val="3333FF"/>
                </a:solidFill>
              </a:rPr>
              <a:t>）</a:t>
            </a:r>
          </a:p>
        </p:txBody>
      </p:sp>
      <p:sp>
        <p:nvSpPr>
          <p:cNvPr id="112646" name="Rectangle 8">
            <a:extLst>
              <a:ext uri="{FF2B5EF4-FFF2-40B4-BE49-F238E27FC236}">
                <a16:creationId xmlns:a16="http://schemas.microsoft.com/office/drawing/2014/main" id="{AC48E870-0DDD-184C-B119-C92D665DDD39}"/>
              </a:ext>
            </a:extLst>
          </p:cNvPr>
          <p:cNvSpPr>
            <a:spLocks noChangeArrowheads="1"/>
          </p:cNvSpPr>
          <p:nvPr/>
        </p:nvSpPr>
        <p:spPr bwMode="auto">
          <a:xfrm>
            <a:off x="2057400" y="0"/>
            <a:ext cx="8077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3200" b="1">
                <a:solidFill>
                  <a:srgbClr val="0000FF"/>
                </a:solidFill>
                <a:latin typeface="宋体" panose="02010600030101010101" pitchFamily="2" charset="-122"/>
              </a:rPr>
              <a:t>2.5 </a:t>
            </a:r>
            <a:r>
              <a:rPr lang="zh-CN" altLang="en-US" sz="3200" b="1">
                <a:solidFill>
                  <a:srgbClr val="0000FF"/>
                </a:solidFill>
                <a:latin typeface="宋体" panose="02010600030101010101" pitchFamily="2" charset="-122"/>
              </a:rPr>
              <a:t>经典进程同步问题－</a:t>
            </a:r>
            <a:r>
              <a:rPr lang="zh-CN" altLang="en-US" sz="3200" b="1">
                <a:solidFill>
                  <a:srgbClr val="FF0000"/>
                </a:solidFill>
                <a:latin typeface="宋体" panose="02010600030101010101" pitchFamily="2" charset="-122"/>
              </a:rPr>
              <a:t>读者－写者问题</a:t>
            </a:r>
          </a:p>
        </p:txBody>
      </p:sp>
      <p:sp>
        <p:nvSpPr>
          <p:cNvPr id="7" name="矩形 6">
            <a:extLst>
              <a:ext uri="{FF2B5EF4-FFF2-40B4-BE49-F238E27FC236}">
                <a16:creationId xmlns:a16="http://schemas.microsoft.com/office/drawing/2014/main" id="{3DAD3073-A229-DF49-9A91-D496BD45DA77}"/>
              </a:ext>
            </a:extLst>
          </p:cNvPr>
          <p:cNvSpPr>
            <a:spLocks noChangeArrowheads="1"/>
          </p:cNvSpPr>
          <p:nvPr/>
        </p:nvSpPr>
        <p:spPr bwMode="auto">
          <a:xfrm>
            <a:off x="2309814" y="642939"/>
            <a:ext cx="7786687"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zh-CN" altLang="en-US" sz="2800" b="1">
                <a:solidFill>
                  <a:srgbClr val="3333FF"/>
                </a:solidFill>
                <a:latin typeface="华文楷体" panose="02010600040101010101" pitchFamily="2" charset="-122"/>
                <a:ea typeface="华文楷体" panose="02010600040101010101" pitchFamily="2" charset="-122"/>
              </a:rPr>
              <a:t>利用信号量集机制解决</a:t>
            </a:r>
            <a:r>
              <a:rPr lang="zh-CN" altLang="en-US" sz="2800" b="1">
                <a:solidFill>
                  <a:srgbClr val="FF00FF"/>
                </a:solidFill>
                <a:latin typeface="华文楷体" panose="02010600040101010101" pitchFamily="2" charset="-122"/>
                <a:ea typeface="华文楷体" panose="02010600040101010101" pitchFamily="2" charset="-122"/>
              </a:rPr>
              <a:t>读者－写者</a:t>
            </a:r>
            <a:r>
              <a:rPr lang="zh-CN" altLang="en-US" sz="2800" b="1">
                <a:solidFill>
                  <a:srgbClr val="3333FF"/>
                </a:solidFill>
                <a:latin typeface="华文楷体" panose="02010600040101010101" pitchFamily="2" charset="-122"/>
                <a:ea typeface="华文楷体" panose="02010600040101010101" pitchFamily="2" charset="-122"/>
              </a:rPr>
              <a:t>问题描述</a:t>
            </a:r>
            <a:endParaRPr lang="zh-CN" altLang="en-US" sz="2800">
              <a:latin typeface="华文楷体" panose="02010600040101010101" pitchFamily="2" charset="-122"/>
              <a:ea typeface="华文楷体" panose="02010600040101010101" pitchFamily="2" charset="-122"/>
            </a:endParaRPr>
          </a:p>
        </p:txBody>
      </p:sp>
      <p:sp>
        <p:nvSpPr>
          <p:cNvPr id="112648" name="灯片编号占位符 3">
            <a:extLst>
              <a:ext uri="{FF2B5EF4-FFF2-40B4-BE49-F238E27FC236}">
                <a16:creationId xmlns:a16="http://schemas.microsoft.com/office/drawing/2014/main" id="{695FCADD-BAAC-4D42-A070-1CD7F443AF3A}"/>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C282ABE9-8236-B842-BF58-1D44C14B9362}" type="slidenum">
              <a:rPr lang="zh-CN" altLang="en-US" sz="1800"/>
              <a:pPr/>
              <a:t>17</a:t>
            </a:fld>
            <a:endParaRPr lang="en-US" altLang="zh-CN" sz="1800"/>
          </a:p>
        </p:txBody>
      </p:sp>
      <p:sp>
        <p:nvSpPr>
          <p:cNvPr id="9" name="矩形 8">
            <a:extLst>
              <a:ext uri="{FF2B5EF4-FFF2-40B4-BE49-F238E27FC236}">
                <a16:creationId xmlns:a16="http://schemas.microsoft.com/office/drawing/2014/main" id="{05353380-EB68-E741-A8DC-E249882FB2CE}"/>
              </a:ext>
            </a:extLst>
          </p:cNvPr>
          <p:cNvSpPr/>
          <p:nvPr/>
        </p:nvSpPr>
        <p:spPr bwMode="auto">
          <a:xfrm>
            <a:off x="6959601" y="2276475"/>
            <a:ext cx="3673475" cy="646331"/>
          </a:xfrm>
          <a:prstGeom prst="rect">
            <a:avLst/>
          </a:prstGeom>
          <a:solidFill>
            <a:schemeClr val="bg1">
              <a:lumMod val="20000"/>
              <a:lumOff val="80000"/>
            </a:schemeClr>
          </a:solidFill>
          <a:ln w="28575" cap="flat" cmpd="sng" algn="ctr">
            <a:solidFill>
              <a:schemeClr val="tx1"/>
            </a:solidFill>
            <a:prstDash val="solid"/>
            <a:round/>
            <a:headEnd type="none" w="sm" len="sm"/>
            <a:tailEnd type="triangle" w="lg" len="lg"/>
          </a:ln>
          <a:effectLst/>
        </p:spPr>
        <p:txBody>
          <a:bodyPr>
            <a:spAutoFit/>
          </a:bodyPr>
          <a:lstStyle/>
          <a:p>
            <a:pPr>
              <a:defRPr/>
            </a:pPr>
            <a:r>
              <a:rPr lang="en-US" altLang="zh-CN" sz="1800" b="1" dirty="0" err="1">
                <a:ea typeface="宋体" charset="-122"/>
              </a:rPr>
              <a:t>Swait</a:t>
            </a:r>
            <a:r>
              <a:rPr lang="en-US" altLang="zh-CN" sz="1800" b="1" dirty="0">
                <a:ea typeface="宋体" charset="-122"/>
              </a:rPr>
              <a:t> ( </a:t>
            </a:r>
            <a:r>
              <a:rPr lang="en-US" altLang="zh-CN" sz="1800" b="1" dirty="0" err="1">
                <a:solidFill>
                  <a:srgbClr val="0000FF"/>
                </a:solidFill>
                <a:ea typeface="宋体" charset="-122"/>
              </a:rPr>
              <a:t>mx</a:t>
            </a:r>
            <a:r>
              <a:rPr lang="en-US" altLang="zh-CN" sz="1800" b="1" dirty="0">
                <a:solidFill>
                  <a:srgbClr val="0000FF"/>
                </a:solidFill>
                <a:ea typeface="宋体" charset="-122"/>
              </a:rPr>
              <a:t> ,1,1</a:t>
            </a:r>
            <a:r>
              <a:rPr lang="en-US" altLang="zh-CN" sz="1800" b="1" dirty="0">
                <a:ea typeface="宋体" charset="-122"/>
              </a:rPr>
              <a:t> ; L , RN , 0 ) ;</a:t>
            </a:r>
            <a:endParaRPr lang="zh-CN" altLang="en-US" sz="1800" dirty="0"/>
          </a:p>
        </p:txBody>
      </p:sp>
    </p:spTree>
    <p:extLst>
      <p:ext uri="{BB962C8B-B14F-4D97-AF65-F5344CB8AC3E}">
        <p14:creationId xmlns:p14="http://schemas.microsoft.com/office/powerpoint/2010/main" val="2846162377"/>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07556"/>
                                        </p:tgtEl>
                                        <p:attrNameLst>
                                          <p:attrName>style.visibility</p:attrName>
                                        </p:attrNameLst>
                                      </p:cBhvr>
                                      <p:to>
                                        <p:strVal val="visible"/>
                                      </p:to>
                                    </p:set>
                                    <p:animEffect transition="in" filter="dissolve">
                                      <p:cBhvr>
                                        <p:cTn id="12" dur="500"/>
                                        <p:tgtEl>
                                          <p:spTgt spid="407556"/>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07557"/>
                                        </p:tgtEl>
                                        <p:attrNameLst>
                                          <p:attrName>style.visibility</p:attrName>
                                        </p:attrNameLst>
                                      </p:cBhvr>
                                      <p:to>
                                        <p:strVal val="visible"/>
                                      </p:to>
                                    </p:set>
                                    <p:animEffect transition="in" filter="dissolve">
                                      <p:cBhvr>
                                        <p:cTn id="17" dur="500"/>
                                        <p:tgtEl>
                                          <p:spTgt spid="407557"/>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edge">
                                      <p:cBhvr>
                                        <p:cTn id="22" dur="2000"/>
                                        <p:tgtEl>
                                          <p:spTgt spid="9"/>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407558"/>
                                        </p:tgtEl>
                                        <p:attrNameLst>
                                          <p:attrName>style.visibility</p:attrName>
                                        </p:attrNameLst>
                                      </p:cBhvr>
                                      <p:to>
                                        <p:strVal val="visible"/>
                                      </p:to>
                                    </p:set>
                                    <p:animEffect transition="in" filter="dissolve">
                                      <p:cBhvr>
                                        <p:cTn id="27" dur="500"/>
                                        <p:tgtEl>
                                          <p:spTgt spid="407558"/>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407559"/>
                                        </p:tgtEl>
                                        <p:attrNameLst>
                                          <p:attrName>style.visibility</p:attrName>
                                        </p:attrNameLst>
                                      </p:cBhvr>
                                      <p:to>
                                        <p:strVal val="visible"/>
                                      </p:to>
                                    </p:set>
                                    <p:animEffect transition="in" filter="dissolve">
                                      <p:cBhvr>
                                        <p:cTn id="32" dur="500"/>
                                        <p:tgtEl>
                                          <p:spTgt spid="4075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7556" grpId="0" animBg="1" autoUpdateAnimBg="0"/>
      <p:bldP spid="407557" grpId="0" animBg="1" autoUpdateAnimBg="0"/>
      <p:bldP spid="407558" grpId="0" animBg="1" autoUpdateAnimBg="0"/>
      <p:bldP spid="407559" grpId="0" animBg="1" autoUpdateAnimBg="0"/>
      <p:bldP spid="7" grpId="0"/>
      <p:bldP spid="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580" name="Rectangle 4">
            <a:extLst>
              <a:ext uri="{FF2B5EF4-FFF2-40B4-BE49-F238E27FC236}">
                <a16:creationId xmlns:a16="http://schemas.microsoft.com/office/drawing/2014/main" id="{4A14F74F-8486-FE46-9FBB-536DA850F7A9}"/>
              </a:ext>
            </a:extLst>
          </p:cNvPr>
          <p:cNvSpPr>
            <a:spLocks noChangeArrowheads="1"/>
          </p:cNvSpPr>
          <p:nvPr/>
        </p:nvSpPr>
        <p:spPr bwMode="auto">
          <a:xfrm>
            <a:off x="2057400" y="533400"/>
            <a:ext cx="8458200" cy="609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hangingPunct="1">
              <a:lnSpc>
                <a:spcPct val="120000"/>
              </a:lnSpc>
            </a:pPr>
            <a:r>
              <a:rPr lang="zh-CN" altLang="en-US" sz="3200" b="1">
                <a:solidFill>
                  <a:srgbClr val="0000FF"/>
                </a:solidFill>
                <a:latin typeface="楷体_GB2312" pitchFamily="49" charset="-122"/>
                <a:ea typeface="楷体_GB2312" pitchFamily="49" charset="-122"/>
              </a:rPr>
              <a:t>一、问题的提出：</a:t>
            </a:r>
          </a:p>
          <a:p>
            <a:pPr hangingPunct="1">
              <a:lnSpc>
                <a:spcPct val="120000"/>
              </a:lnSpc>
            </a:pPr>
            <a:r>
              <a:rPr lang="zh-CN" altLang="en-US" sz="3200" b="1">
                <a:solidFill>
                  <a:srgbClr val="3333FF"/>
                </a:solidFill>
                <a:latin typeface="楷体_GB2312" pitchFamily="49" charset="-122"/>
                <a:ea typeface="楷体_GB2312" pitchFamily="49" charset="-122"/>
              </a:rPr>
              <a:t>     </a:t>
            </a:r>
            <a:r>
              <a:rPr lang="en-US" altLang="zh-CN" sz="3200" b="1">
                <a:solidFill>
                  <a:srgbClr val="000000"/>
                </a:solidFill>
                <a:latin typeface="楷体_GB2312" pitchFamily="49" charset="-122"/>
                <a:ea typeface="楷体_GB2312" pitchFamily="49" charset="-122"/>
              </a:rPr>
              <a:t>1</a:t>
            </a:r>
            <a:r>
              <a:rPr lang="zh-CN" altLang="en-US" sz="3200" b="1">
                <a:solidFill>
                  <a:srgbClr val="000000"/>
                </a:solidFill>
                <a:latin typeface="楷体_GB2312" pitchFamily="49" charset="-122"/>
                <a:ea typeface="楷体_GB2312" pitchFamily="49" charset="-122"/>
              </a:rPr>
              <a:t>．五个哲学家的生活方式是交替地进行思考和进餐；相邻两个哲学家只能有一个哲学家用餐。</a:t>
            </a:r>
          </a:p>
          <a:p>
            <a:pPr hangingPunct="1">
              <a:lnSpc>
                <a:spcPct val="120000"/>
              </a:lnSpc>
            </a:pPr>
            <a:r>
              <a:rPr lang="zh-CN" altLang="en-US" sz="3200" b="1">
                <a:solidFill>
                  <a:srgbClr val="000000"/>
                </a:solidFill>
                <a:latin typeface="楷体_GB2312" pitchFamily="49" charset="-122"/>
                <a:ea typeface="楷体_GB2312" pitchFamily="49" charset="-122"/>
              </a:rPr>
              <a:t>     </a:t>
            </a:r>
            <a:r>
              <a:rPr lang="en-US" altLang="zh-CN" sz="3200" b="1">
                <a:solidFill>
                  <a:srgbClr val="000000"/>
                </a:solidFill>
                <a:latin typeface="楷体_GB2312" pitchFamily="49" charset="-122"/>
                <a:ea typeface="楷体_GB2312" pitchFamily="49" charset="-122"/>
              </a:rPr>
              <a:t>2</a:t>
            </a:r>
            <a:r>
              <a:rPr lang="zh-CN" altLang="en-US" sz="3200" b="1">
                <a:solidFill>
                  <a:srgbClr val="000000"/>
                </a:solidFill>
                <a:latin typeface="楷体_GB2312" pitchFamily="49" charset="-122"/>
                <a:ea typeface="楷体_GB2312" pitchFamily="49" charset="-122"/>
              </a:rPr>
              <a:t>．共用一张园桌，分别坐在五把椅子上。</a:t>
            </a:r>
          </a:p>
          <a:p>
            <a:pPr hangingPunct="1">
              <a:lnSpc>
                <a:spcPct val="120000"/>
              </a:lnSpc>
            </a:pPr>
            <a:r>
              <a:rPr lang="zh-CN" altLang="en-US" sz="3200" b="1">
                <a:solidFill>
                  <a:srgbClr val="000000"/>
                </a:solidFill>
                <a:latin typeface="楷体_GB2312" pitchFamily="49" charset="-122"/>
                <a:ea typeface="楷体_GB2312" pitchFamily="49" charset="-122"/>
              </a:rPr>
              <a:t>     </a:t>
            </a:r>
            <a:r>
              <a:rPr lang="en-US" altLang="zh-CN" sz="3200" b="1">
                <a:solidFill>
                  <a:srgbClr val="000000"/>
                </a:solidFill>
                <a:latin typeface="楷体_GB2312" pitchFamily="49" charset="-122"/>
                <a:ea typeface="楷体_GB2312" pitchFamily="49" charset="-122"/>
              </a:rPr>
              <a:t>3</a:t>
            </a:r>
            <a:r>
              <a:rPr lang="zh-CN" altLang="en-US" sz="3200" b="1">
                <a:solidFill>
                  <a:srgbClr val="000000"/>
                </a:solidFill>
                <a:latin typeface="楷体_GB2312" pitchFamily="49" charset="-122"/>
                <a:ea typeface="楷体_GB2312" pitchFamily="49" charset="-122"/>
              </a:rPr>
              <a:t>．圆桌上有五个碗和五支筷子（临界资源）。</a:t>
            </a:r>
          </a:p>
          <a:p>
            <a:pPr hangingPunct="1">
              <a:lnSpc>
                <a:spcPct val="120000"/>
              </a:lnSpc>
            </a:pPr>
            <a:r>
              <a:rPr lang="zh-CN" altLang="en-US" sz="3200" b="1">
                <a:solidFill>
                  <a:srgbClr val="000000"/>
                </a:solidFill>
                <a:latin typeface="楷体_GB2312" pitchFamily="49" charset="-122"/>
                <a:ea typeface="楷体_GB2312" pitchFamily="49" charset="-122"/>
              </a:rPr>
              <a:t>     </a:t>
            </a:r>
            <a:r>
              <a:rPr lang="en-US" altLang="zh-CN" sz="3200" b="1">
                <a:solidFill>
                  <a:srgbClr val="000000"/>
                </a:solidFill>
                <a:latin typeface="楷体_GB2312" pitchFamily="49" charset="-122"/>
                <a:ea typeface="楷体_GB2312" pitchFamily="49" charset="-122"/>
              </a:rPr>
              <a:t>4</a:t>
            </a:r>
            <a:r>
              <a:rPr lang="zh-CN" altLang="en-US" sz="3200" b="1">
                <a:solidFill>
                  <a:srgbClr val="000000"/>
                </a:solidFill>
                <a:latin typeface="楷体_GB2312" pitchFamily="49" charset="-122"/>
                <a:ea typeface="楷体_GB2312" pitchFamily="49" charset="-122"/>
              </a:rPr>
              <a:t>．平时一个哲学家进行思考，饥饿时取左右两支筷子进餐。</a:t>
            </a:r>
          </a:p>
        </p:txBody>
      </p:sp>
      <p:sp>
        <p:nvSpPr>
          <p:cNvPr id="113667" name="Rectangle 5">
            <a:extLst>
              <a:ext uri="{FF2B5EF4-FFF2-40B4-BE49-F238E27FC236}">
                <a16:creationId xmlns:a16="http://schemas.microsoft.com/office/drawing/2014/main" id="{3F4FC05B-1171-694A-A590-E9016C8108B1}"/>
              </a:ext>
            </a:extLst>
          </p:cNvPr>
          <p:cNvSpPr>
            <a:spLocks noChangeArrowheads="1"/>
          </p:cNvSpPr>
          <p:nvPr/>
        </p:nvSpPr>
        <p:spPr bwMode="auto">
          <a:xfrm>
            <a:off x="2057400" y="0"/>
            <a:ext cx="8077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3200" b="1">
                <a:solidFill>
                  <a:srgbClr val="0000FF"/>
                </a:solidFill>
                <a:latin typeface="宋体" panose="02010600030101010101" pitchFamily="2" charset="-122"/>
              </a:rPr>
              <a:t>2.5 </a:t>
            </a:r>
            <a:r>
              <a:rPr lang="zh-CN" altLang="en-US" sz="3200" b="1">
                <a:solidFill>
                  <a:srgbClr val="0000FF"/>
                </a:solidFill>
                <a:latin typeface="宋体" panose="02010600030101010101" pitchFamily="2" charset="-122"/>
              </a:rPr>
              <a:t>经典进程同步问题－</a:t>
            </a:r>
            <a:r>
              <a:rPr lang="zh-CN" altLang="en-US" sz="3200" b="1">
                <a:solidFill>
                  <a:srgbClr val="FF0000"/>
                </a:solidFill>
                <a:latin typeface="宋体" panose="02010600030101010101" pitchFamily="2" charset="-122"/>
              </a:rPr>
              <a:t>哲学家就餐问题</a:t>
            </a:r>
          </a:p>
        </p:txBody>
      </p:sp>
      <p:sp>
        <p:nvSpPr>
          <p:cNvPr id="113668" name="灯片编号占位符 3">
            <a:extLst>
              <a:ext uri="{FF2B5EF4-FFF2-40B4-BE49-F238E27FC236}">
                <a16:creationId xmlns:a16="http://schemas.microsoft.com/office/drawing/2014/main" id="{B32A860A-63E9-4E45-9D11-DDC0A12FDB0B}"/>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B5F20D9C-E948-AE41-8C83-70D0C15D8FBE}" type="slidenum">
              <a:rPr lang="zh-CN" altLang="en-US" sz="1800"/>
              <a:pPr/>
              <a:t>18</a:t>
            </a:fld>
            <a:endParaRPr lang="en-US" altLang="zh-CN" sz="1800"/>
          </a:p>
        </p:txBody>
      </p:sp>
    </p:spTree>
    <p:extLst>
      <p:ext uri="{BB962C8B-B14F-4D97-AF65-F5344CB8AC3E}">
        <p14:creationId xmlns:p14="http://schemas.microsoft.com/office/powerpoint/2010/main" val="3973425899"/>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408580">
                                            <p:txEl>
                                              <p:pRg st="0" end="0"/>
                                            </p:txEl>
                                          </p:spTgt>
                                        </p:tgtEl>
                                        <p:attrNameLst>
                                          <p:attrName>style.visibility</p:attrName>
                                        </p:attrNameLst>
                                      </p:cBhvr>
                                      <p:to>
                                        <p:strVal val="visible"/>
                                      </p:to>
                                    </p:set>
                                    <p:animEffect transition="in" filter="barn(outVertical)">
                                      <p:cBhvr>
                                        <p:cTn id="7" dur="500"/>
                                        <p:tgtEl>
                                          <p:spTgt spid="40858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408580">
                                            <p:txEl>
                                              <p:pRg st="1" end="1"/>
                                            </p:txEl>
                                          </p:spTgt>
                                        </p:tgtEl>
                                        <p:attrNameLst>
                                          <p:attrName>style.visibility</p:attrName>
                                        </p:attrNameLst>
                                      </p:cBhvr>
                                      <p:to>
                                        <p:strVal val="visible"/>
                                      </p:to>
                                    </p:set>
                                    <p:animEffect transition="in" filter="barn(outVertical)">
                                      <p:cBhvr>
                                        <p:cTn id="12" dur="500"/>
                                        <p:tgtEl>
                                          <p:spTgt spid="40858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408580">
                                            <p:txEl>
                                              <p:pRg st="2" end="2"/>
                                            </p:txEl>
                                          </p:spTgt>
                                        </p:tgtEl>
                                        <p:attrNameLst>
                                          <p:attrName>style.visibility</p:attrName>
                                        </p:attrNameLst>
                                      </p:cBhvr>
                                      <p:to>
                                        <p:strVal val="visible"/>
                                      </p:to>
                                    </p:set>
                                    <p:animEffect transition="in" filter="barn(outVertical)">
                                      <p:cBhvr>
                                        <p:cTn id="17" dur="500"/>
                                        <p:tgtEl>
                                          <p:spTgt spid="40858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408580">
                                            <p:txEl>
                                              <p:pRg st="3" end="3"/>
                                            </p:txEl>
                                          </p:spTgt>
                                        </p:tgtEl>
                                        <p:attrNameLst>
                                          <p:attrName>style.visibility</p:attrName>
                                        </p:attrNameLst>
                                      </p:cBhvr>
                                      <p:to>
                                        <p:strVal val="visible"/>
                                      </p:to>
                                    </p:set>
                                    <p:animEffect transition="in" filter="barn(outVertical)">
                                      <p:cBhvr>
                                        <p:cTn id="22" dur="500"/>
                                        <p:tgtEl>
                                          <p:spTgt spid="408580">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408580">
                                            <p:txEl>
                                              <p:pRg st="4" end="4"/>
                                            </p:txEl>
                                          </p:spTgt>
                                        </p:tgtEl>
                                        <p:attrNameLst>
                                          <p:attrName>style.visibility</p:attrName>
                                        </p:attrNameLst>
                                      </p:cBhvr>
                                      <p:to>
                                        <p:strVal val="visible"/>
                                      </p:to>
                                    </p:set>
                                    <p:animEffect transition="in" filter="barn(outVertical)">
                                      <p:cBhvr>
                                        <p:cTn id="27" dur="500"/>
                                        <p:tgtEl>
                                          <p:spTgt spid="40858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8580" grpId="0" build="p" autoUpdateAnimBg="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1" name="Rectangle 5">
            <a:extLst>
              <a:ext uri="{FF2B5EF4-FFF2-40B4-BE49-F238E27FC236}">
                <a16:creationId xmlns:a16="http://schemas.microsoft.com/office/drawing/2014/main" id="{F8148771-BE9A-CB4F-9F14-477BDB3119CA}"/>
              </a:ext>
            </a:extLst>
          </p:cNvPr>
          <p:cNvSpPr>
            <a:spLocks noChangeArrowheads="1"/>
          </p:cNvSpPr>
          <p:nvPr/>
        </p:nvSpPr>
        <p:spPr bwMode="auto">
          <a:xfrm>
            <a:off x="2057400" y="0"/>
            <a:ext cx="8077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3200" b="1">
                <a:solidFill>
                  <a:srgbClr val="0000FF"/>
                </a:solidFill>
                <a:latin typeface="宋体" panose="02010600030101010101" pitchFamily="2" charset="-122"/>
              </a:rPr>
              <a:t>2.5 </a:t>
            </a:r>
            <a:r>
              <a:rPr lang="zh-CN" altLang="en-US" sz="3200" b="1">
                <a:solidFill>
                  <a:srgbClr val="0000FF"/>
                </a:solidFill>
                <a:latin typeface="宋体" panose="02010600030101010101" pitchFamily="2" charset="-122"/>
              </a:rPr>
              <a:t>经典进程同步问题－</a:t>
            </a:r>
            <a:r>
              <a:rPr lang="zh-CN" altLang="en-US" sz="3200" b="1">
                <a:solidFill>
                  <a:srgbClr val="FF0000"/>
                </a:solidFill>
                <a:latin typeface="宋体" panose="02010600030101010101" pitchFamily="2" charset="-122"/>
              </a:rPr>
              <a:t>哲学家就餐问题</a:t>
            </a:r>
          </a:p>
        </p:txBody>
      </p:sp>
      <p:sp>
        <p:nvSpPr>
          <p:cNvPr id="114697" name="灯片编号占位符 3">
            <a:extLst>
              <a:ext uri="{FF2B5EF4-FFF2-40B4-BE49-F238E27FC236}">
                <a16:creationId xmlns:a16="http://schemas.microsoft.com/office/drawing/2014/main" id="{9868E23D-C199-DF47-897F-E21F8825D041}"/>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3DBF0470-7EB3-5A4B-991B-BBE2B3C26C33}" type="slidenum">
              <a:rPr lang="zh-CN" altLang="en-US" sz="1800"/>
              <a:pPr/>
              <a:t>19</a:t>
            </a:fld>
            <a:endParaRPr lang="en-US" altLang="zh-CN" sz="1800"/>
          </a:p>
        </p:txBody>
      </p:sp>
      <p:pic>
        <p:nvPicPr>
          <p:cNvPr id="2" name="Picture 1">
            <a:extLst>
              <a:ext uri="{FF2B5EF4-FFF2-40B4-BE49-F238E27FC236}">
                <a16:creationId xmlns:a16="http://schemas.microsoft.com/office/drawing/2014/main" id="{A8CF5109-DB56-F14F-8130-D3B007E848C7}"/>
              </a:ext>
            </a:extLst>
          </p:cNvPr>
          <p:cNvPicPr>
            <a:picLocks noChangeAspect="1"/>
          </p:cNvPicPr>
          <p:nvPr/>
        </p:nvPicPr>
        <p:blipFill>
          <a:blip r:embed="rId2"/>
          <a:stretch>
            <a:fillRect/>
          </a:stretch>
        </p:blipFill>
        <p:spPr>
          <a:xfrm>
            <a:off x="767408" y="853635"/>
            <a:ext cx="10873208" cy="5823869"/>
          </a:xfrm>
          <a:prstGeom prst="rect">
            <a:avLst/>
          </a:prstGeom>
        </p:spPr>
      </p:pic>
      <p:pic>
        <p:nvPicPr>
          <p:cNvPr id="3" name="Picture 2">
            <a:extLst>
              <a:ext uri="{FF2B5EF4-FFF2-40B4-BE49-F238E27FC236}">
                <a16:creationId xmlns:a16="http://schemas.microsoft.com/office/drawing/2014/main" id="{1B43A53B-A878-0D4A-A42D-E856759DF73B}"/>
              </a:ext>
            </a:extLst>
          </p:cNvPr>
          <p:cNvPicPr>
            <a:picLocks noChangeAspect="1"/>
          </p:cNvPicPr>
          <p:nvPr/>
        </p:nvPicPr>
        <p:blipFill>
          <a:blip r:embed="rId3"/>
          <a:stretch>
            <a:fillRect/>
          </a:stretch>
        </p:blipFill>
        <p:spPr>
          <a:xfrm>
            <a:off x="184150" y="381000"/>
            <a:ext cx="11823700" cy="6096000"/>
          </a:xfrm>
          <a:prstGeom prst="rect">
            <a:avLst/>
          </a:prstGeom>
        </p:spPr>
      </p:pic>
    </p:spTree>
    <p:extLst>
      <p:ext uri="{BB962C8B-B14F-4D97-AF65-F5344CB8AC3E}">
        <p14:creationId xmlns:p14="http://schemas.microsoft.com/office/powerpoint/2010/main" val="2192566164"/>
      </p:ext>
    </p:extLst>
  </p:cSld>
  <p:clrMapOvr>
    <a:masterClrMapping/>
  </p:clrMapOvr>
  <p:transition>
    <p:random/>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468B307D-2241-C04A-927F-5D38D6599901}"/>
              </a:ext>
            </a:extLst>
          </p:cNvPr>
          <p:cNvSpPr>
            <a:spLocks noChangeArrowheads="1"/>
          </p:cNvSpPr>
          <p:nvPr/>
        </p:nvSpPr>
        <p:spPr bwMode="auto">
          <a:xfrm>
            <a:off x="2590800" y="981075"/>
            <a:ext cx="6248400" cy="5334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2800" b="1" dirty="0">
                <a:solidFill>
                  <a:schemeClr val="folHlink"/>
                </a:solidFill>
                <a:latin typeface="Arial" panose="020B0604020202020204" pitchFamily="34" charset="0"/>
                <a:ea typeface="幼圆" pitchFamily="49" charset="-122"/>
              </a:rPr>
              <a:t> </a:t>
            </a:r>
            <a:r>
              <a:rPr lang="zh-CN" altLang="en-US" sz="3600" b="1" dirty="0">
                <a:solidFill>
                  <a:srgbClr val="3333FF"/>
                </a:solidFill>
                <a:latin typeface="Arial" panose="020B0604020202020204" pitchFamily="34" charset="0"/>
                <a:ea typeface="幼圆" pitchFamily="49" charset="-122"/>
              </a:rPr>
              <a:t>第二章   </a:t>
            </a:r>
            <a:r>
              <a:rPr lang="zh-TW" altLang="en-US" sz="3600" b="1" dirty="0">
                <a:solidFill>
                  <a:srgbClr val="3333FF"/>
                </a:solidFill>
                <a:latin typeface="Arial" panose="020B0604020202020204" pitchFamily="34" charset="0"/>
                <a:ea typeface="幼圆" pitchFamily="49" charset="-122"/>
              </a:rPr>
              <a:t>处理器的管理</a:t>
            </a:r>
            <a:endParaRPr lang="zh-CN" altLang="en-US" sz="3600" b="1" dirty="0">
              <a:solidFill>
                <a:srgbClr val="3333FF"/>
              </a:solidFill>
              <a:latin typeface="Arial" panose="020B0604020202020204" pitchFamily="34" charset="0"/>
              <a:ea typeface="幼圆" pitchFamily="49" charset="-122"/>
            </a:endParaRPr>
          </a:p>
        </p:txBody>
      </p:sp>
      <p:sp>
        <p:nvSpPr>
          <p:cNvPr id="158723" name="Text Box 3">
            <a:extLst>
              <a:ext uri="{FF2B5EF4-FFF2-40B4-BE49-F238E27FC236}">
                <a16:creationId xmlns:a16="http://schemas.microsoft.com/office/drawing/2014/main" id="{8513182E-96DF-0340-A7C9-895F717005DD}"/>
              </a:ext>
            </a:extLst>
          </p:cNvPr>
          <p:cNvSpPr txBox="1">
            <a:spLocks noChangeArrowheads="1"/>
          </p:cNvSpPr>
          <p:nvPr/>
        </p:nvSpPr>
        <p:spPr bwMode="auto">
          <a:xfrm>
            <a:off x="2209800" y="1628775"/>
            <a:ext cx="7620000" cy="4497450"/>
          </a:xfrm>
          <a:prstGeom prst="rect">
            <a:avLst/>
          </a:prstGeom>
          <a:noFill/>
          <a:ln w="12700">
            <a:noFill/>
            <a:miter lim="800000"/>
            <a:headEnd type="none" w="sm" len="sm"/>
            <a:tailEnd type="none" w="sm" len="sm"/>
          </a:ln>
          <a:effec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nSpc>
                <a:spcPct val="120000"/>
              </a:lnSpc>
            </a:pPr>
            <a:r>
              <a:rPr lang="zh-CN" altLang="en-US" sz="2800" b="1" dirty="0">
                <a:solidFill>
                  <a:srgbClr val="3333FF"/>
                </a:solidFill>
                <a:effectLst>
                  <a:outerShdw blurRad="38100" dist="38100" dir="2700000" algn="tl">
                    <a:srgbClr val="C0C0C0"/>
                  </a:outerShdw>
                </a:effectLst>
                <a:latin typeface="Arial" panose="020B0604020202020204" pitchFamily="34" charset="0"/>
                <a:ea typeface="幼圆" pitchFamily="49" charset="-122"/>
              </a:rPr>
              <a:t>本章介绍内容：</a:t>
            </a:r>
            <a:endParaRPr lang="zh-CN" altLang="zh-CN" sz="2800" b="1" dirty="0">
              <a:solidFill>
                <a:srgbClr val="3333FF"/>
              </a:solidFill>
              <a:effectLst>
                <a:outerShdw blurRad="38100" dist="38100" dir="2700000" algn="tl">
                  <a:srgbClr val="C0C0C0"/>
                </a:outerShdw>
              </a:effectLst>
              <a:latin typeface="Arial" panose="020B0604020202020204" pitchFamily="34" charset="0"/>
              <a:ea typeface="幼圆" pitchFamily="49" charset="-122"/>
            </a:endParaRPr>
          </a:p>
          <a:p>
            <a:pPr lvl="2">
              <a:lnSpc>
                <a:spcPct val="110000"/>
              </a:lnSpc>
              <a:buClr>
                <a:srgbClr val="FF3300"/>
              </a:buClr>
              <a:buFont typeface="Wingdings" pitchFamily="2" charset="2"/>
              <a:buChar char="q"/>
            </a:pPr>
            <a:r>
              <a:rPr lang="zh-CN" altLang="zh-CN" sz="2800" b="1" dirty="0">
                <a:solidFill>
                  <a:srgbClr val="3333FF"/>
                </a:solidFill>
                <a:effectLst>
                  <a:outerShdw blurRad="38100" dist="38100" dir="2700000" algn="tl">
                    <a:srgbClr val="C0C0C0"/>
                  </a:outerShdw>
                </a:effectLst>
                <a:latin typeface="Arial" panose="020B0604020202020204" pitchFamily="34" charset="0"/>
                <a:ea typeface="幼圆" pitchFamily="49" charset="-122"/>
              </a:rPr>
              <a:t> </a:t>
            </a:r>
            <a:r>
              <a:rPr lang="zh-CN" altLang="en-US" sz="2800" b="1" dirty="0">
                <a:solidFill>
                  <a:srgbClr val="3333FF"/>
                </a:solidFill>
                <a:effectLst>
                  <a:outerShdw blurRad="38100" dist="38100" dir="2700000" algn="tl">
                    <a:srgbClr val="C0C0C0"/>
                  </a:outerShdw>
                </a:effectLst>
                <a:latin typeface="Arial" panose="020B0604020202020204" pitchFamily="34" charset="0"/>
                <a:ea typeface="幼圆" pitchFamily="49" charset="-122"/>
              </a:rPr>
              <a:t>进程的基本概念</a:t>
            </a:r>
            <a:endParaRPr lang="zh-CN" altLang="en-US" sz="2800" b="1" dirty="0">
              <a:solidFill>
                <a:srgbClr val="3333FF"/>
              </a:solidFill>
              <a:effectLst>
                <a:outerShdw blurRad="38100" dist="38100" dir="2700000" algn="tl">
                  <a:srgbClr val="C0C0C0"/>
                </a:outerShdw>
              </a:effectLst>
              <a:latin typeface="幼圆" pitchFamily="49" charset="-122"/>
              <a:ea typeface="幼圆" pitchFamily="49" charset="-122"/>
            </a:endParaRPr>
          </a:p>
          <a:p>
            <a:pPr lvl="2">
              <a:lnSpc>
                <a:spcPct val="110000"/>
              </a:lnSpc>
              <a:buClr>
                <a:srgbClr val="FF3300"/>
              </a:buClr>
              <a:buFont typeface="Wingdings" pitchFamily="2" charset="2"/>
              <a:buChar char="q"/>
            </a:pPr>
            <a:r>
              <a:rPr lang="zh-CN" altLang="en-US" sz="2800" b="1" dirty="0">
                <a:solidFill>
                  <a:srgbClr val="3333FF"/>
                </a:solidFill>
                <a:effectLst>
                  <a:outerShdw blurRad="38100" dist="38100" dir="2700000" algn="tl">
                    <a:srgbClr val="C0C0C0"/>
                  </a:outerShdw>
                </a:effectLst>
                <a:latin typeface="幼圆" pitchFamily="49" charset="-122"/>
                <a:ea typeface="幼圆" pitchFamily="49" charset="-122"/>
              </a:rPr>
              <a:t> 进程控制与同步</a:t>
            </a:r>
          </a:p>
          <a:p>
            <a:pPr lvl="2">
              <a:lnSpc>
                <a:spcPct val="110000"/>
              </a:lnSpc>
              <a:buClr>
                <a:srgbClr val="FF3300"/>
              </a:buClr>
              <a:buFont typeface="Wingdings" pitchFamily="2" charset="2"/>
              <a:buChar char="q"/>
            </a:pPr>
            <a:r>
              <a:rPr lang="zh-CN" altLang="en-US" sz="2800" b="1" dirty="0">
                <a:solidFill>
                  <a:srgbClr val="3333FF"/>
                </a:solidFill>
                <a:effectLst>
                  <a:outerShdw blurRad="38100" dist="38100" dir="2700000" algn="tl">
                    <a:srgbClr val="C0C0C0"/>
                  </a:outerShdw>
                </a:effectLst>
                <a:latin typeface="幼圆" pitchFamily="49" charset="-122"/>
                <a:ea typeface="幼圆" pitchFamily="49" charset="-122"/>
              </a:rPr>
              <a:t> 中断与调度</a:t>
            </a:r>
          </a:p>
          <a:p>
            <a:pPr lvl="2">
              <a:lnSpc>
                <a:spcPct val="110000"/>
              </a:lnSpc>
              <a:buClr>
                <a:srgbClr val="FF3300"/>
              </a:buClr>
              <a:buFont typeface="Wingdings" pitchFamily="2" charset="2"/>
              <a:buChar char="q"/>
            </a:pPr>
            <a:r>
              <a:rPr lang="zh-CN" altLang="en-US" sz="2800" b="1" dirty="0">
                <a:solidFill>
                  <a:srgbClr val="3333FF"/>
                </a:solidFill>
                <a:effectLst>
                  <a:outerShdw blurRad="38100" dist="38100" dir="2700000" algn="tl">
                    <a:srgbClr val="C0C0C0"/>
                  </a:outerShdw>
                </a:effectLst>
                <a:latin typeface="幼圆" pitchFamily="49" charset="-122"/>
                <a:ea typeface="幼圆" pitchFamily="49" charset="-122"/>
              </a:rPr>
              <a:t> 经典进程同步问题</a:t>
            </a:r>
          </a:p>
          <a:p>
            <a:pPr lvl="2">
              <a:lnSpc>
                <a:spcPct val="110000"/>
              </a:lnSpc>
              <a:buClr>
                <a:srgbClr val="FF3300"/>
              </a:buClr>
              <a:buFont typeface="Wingdings" pitchFamily="2" charset="2"/>
              <a:buChar char="q"/>
            </a:pPr>
            <a:r>
              <a:rPr lang="zh-CN" altLang="en-US" sz="2800" b="1" dirty="0">
                <a:solidFill>
                  <a:srgbClr val="3333FF"/>
                </a:solidFill>
                <a:effectLst>
                  <a:outerShdw blurRad="38100" dist="38100" dir="2700000" algn="tl">
                    <a:srgbClr val="C0C0C0"/>
                  </a:outerShdw>
                </a:effectLst>
                <a:latin typeface="幼圆" pitchFamily="49" charset="-122"/>
                <a:ea typeface="幼圆" pitchFamily="49" charset="-122"/>
              </a:rPr>
              <a:t> 管程机制</a:t>
            </a:r>
          </a:p>
          <a:p>
            <a:pPr lvl="2">
              <a:lnSpc>
                <a:spcPct val="110000"/>
              </a:lnSpc>
              <a:buClr>
                <a:srgbClr val="FF3300"/>
              </a:buClr>
              <a:buFont typeface="Wingdings" pitchFamily="2" charset="2"/>
              <a:buChar char="q"/>
            </a:pPr>
            <a:r>
              <a:rPr lang="zh-CN" altLang="en-US" sz="2800" b="1" dirty="0">
                <a:solidFill>
                  <a:srgbClr val="3333FF"/>
                </a:solidFill>
                <a:effectLst>
                  <a:outerShdw blurRad="38100" dist="38100" dir="2700000" algn="tl">
                    <a:srgbClr val="C0C0C0"/>
                  </a:outerShdw>
                </a:effectLst>
                <a:latin typeface="幼圆" pitchFamily="49" charset="-122"/>
                <a:ea typeface="幼圆" pitchFamily="49" charset="-122"/>
              </a:rPr>
              <a:t> 进程通信</a:t>
            </a:r>
          </a:p>
          <a:p>
            <a:pPr lvl="2">
              <a:lnSpc>
                <a:spcPct val="110000"/>
              </a:lnSpc>
              <a:buClr>
                <a:srgbClr val="FF3300"/>
              </a:buClr>
              <a:buFont typeface="Wingdings" pitchFamily="2" charset="2"/>
              <a:buChar char="q"/>
            </a:pPr>
            <a:r>
              <a:rPr lang="zh-CN" altLang="en-US" sz="2800" b="1" dirty="0">
                <a:solidFill>
                  <a:srgbClr val="3333FF"/>
                </a:solidFill>
                <a:effectLst>
                  <a:outerShdw blurRad="38100" dist="38100" dir="2700000" algn="tl">
                    <a:srgbClr val="C0C0C0"/>
                  </a:outerShdw>
                </a:effectLst>
                <a:latin typeface="幼圆" pitchFamily="49" charset="-122"/>
                <a:ea typeface="幼圆" pitchFamily="49" charset="-122"/>
              </a:rPr>
              <a:t> 线程基本概念及实现</a:t>
            </a:r>
          </a:p>
        </p:txBody>
      </p:sp>
    </p:spTree>
    <p:extLst>
      <p:ext uri="{BB962C8B-B14F-4D97-AF65-F5344CB8AC3E}">
        <p14:creationId xmlns:p14="http://schemas.microsoft.com/office/powerpoint/2010/main" val="567339307"/>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8" presetClass="entr" presetSubtype="6" fill="hold" grpId="0" nodeType="clickEffect">
                                  <p:stCondLst>
                                    <p:cond delay="0"/>
                                  </p:stCondLst>
                                  <p:childTnLst>
                                    <p:set>
                                      <p:cBhvr>
                                        <p:cTn id="6" dur="1" fill="hold">
                                          <p:stCondLst>
                                            <p:cond delay="0"/>
                                          </p:stCondLst>
                                        </p:cTn>
                                        <p:tgtEl>
                                          <p:spTgt spid="158723">
                                            <p:txEl>
                                              <p:pRg st="0" end="0"/>
                                            </p:txEl>
                                          </p:spTgt>
                                        </p:tgtEl>
                                        <p:attrNameLst>
                                          <p:attrName>style.visibility</p:attrName>
                                        </p:attrNameLst>
                                      </p:cBhvr>
                                      <p:to>
                                        <p:strVal val="visible"/>
                                      </p:to>
                                    </p:set>
                                    <p:animEffect transition="in" filter="strips(downRight)">
                                      <p:cBhvr>
                                        <p:cTn id="7" dur="500"/>
                                        <p:tgtEl>
                                          <p:spTgt spid="15872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8" presetClass="entr" presetSubtype="6" fill="hold" grpId="0" nodeType="clickEffect">
                                  <p:stCondLst>
                                    <p:cond delay="0"/>
                                  </p:stCondLst>
                                  <p:childTnLst>
                                    <p:set>
                                      <p:cBhvr>
                                        <p:cTn id="11" dur="1" fill="hold">
                                          <p:stCondLst>
                                            <p:cond delay="0"/>
                                          </p:stCondLst>
                                        </p:cTn>
                                        <p:tgtEl>
                                          <p:spTgt spid="158723">
                                            <p:txEl>
                                              <p:pRg st="1" end="1"/>
                                            </p:txEl>
                                          </p:spTgt>
                                        </p:tgtEl>
                                        <p:attrNameLst>
                                          <p:attrName>style.visibility</p:attrName>
                                        </p:attrNameLst>
                                      </p:cBhvr>
                                      <p:to>
                                        <p:strVal val="visible"/>
                                      </p:to>
                                    </p:set>
                                    <p:animEffect transition="in" filter="strips(downRight)">
                                      <p:cBhvr>
                                        <p:cTn id="12" dur="500"/>
                                        <p:tgtEl>
                                          <p:spTgt spid="15872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8" presetClass="entr" presetSubtype="6" fill="hold" grpId="0" nodeType="clickEffect">
                                  <p:stCondLst>
                                    <p:cond delay="0"/>
                                  </p:stCondLst>
                                  <p:childTnLst>
                                    <p:set>
                                      <p:cBhvr>
                                        <p:cTn id="16" dur="1" fill="hold">
                                          <p:stCondLst>
                                            <p:cond delay="0"/>
                                          </p:stCondLst>
                                        </p:cTn>
                                        <p:tgtEl>
                                          <p:spTgt spid="158723">
                                            <p:txEl>
                                              <p:pRg st="2" end="2"/>
                                            </p:txEl>
                                          </p:spTgt>
                                        </p:tgtEl>
                                        <p:attrNameLst>
                                          <p:attrName>style.visibility</p:attrName>
                                        </p:attrNameLst>
                                      </p:cBhvr>
                                      <p:to>
                                        <p:strVal val="visible"/>
                                      </p:to>
                                    </p:set>
                                    <p:animEffect transition="in" filter="strips(downRight)">
                                      <p:cBhvr>
                                        <p:cTn id="17" dur="500"/>
                                        <p:tgtEl>
                                          <p:spTgt spid="15872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8" presetClass="entr" presetSubtype="6" fill="hold" grpId="0" nodeType="clickEffect">
                                  <p:stCondLst>
                                    <p:cond delay="0"/>
                                  </p:stCondLst>
                                  <p:childTnLst>
                                    <p:set>
                                      <p:cBhvr>
                                        <p:cTn id="21" dur="1" fill="hold">
                                          <p:stCondLst>
                                            <p:cond delay="0"/>
                                          </p:stCondLst>
                                        </p:cTn>
                                        <p:tgtEl>
                                          <p:spTgt spid="158723">
                                            <p:txEl>
                                              <p:pRg st="3" end="3"/>
                                            </p:txEl>
                                          </p:spTgt>
                                        </p:tgtEl>
                                        <p:attrNameLst>
                                          <p:attrName>style.visibility</p:attrName>
                                        </p:attrNameLst>
                                      </p:cBhvr>
                                      <p:to>
                                        <p:strVal val="visible"/>
                                      </p:to>
                                    </p:set>
                                    <p:animEffect transition="in" filter="strips(downRight)">
                                      <p:cBhvr>
                                        <p:cTn id="22" dur="500"/>
                                        <p:tgtEl>
                                          <p:spTgt spid="158723">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8" presetClass="entr" presetSubtype="6" fill="hold" grpId="0" nodeType="clickEffect">
                                  <p:stCondLst>
                                    <p:cond delay="0"/>
                                  </p:stCondLst>
                                  <p:childTnLst>
                                    <p:set>
                                      <p:cBhvr>
                                        <p:cTn id="26" dur="1" fill="hold">
                                          <p:stCondLst>
                                            <p:cond delay="0"/>
                                          </p:stCondLst>
                                        </p:cTn>
                                        <p:tgtEl>
                                          <p:spTgt spid="158723">
                                            <p:txEl>
                                              <p:pRg st="4" end="4"/>
                                            </p:txEl>
                                          </p:spTgt>
                                        </p:tgtEl>
                                        <p:attrNameLst>
                                          <p:attrName>style.visibility</p:attrName>
                                        </p:attrNameLst>
                                      </p:cBhvr>
                                      <p:to>
                                        <p:strVal val="visible"/>
                                      </p:to>
                                    </p:set>
                                    <p:animEffect transition="in" filter="strips(downRight)">
                                      <p:cBhvr>
                                        <p:cTn id="27" dur="500"/>
                                        <p:tgtEl>
                                          <p:spTgt spid="158723">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8" presetClass="entr" presetSubtype="6" fill="hold" grpId="0" nodeType="clickEffect">
                                  <p:stCondLst>
                                    <p:cond delay="0"/>
                                  </p:stCondLst>
                                  <p:childTnLst>
                                    <p:set>
                                      <p:cBhvr>
                                        <p:cTn id="31" dur="1" fill="hold">
                                          <p:stCondLst>
                                            <p:cond delay="0"/>
                                          </p:stCondLst>
                                        </p:cTn>
                                        <p:tgtEl>
                                          <p:spTgt spid="158723">
                                            <p:txEl>
                                              <p:pRg st="5" end="5"/>
                                            </p:txEl>
                                          </p:spTgt>
                                        </p:tgtEl>
                                        <p:attrNameLst>
                                          <p:attrName>style.visibility</p:attrName>
                                        </p:attrNameLst>
                                      </p:cBhvr>
                                      <p:to>
                                        <p:strVal val="visible"/>
                                      </p:to>
                                    </p:set>
                                    <p:animEffect transition="in" filter="strips(downRight)">
                                      <p:cBhvr>
                                        <p:cTn id="32" dur="500"/>
                                        <p:tgtEl>
                                          <p:spTgt spid="158723">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8" presetClass="entr" presetSubtype="6" fill="hold" grpId="0" nodeType="clickEffect">
                                  <p:stCondLst>
                                    <p:cond delay="0"/>
                                  </p:stCondLst>
                                  <p:childTnLst>
                                    <p:set>
                                      <p:cBhvr>
                                        <p:cTn id="36" dur="1" fill="hold">
                                          <p:stCondLst>
                                            <p:cond delay="0"/>
                                          </p:stCondLst>
                                        </p:cTn>
                                        <p:tgtEl>
                                          <p:spTgt spid="158723">
                                            <p:txEl>
                                              <p:pRg st="6" end="6"/>
                                            </p:txEl>
                                          </p:spTgt>
                                        </p:tgtEl>
                                        <p:attrNameLst>
                                          <p:attrName>style.visibility</p:attrName>
                                        </p:attrNameLst>
                                      </p:cBhvr>
                                      <p:to>
                                        <p:strVal val="visible"/>
                                      </p:to>
                                    </p:set>
                                    <p:animEffect transition="in" filter="strips(downRight)">
                                      <p:cBhvr>
                                        <p:cTn id="37" dur="500"/>
                                        <p:tgtEl>
                                          <p:spTgt spid="158723">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18" presetClass="entr" presetSubtype="6" fill="hold" grpId="0" nodeType="clickEffect">
                                  <p:stCondLst>
                                    <p:cond delay="0"/>
                                  </p:stCondLst>
                                  <p:childTnLst>
                                    <p:set>
                                      <p:cBhvr>
                                        <p:cTn id="41" dur="1" fill="hold">
                                          <p:stCondLst>
                                            <p:cond delay="0"/>
                                          </p:stCondLst>
                                        </p:cTn>
                                        <p:tgtEl>
                                          <p:spTgt spid="158723">
                                            <p:txEl>
                                              <p:pRg st="7" end="7"/>
                                            </p:txEl>
                                          </p:spTgt>
                                        </p:tgtEl>
                                        <p:attrNameLst>
                                          <p:attrName>style.visibility</p:attrName>
                                        </p:attrNameLst>
                                      </p:cBhvr>
                                      <p:to>
                                        <p:strVal val="visible"/>
                                      </p:to>
                                    </p:set>
                                    <p:animEffect transition="in" filter="strips(downRight)">
                                      <p:cBhvr>
                                        <p:cTn id="42" dur="500"/>
                                        <p:tgtEl>
                                          <p:spTgt spid="15872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8723" grpId="0" build="p" bldLvl="3" autoUpdateAnimBg="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1" name="Rectangle 5">
            <a:extLst>
              <a:ext uri="{FF2B5EF4-FFF2-40B4-BE49-F238E27FC236}">
                <a16:creationId xmlns:a16="http://schemas.microsoft.com/office/drawing/2014/main" id="{F8148771-BE9A-CB4F-9F14-477BDB3119CA}"/>
              </a:ext>
            </a:extLst>
          </p:cNvPr>
          <p:cNvSpPr>
            <a:spLocks noChangeArrowheads="1"/>
          </p:cNvSpPr>
          <p:nvPr/>
        </p:nvSpPr>
        <p:spPr bwMode="auto">
          <a:xfrm>
            <a:off x="2057400" y="0"/>
            <a:ext cx="8077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3200" b="1">
                <a:solidFill>
                  <a:srgbClr val="0000FF"/>
                </a:solidFill>
                <a:latin typeface="宋体" panose="02010600030101010101" pitchFamily="2" charset="-122"/>
              </a:rPr>
              <a:t>2.5 </a:t>
            </a:r>
            <a:r>
              <a:rPr lang="zh-CN" altLang="en-US" sz="3200" b="1">
                <a:solidFill>
                  <a:srgbClr val="0000FF"/>
                </a:solidFill>
                <a:latin typeface="宋体" panose="02010600030101010101" pitchFamily="2" charset="-122"/>
              </a:rPr>
              <a:t>经典进程同步问题－</a:t>
            </a:r>
            <a:r>
              <a:rPr lang="zh-CN" altLang="en-US" sz="3200" b="1">
                <a:solidFill>
                  <a:srgbClr val="FF0000"/>
                </a:solidFill>
                <a:latin typeface="宋体" panose="02010600030101010101" pitchFamily="2" charset="-122"/>
              </a:rPr>
              <a:t>哲学家就餐问题</a:t>
            </a:r>
          </a:p>
        </p:txBody>
      </p:sp>
      <p:sp>
        <p:nvSpPr>
          <p:cNvPr id="114697" name="灯片编号占位符 3">
            <a:extLst>
              <a:ext uri="{FF2B5EF4-FFF2-40B4-BE49-F238E27FC236}">
                <a16:creationId xmlns:a16="http://schemas.microsoft.com/office/drawing/2014/main" id="{9868E23D-C199-DF47-897F-E21F8825D041}"/>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3DBF0470-7EB3-5A4B-991B-BBE2B3C26C33}" type="slidenum">
              <a:rPr lang="zh-CN" altLang="en-US" sz="1800"/>
              <a:pPr/>
              <a:t>20</a:t>
            </a:fld>
            <a:endParaRPr lang="en-US" altLang="zh-CN" sz="1800"/>
          </a:p>
        </p:txBody>
      </p:sp>
      <p:grpSp>
        <p:nvGrpSpPr>
          <p:cNvPr id="5" name="Group 4">
            <a:extLst>
              <a:ext uri="{FF2B5EF4-FFF2-40B4-BE49-F238E27FC236}">
                <a16:creationId xmlns:a16="http://schemas.microsoft.com/office/drawing/2014/main" id="{79C3AF7C-D046-EA4C-A992-4E4CB909D96C}"/>
              </a:ext>
            </a:extLst>
          </p:cNvPr>
          <p:cNvGrpSpPr/>
          <p:nvPr/>
        </p:nvGrpSpPr>
        <p:grpSpPr>
          <a:xfrm>
            <a:off x="551384" y="917491"/>
            <a:ext cx="11155702" cy="5896209"/>
            <a:chOff x="551384" y="917491"/>
            <a:chExt cx="11155702" cy="5896209"/>
          </a:xfrm>
        </p:grpSpPr>
        <p:pic>
          <p:nvPicPr>
            <p:cNvPr id="3" name="Picture 2">
              <a:extLst>
                <a:ext uri="{FF2B5EF4-FFF2-40B4-BE49-F238E27FC236}">
                  <a16:creationId xmlns:a16="http://schemas.microsoft.com/office/drawing/2014/main" id="{1B43A53B-A878-0D4A-A42D-E856759DF73B}"/>
                </a:ext>
              </a:extLst>
            </p:cNvPr>
            <p:cNvPicPr>
              <a:picLocks noChangeAspect="1"/>
            </p:cNvPicPr>
            <p:nvPr/>
          </p:nvPicPr>
          <p:blipFill>
            <a:blip r:embed="rId2"/>
            <a:stretch>
              <a:fillRect/>
            </a:stretch>
          </p:blipFill>
          <p:spPr>
            <a:xfrm>
              <a:off x="551384" y="917491"/>
              <a:ext cx="11155702" cy="5751597"/>
            </a:xfrm>
            <a:prstGeom prst="rect">
              <a:avLst/>
            </a:prstGeom>
          </p:spPr>
        </p:pic>
        <p:sp>
          <p:nvSpPr>
            <p:cNvPr id="4" name="Rectangle 3">
              <a:extLst>
                <a:ext uri="{FF2B5EF4-FFF2-40B4-BE49-F238E27FC236}">
                  <a16:creationId xmlns:a16="http://schemas.microsoft.com/office/drawing/2014/main" id="{8E8857D0-D9B1-F845-A5C5-A1185F8869F9}"/>
                </a:ext>
              </a:extLst>
            </p:cNvPr>
            <p:cNvSpPr/>
            <p:nvPr/>
          </p:nvSpPr>
          <p:spPr>
            <a:xfrm>
              <a:off x="8826766" y="6453336"/>
              <a:ext cx="2880320" cy="360364"/>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grpSp>
    </p:spTree>
    <p:extLst>
      <p:ext uri="{BB962C8B-B14F-4D97-AF65-F5344CB8AC3E}">
        <p14:creationId xmlns:p14="http://schemas.microsoft.com/office/powerpoint/2010/main" val="2045687288"/>
      </p:ext>
    </p:extLst>
  </p:cSld>
  <p:clrMapOvr>
    <a:masterClrMapping/>
  </p:clrMapOvr>
  <p:transition>
    <p:random/>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1" name="Rectangle 5">
            <a:extLst>
              <a:ext uri="{FF2B5EF4-FFF2-40B4-BE49-F238E27FC236}">
                <a16:creationId xmlns:a16="http://schemas.microsoft.com/office/drawing/2014/main" id="{F8148771-BE9A-CB4F-9F14-477BDB3119CA}"/>
              </a:ext>
            </a:extLst>
          </p:cNvPr>
          <p:cNvSpPr>
            <a:spLocks noChangeArrowheads="1"/>
          </p:cNvSpPr>
          <p:nvPr/>
        </p:nvSpPr>
        <p:spPr bwMode="auto">
          <a:xfrm>
            <a:off x="2057400" y="0"/>
            <a:ext cx="8077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3200" b="1">
                <a:solidFill>
                  <a:srgbClr val="0000FF"/>
                </a:solidFill>
                <a:latin typeface="宋体" panose="02010600030101010101" pitchFamily="2" charset="-122"/>
              </a:rPr>
              <a:t>2.5 </a:t>
            </a:r>
            <a:r>
              <a:rPr lang="zh-CN" altLang="en-US" sz="3200" b="1">
                <a:solidFill>
                  <a:srgbClr val="0000FF"/>
                </a:solidFill>
                <a:latin typeface="宋体" panose="02010600030101010101" pitchFamily="2" charset="-122"/>
              </a:rPr>
              <a:t>经典进程同步问题－</a:t>
            </a:r>
            <a:r>
              <a:rPr lang="zh-CN" altLang="en-US" sz="3200" b="1">
                <a:solidFill>
                  <a:srgbClr val="FF0000"/>
                </a:solidFill>
                <a:latin typeface="宋体" panose="02010600030101010101" pitchFamily="2" charset="-122"/>
              </a:rPr>
              <a:t>哲学家就餐问题</a:t>
            </a:r>
          </a:p>
        </p:txBody>
      </p:sp>
      <p:sp>
        <p:nvSpPr>
          <p:cNvPr id="114697" name="灯片编号占位符 3">
            <a:extLst>
              <a:ext uri="{FF2B5EF4-FFF2-40B4-BE49-F238E27FC236}">
                <a16:creationId xmlns:a16="http://schemas.microsoft.com/office/drawing/2014/main" id="{9868E23D-C199-DF47-897F-E21F8825D041}"/>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3DBF0470-7EB3-5A4B-991B-BBE2B3C26C33}" type="slidenum">
              <a:rPr lang="zh-CN" altLang="en-US" sz="1800"/>
              <a:pPr/>
              <a:t>21</a:t>
            </a:fld>
            <a:endParaRPr lang="en-US" altLang="zh-CN" sz="1800"/>
          </a:p>
        </p:txBody>
      </p:sp>
      <p:pic>
        <p:nvPicPr>
          <p:cNvPr id="2" name="Picture 1">
            <a:extLst>
              <a:ext uri="{FF2B5EF4-FFF2-40B4-BE49-F238E27FC236}">
                <a16:creationId xmlns:a16="http://schemas.microsoft.com/office/drawing/2014/main" id="{0BF600D1-2D05-9145-BAF7-8AF4CAA10369}"/>
              </a:ext>
            </a:extLst>
          </p:cNvPr>
          <p:cNvPicPr>
            <a:picLocks noChangeAspect="1"/>
          </p:cNvPicPr>
          <p:nvPr/>
        </p:nvPicPr>
        <p:blipFill>
          <a:blip r:embed="rId2"/>
          <a:stretch>
            <a:fillRect/>
          </a:stretch>
        </p:blipFill>
        <p:spPr>
          <a:xfrm>
            <a:off x="481014" y="1124743"/>
            <a:ext cx="11015586" cy="5409939"/>
          </a:xfrm>
          <a:prstGeom prst="rect">
            <a:avLst/>
          </a:prstGeom>
        </p:spPr>
      </p:pic>
      <p:pic>
        <p:nvPicPr>
          <p:cNvPr id="6" name="Picture 5">
            <a:extLst>
              <a:ext uri="{FF2B5EF4-FFF2-40B4-BE49-F238E27FC236}">
                <a16:creationId xmlns:a16="http://schemas.microsoft.com/office/drawing/2014/main" id="{94895655-D8FB-4449-8DBA-CAF495A6B97B}"/>
              </a:ext>
            </a:extLst>
          </p:cNvPr>
          <p:cNvPicPr>
            <a:picLocks noChangeAspect="1"/>
          </p:cNvPicPr>
          <p:nvPr/>
        </p:nvPicPr>
        <p:blipFill>
          <a:blip r:embed="rId3"/>
          <a:stretch>
            <a:fillRect/>
          </a:stretch>
        </p:blipFill>
        <p:spPr>
          <a:xfrm>
            <a:off x="1193800" y="946150"/>
            <a:ext cx="9804400" cy="4965700"/>
          </a:xfrm>
          <a:prstGeom prst="rect">
            <a:avLst/>
          </a:prstGeom>
        </p:spPr>
      </p:pic>
    </p:spTree>
    <p:extLst>
      <p:ext uri="{BB962C8B-B14F-4D97-AF65-F5344CB8AC3E}">
        <p14:creationId xmlns:p14="http://schemas.microsoft.com/office/powerpoint/2010/main" val="2983558817"/>
      </p:ext>
    </p:extLst>
  </p:cSld>
  <p:clrMapOvr>
    <a:masterClrMapping/>
  </p:clrMapOvr>
  <p:transition>
    <p:random/>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1" name="Rectangle 5">
            <a:extLst>
              <a:ext uri="{FF2B5EF4-FFF2-40B4-BE49-F238E27FC236}">
                <a16:creationId xmlns:a16="http://schemas.microsoft.com/office/drawing/2014/main" id="{F8148771-BE9A-CB4F-9F14-477BDB3119CA}"/>
              </a:ext>
            </a:extLst>
          </p:cNvPr>
          <p:cNvSpPr>
            <a:spLocks noChangeArrowheads="1"/>
          </p:cNvSpPr>
          <p:nvPr/>
        </p:nvSpPr>
        <p:spPr bwMode="auto">
          <a:xfrm>
            <a:off x="2057400" y="0"/>
            <a:ext cx="8077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3200" b="1">
                <a:solidFill>
                  <a:srgbClr val="0000FF"/>
                </a:solidFill>
                <a:latin typeface="宋体" panose="02010600030101010101" pitchFamily="2" charset="-122"/>
              </a:rPr>
              <a:t>2.5 </a:t>
            </a:r>
            <a:r>
              <a:rPr lang="zh-CN" altLang="en-US" sz="3200" b="1">
                <a:solidFill>
                  <a:srgbClr val="0000FF"/>
                </a:solidFill>
                <a:latin typeface="宋体" panose="02010600030101010101" pitchFamily="2" charset="-122"/>
              </a:rPr>
              <a:t>经典进程同步问题－</a:t>
            </a:r>
            <a:r>
              <a:rPr lang="zh-CN" altLang="en-US" sz="3200" b="1">
                <a:solidFill>
                  <a:srgbClr val="FF0000"/>
                </a:solidFill>
                <a:latin typeface="宋体" panose="02010600030101010101" pitchFamily="2" charset="-122"/>
              </a:rPr>
              <a:t>哲学家就餐问题</a:t>
            </a:r>
          </a:p>
        </p:txBody>
      </p:sp>
      <p:sp>
        <p:nvSpPr>
          <p:cNvPr id="114697" name="灯片编号占位符 3">
            <a:extLst>
              <a:ext uri="{FF2B5EF4-FFF2-40B4-BE49-F238E27FC236}">
                <a16:creationId xmlns:a16="http://schemas.microsoft.com/office/drawing/2014/main" id="{9868E23D-C199-DF47-897F-E21F8825D041}"/>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3DBF0470-7EB3-5A4B-991B-BBE2B3C26C33}" type="slidenum">
              <a:rPr lang="zh-CN" altLang="en-US" sz="1800"/>
              <a:pPr/>
              <a:t>22</a:t>
            </a:fld>
            <a:endParaRPr lang="en-US" altLang="zh-CN" sz="1800"/>
          </a:p>
        </p:txBody>
      </p:sp>
      <p:grpSp>
        <p:nvGrpSpPr>
          <p:cNvPr id="4" name="Group 3">
            <a:extLst>
              <a:ext uri="{FF2B5EF4-FFF2-40B4-BE49-F238E27FC236}">
                <a16:creationId xmlns:a16="http://schemas.microsoft.com/office/drawing/2014/main" id="{95067B5D-4954-6F4B-9C2E-FEC49F41F102}"/>
              </a:ext>
            </a:extLst>
          </p:cNvPr>
          <p:cNvGrpSpPr/>
          <p:nvPr/>
        </p:nvGrpSpPr>
        <p:grpSpPr>
          <a:xfrm>
            <a:off x="444191" y="950286"/>
            <a:ext cx="11303618" cy="5907714"/>
            <a:chOff x="444191" y="950286"/>
            <a:chExt cx="11303618" cy="5907714"/>
          </a:xfrm>
        </p:grpSpPr>
        <p:pic>
          <p:nvPicPr>
            <p:cNvPr id="6" name="Picture 5">
              <a:extLst>
                <a:ext uri="{FF2B5EF4-FFF2-40B4-BE49-F238E27FC236}">
                  <a16:creationId xmlns:a16="http://schemas.microsoft.com/office/drawing/2014/main" id="{94895655-D8FB-4449-8DBA-CAF495A6B97B}"/>
                </a:ext>
              </a:extLst>
            </p:cNvPr>
            <p:cNvPicPr>
              <a:picLocks noChangeAspect="1"/>
            </p:cNvPicPr>
            <p:nvPr/>
          </p:nvPicPr>
          <p:blipFill>
            <a:blip r:embed="rId3"/>
            <a:stretch>
              <a:fillRect/>
            </a:stretch>
          </p:blipFill>
          <p:spPr>
            <a:xfrm>
              <a:off x="444191" y="950286"/>
              <a:ext cx="11303618" cy="5725018"/>
            </a:xfrm>
            <a:prstGeom prst="rect">
              <a:avLst/>
            </a:prstGeom>
          </p:spPr>
        </p:pic>
        <p:sp>
          <p:nvSpPr>
            <p:cNvPr id="3" name="Rounded Rectangle 2">
              <a:extLst>
                <a:ext uri="{FF2B5EF4-FFF2-40B4-BE49-F238E27FC236}">
                  <a16:creationId xmlns:a16="http://schemas.microsoft.com/office/drawing/2014/main" id="{5ACD682B-AD8F-AB45-82DD-24F29E63C38B}"/>
                </a:ext>
              </a:extLst>
            </p:cNvPr>
            <p:cNvSpPr/>
            <p:nvPr/>
          </p:nvSpPr>
          <p:spPr>
            <a:xfrm>
              <a:off x="8904312" y="6669089"/>
              <a:ext cx="2736304" cy="188911"/>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grpSp>
    </p:spTree>
    <p:extLst>
      <p:ext uri="{BB962C8B-B14F-4D97-AF65-F5344CB8AC3E}">
        <p14:creationId xmlns:p14="http://schemas.microsoft.com/office/powerpoint/2010/main" val="133391111"/>
      </p:ext>
    </p:extLst>
  </p:cSld>
  <p:clrMapOvr>
    <a:masterClrMapping/>
  </p:clrMapOvr>
  <p:transition>
    <p:random/>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Text Box 4">
            <a:extLst>
              <a:ext uri="{FF2B5EF4-FFF2-40B4-BE49-F238E27FC236}">
                <a16:creationId xmlns:a16="http://schemas.microsoft.com/office/drawing/2014/main" id="{179C539B-47DA-0647-B9BF-3B17343DEEAE}"/>
              </a:ext>
            </a:extLst>
          </p:cNvPr>
          <p:cNvSpPr txBox="1">
            <a:spLocks noChangeArrowheads="1"/>
          </p:cNvSpPr>
          <p:nvPr/>
        </p:nvSpPr>
        <p:spPr bwMode="auto">
          <a:xfrm>
            <a:off x="2238376" y="1000126"/>
            <a:ext cx="6500813" cy="5349221"/>
          </a:xfrm>
          <a:prstGeom prst="rect">
            <a:avLst/>
          </a:prstGeom>
          <a:solidFill>
            <a:srgbClr val="EAEAEA"/>
          </a:solidFill>
          <a:ln w="12700">
            <a:noFill/>
            <a:miter lim="800000"/>
            <a:headEnd type="none" w="sm" len="sm"/>
            <a:tailEnd type="none" w="sm" len="sm"/>
          </a:ln>
        </p:spPr>
        <p:txBody>
          <a:bodyPr>
            <a:spAutoFit/>
          </a:bodyPr>
          <a:lstStyle/>
          <a:p>
            <a:pPr>
              <a:lnSpc>
                <a:spcPts val="1200"/>
              </a:lnSpc>
              <a:spcBef>
                <a:spcPct val="50000"/>
              </a:spcBef>
              <a:defRPr/>
            </a:pPr>
            <a:endParaRPr lang="en-US" altLang="zh-CN" sz="2400" b="1" dirty="0">
              <a:latin typeface="+mn-lt"/>
            </a:endParaRPr>
          </a:p>
          <a:p>
            <a:pPr>
              <a:lnSpc>
                <a:spcPts val="1200"/>
              </a:lnSpc>
              <a:spcBef>
                <a:spcPct val="50000"/>
              </a:spcBef>
              <a:defRPr/>
            </a:pPr>
            <a:r>
              <a:rPr lang="en-US" altLang="zh-CN" sz="2400" b="1" dirty="0">
                <a:latin typeface="+mn-lt"/>
              </a:rPr>
              <a:t>Semaphore chopstick[5]= {1,1,1,1,1 } ;</a:t>
            </a:r>
          </a:p>
          <a:p>
            <a:pPr>
              <a:lnSpc>
                <a:spcPts val="1200"/>
              </a:lnSpc>
              <a:spcBef>
                <a:spcPct val="50000"/>
              </a:spcBef>
              <a:defRPr/>
            </a:pPr>
            <a:r>
              <a:rPr lang="en-US" altLang="zh-CN" sz="2400" b="1" dirty="0" err="1">
                <a:solidFill>
                  <a:srgbClr val="FF00FF"/>
                </a:solidFill>
                <a:latin typeface="+mn-lt"/>
              </a:rPr>
              <a:t>Cobegin</a:t>
            </a:r>
            <a:endParaRPr lang="en-US" altLang="zh-CN" sz="2400" b="1" dirty="0">
              <a:solidFill>
                <a:srgbClr val="FF00FF"/>
              </a:solidFill>
              <a:latin typeface="+mn-lt"/>
            </a:endParaRPr>
          </a:p>
          <a:p>
            <a:pPr>
              <a:lnSpc>
                <a:spcPts val="1200"/>
              </a:lnSpc>
              <a:spcBef>
                <a:spcPct val="50000"/>
              </a:spcBef>
              <a:defRPr/>
            </a:pPr>
            <a:r>
              <a:rPr lang="en-US" altLang="zh-CN" sz="2400" b="1" dirty="0">
                <a:latin typeface="+mn-lt"/>
              </a:rPr>
              <a:t>   </a:t>
            </a:r>
            <a:r>
              <a:rPr lang="en-US" altLang="zh-CN" sz="2400" b="1" dirty="0">
                <a:solidFill>
                  <a:srgbClr val="0000FF"/>
                </a:solidFill>
                <a:latin typeface="+mn-lt"/>
              </a:rPr>
              <a:t>process </a:t>
            </a:r>
            <a:r>
              <a:rPr lang="en-US" altLang="zh-CN" sz="2400" b="1" dirty="0" err="1">
                <a:solidFill>
                  <a:srgbClr val="0000FF"/>
                </a:solidFill>
                <a:latin typeface="+mn-lt"/>
              </a:rPr>
              <a:t>philosopher_i</a:t>
            </a:r>
            <a:r>
              <a:rPr lang="en-US" altLang="zh-CN" sz="2400" b="1" dirty="0">
                <a:solidFill>
                  <a:srgbClr val="0000FF"/>
                </a:solidFill>
                <a:latin typeface="+mn-lt"/>
              </a:rPr>
              <a:t>() {     </a:t>
            </a:r>
          </a:p>
          <a:p>
            <a:pPr>
              <a:lnSpc>
                <a:spcPts val="1200"/>
              </a:lnSpc>
              <a:spcBef>
                <a:spcPct val="50000"/>
              </a:spcBef>
              <a:defRPr/>
            </a:pPr>
            <a:r>
              <a:rPr lang="en-US" altLang="zh-CN" sz="2400" b="1" dirty="0">
                <a:latin typeface="+mn-lt"/>
              </a:rPr>
              <a:t>     </a:t>
            </a:r>
            <a:r>
              <a:rPr lang="en-US" altLang="zh-CN" sz="2400" b="1" dirty="0">
                <a:solidFill>
                  <a:srgbClr val="FF3300"/>
                </a:solidFill>
                <a:latin typeface="+mn-lt"/>
              </a:rPr>
              <a:t>while(true) {</a:t>
            </a:r>
          </a:p>
          <a:p>
            <a:pPr>
              <a:lnSpc>
                <a:spcPts val="1200"/>
              </a:lnSpc>
              <a:spcBef>
                <a:spcPct val="50000"/>
              </a:spcBef>
              <a:defRPr/>
            </a:pPr>
            <a:r>
              <a:rPr lang="en-US" altLang="zh-CN" sz="2400" b="1" dirty="0">
                <a:latin typeface="+mn-lt"/>
              </a:rPr>
              <a:t>          wait ( chopstick [ </a:t>
            </a:r>
            <a:r>
              <a:rPr lang="en-US" altLang="zh-CN" sz="2400" b="1" dirty="0" err="1">
                <a:latin typeface="+mn-lt"/>
              </a:rPr>
              <a:t>i</a:t>
            </a:r>
            <a:r>
              <a:rPr lang="en-US" altLang="zh-CN" sz="2400" b="1" dirty="0">
                <a:latin typeface="+mn-lt"/>
              </a:rPr>
              <a:t> ] ) ;</a:t>
            </a:r>
          </a:p>
          <a:p>
            <a:pPr>
              <a:lnSpc>
                <a:spcPts val="1200"/>
              </a:lnSpc>
              <a:spcBef>
                <a:spcPct val="50000"/>
              </a:spcBef>
              <a:defRPr/>
            </a:pPr>
            <a:r>
              <a:rPr lang="en-US" altLang="zh-CN" sz="2400" b="1" dirty="0">
                <a:latin typeface="+mn-lt"/>
              </a:rPr>
              <a:t>          wait ( chopstick [( </a:t>
            </a:r>
            <a:r>
              <a:rPr lang="en-US" altLang="zh-CN" sz="2400" b="1" dirty="0" err="1">
                <a:latin typeface="+mn-lt"/>
              </a:rPr>
              <a:t>i</a:t>
            </a:r>
            <a:r>
              <a:rPr lang="en-US" altLang="zh-CN" sz="2400" b="1" dirty="0">
                <a:latin typeface="+mn-lt"/>
              </a:rPr>
              <a:t>  +1 ) %5 ] ) ;</a:t>
            </a:r>
          </a:p>
          <a:p>
            <a:pPr>
              <a:lnSpc>
                <a:spcPts val="1200"/>
              </a:lnSpc>
              <a:spcBef>
                <a:spcPct val="50000"/>
              </a:spcBef>
              <a:defRPr/>
            </a:pPr>
            <a:r>
              <a:rPr lang="en-US" altLang="zh-CN" sz="2400" b="1" dirty="0">
                <a:latin typeface="+mn-lt"/>
              </a:rPr>
              <a:t>               …</a:t>
            </a:r>
          </a:p>
          <a:p>
            <a:pPr>
              <a:lnSpc>
                <a:spcPts val="1200"/>
              </a:lnSpc>
              <a:spcBef>
                <a:spcPct val="50000"/>
              </a:spcBef>
              <a:defRPr/>
            </a:pPr>
            <a:r>
              <a:rPr lang="en-US" altLang="zh-CN" sz="2400" b="1" dirty="0">
                <a:latin typeface="+mn-lt"/>
              </a:rPr>
              <a:t>               </a:t>
            </a:r>
            <a:r>
              <a:rPr lang="en-US" altLang="zh-CN" sz="2400" b="1" dirty="0">
                <a:solidFill>
                  <a:srgbClr val="3333FF"/>
                </a:solidFill>
                <a:latin typeface="+mn-lt"/>
              </a:rPr>
              <a:t>eat ;</a:t>
            </a:r>
          </a:p>
          <a:p>
            <a:pPr>
              <a:lnSpc>
                <a:spcPts val="1200"/>
              </a:lnSpc>
              <a:spcBef>
                <a:spcPct val="50000"/>
              </a:spcBef>
              <a:defRPr/>
            </a:pPr>
            <a:r>
              <a:rPr lang="en-US" altLang="zh-CN" sz="2400" b="1" dirty="0">
                <a:latin typeface="+mn-lt"/>
              </a:rPr>
              <a:t>          signal ( chopstick [ </a:t>
            </a:r>
            <a:r>
              <a:rPr lang="en-US" altLang="zh-CN" sz="2400" b="1" dirty="0" err="1">
                <a:latin typeface="+mn-lt"/>
              </a:rPr>
              <a:t>i</a:t>
            </a:r>
            <a:r>
              <a:rPr lang="en-US" altLang="zh-CN" sz="2400" b="1" dirty="0">
                <a:latin typeface="+mn-lt"/>
              </a:rPr>
              <a:t> ] ) ;</a:t>
            </a:r>
          </a:p>
          <a:p>
            <a:pPr>
              <a:lnSpc>
                <a:spcPts val="1200"/>
              </a:lnSpc>
              <a:spcBef>
                <a:spcPct val="50000"/>
              </a:spcBef>
              <a:defRPr/>
            </a:pPr>
            <a:r>
              <a:rPr lang="en-US" altLang="zh-CN" sz="2400" b="1" dirty="0">
                <a:latin typeface="+mn-lt"/>
              </a:rPr>
              <a:t>          signal ( chopstick [ ( i+1 ) % 5 ] ) ;</a:t>
            </a:r>
          </a:p>
          <a:p>
            <a:pPr>
              <a:lnSpc>
                <a:spcPts val="1200"/>
              </a:lnSpc>
              <a:spcBef>
                <a:spcPct val="50000"/>
              </a:spcBef>
              <a:defRPr/>
            </a:pPr>
            <a:r>
              <a:rPr lang="en-US" altLang="zh-CN" sz="2400" b="1" dirty="0">
                <a:latin typeface="+mn-lt"/>
              </a:rPr>
              <a:t>                   …</a:t>
            </a:r>
          </a:p>
          <a:p>
            <a:pPr>
              <a:lnSpc>
                <a:spcPts val="1200"/>
              </a:lnSpc>
              <a:spcBef>
                <a:spcPct val="50000"/>
              </a:spcBef>
              <a:defRPr/>
            </a:pPr>
            <a:r>
              <a:rPr lang="en-US" altLang="zh-CN" sz="2400" b="1" dirty="0">
                <a:latin typeface="+mn-lt"/>
              </a:rPr>
              <a:t>              think ;</a:t>
            </a:r>
          </a:p>
          <a:p>
            <a:pPr>
              <a:lnSpc>
                <a:spcPts val="1200"/>
              </a:lnSpc>
              <a:spcBef>
                <a:spcPct val="50000"/>
              </a:spcBef>
              <a:defRPr/>
            </a:pPr>
            <a:r>
              <a:rPr lang="en-US" altLang="zh-CN" sz="2400" b="1" dirty="0">
                <a:latin typeface="+mn-lt"/>
              </a:rPr>
              <a:t>     </a:t>
            </a:r>
            <a:r>
              <a:rPr lang="en-US" altLang="zh-CN" sz="2400" b="1" dirty="0">
                <a:solidFill>
                  <a:srgbClr val="FF3300"/>
                </a:solidFill>
                <a:latin typeface="+mn-lt"/>
              </a:rPr>
              <a:t> }</a:t>
            </a:r>
          </a:p>
          <a:p>
            <a:pPr>
              <a:lnSpc>
                <a:spcPts val="1200"/>
              </a:lnSpc>
              <a:spcBef>
                <a:spcPct val="50000"/>
              </a:spcBef>
              <a:defRPr/>
            </a:pPr>
            <a:r>
              <a:rPr lang="en-US" altLang="zh-CN" sz="2400" b="1" dirty="0">
                <a:solidFill>
                  <a:srgbClr val="0000FF"/>
                </a:solidFill>
                <a:latin typeface="+mn-lt"/>
              </a:rPr>
              <a:t>   }</a:t>
            </a:r>
          </a:p>
          <a:p>
            <a:pPr>
              <a:lnSpc>
                <a:spcPts val="1200"/>
              </a:lnSpc>
              <a:spcBef>
                <a:spcPct val="50000"/>
              </a:spcBef>
              <a:defRPr/>
            </a:pPr>
            <a:r>
              <a:rPr lang="en-US" altLang="zh-CN" sz="2400" b="1" dirty="0" err="1">
                <a:solidFill>
                  <a:srgbClr val="FF00FF"/>
                </a:solidFill>
                <a:latin typeface="+mn-lt"/>
              </a:rPr>
              <a:t>Coend</a:t>
            </a:r>
            <a:endParaRPr lang="en-US" altLang="zh-CN" sz="2400" b="1" dirty="0">
              <a:solidFill>
                <a:srgbClr val="FF00FF"/>
              </a:solidFill>
              <a:latin typeface="+mn-lt"/>
            </a:endParaRPr>
          </a:p>
        </p:txBody>
      </p:sp>
      <p:sp>
        <p:nvSpPr>
          <p:cNvPr id="115715" name="Text Box 5">
            <a:extLst>
              <a:ext uri="{FF2B5EF4-FFF2-40B4-BE49-F238E27FC236}">
                <a16:creationId xmlns:a16="http://schemas.microsoft.com/office/drawing/2014/main" id="{9EF689DE-6F1A-3743-AF67-C5B700E58DC3}"/>
              </a:ext>
            </a:extLst>
          </p:cNvPr>
          <p:cNvSpPr txBox="1">
            <a:spLocks noChangeArrowheads="1"/>
          </p:cNvSpPr>
          <p:nvPr/>
        </p:nvSpPr>
        <p:spPr bwMode="auto">
          <a:xfrm>
            <a:off x="2057400" y="500063"/>
            <a:ext cx="86106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hangingPunct="1"/>
            <a:r>
              <a:rPr lang="zh-CN" altLang="en-US" sz="3200" b="1">
                <a:solidFill>
                  <a:srgbClr val="0000FF"/>
                </a:solidFill>
                <a:latin typeface="华文楷体" panose="02010600040101010101" pitchFamily="2" charset="-122"/>
                <a:ea typeface="华文楷体" panose="02010600040101010101" pitchFamily="2" charset="-122"/>
              </a:rPr>
              <a:t>二、利用记录型信号量解决哲学家进餐问题</a:t>
            </a:r>
            <a:endParaRPr lang="zh-CN" altLang="en-US" sz="3200">
              <a:solidFill>
                <a:srgbClr val="FF3300"/>
              </a:solidFill>
              <a:latin typeface="华文楷体" panose="02010600040101010101" pitchFamily="2" charset="-122"/>
              <a:ea typeface="华文楷体" panose="02010600040101010101" pitchFamily="2" charset="-122"/>
            </a:endParaRPr>
          </a:p>
        </p:txBody>
      </p:sp>
      <p:sp>
        <p:nvSpPr>
          <p:cNvPr id="115716" name="Rectangle 6">
            <a:extLst>
              <a:ext uri="{FF2B5EF4-FFF2-40B4-BE49-F238E27FC236}">
                <a16:creationId xmlns:a16="http://schemas.microsoft.com/office/drawing/2014/main" id="{957D8594-245E-384A-8135-3BF3CF0F422C}"/>
              </a:ext>
            </a:extLst>
          </p:cNvPr>
          <p:cNvSpPr>
            <a:spLocks noChangeArrowheads="1"/>
          </p:cNvSpPr>
          <p:nvPr/>
        </p:nvSpPr>
        <p:spPr bwMode="auto">
          <a:xfrm>
            <a:off x="2057400" y="0"/>
            <a:ext cx="8077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3200" b="1">
                <a:solidFill>
                  <a:srgbClr val="0000FF"/>
                </a:solidFill>
                <a:latin typeface="宋体" panose="02010600030101010101" pitchFamily="2" charset="-122"/>
              </a:rPr>
              <a:t>2.5 </a:t>
            </a:r>
            <a:r>
              <a:rPr lang="zh-CN" altLang="en-US" sz="3200" b="1">
                <a:solidFill>
                  <a:srgbClr val="0000FF"/>
                </a:solidFill>
                <a:latin typeface="宋体" panose="02010600030101010101" pitchFamily="2" charset="-122"/>
              </a:rPr>
              <a:t>经典进程同步问题－</a:t>
            </a:r>
            <a:r>
              <a:rPr lang="zh-CN" altLang="en-US" sz="3200" b="1">
                <a:solidFill>
                  <a:srgbClr val="FF0000"/>
                </a:solidFill>
                <a:latin typeface="宋体" panose="02010600030101010101" pitchFamily="2" charset="-122"/>
              </a:rPr>
              <a:t>哲学家就餐问题</a:t>
            </a:r>
          </a:p>
        </p:txBody>
      </p:sp>
      <p:sp>
        <p:nvSpPr>
          <p:cNvPr id="5" name="TextBox 4">
            <a:extLst>
              <a:ext uri="{FF2B5EF4-FFF2-40B4-BE49-F238E27FC236}">
                <a16:creationId xmlns:a16="http://schemas.microsoft.com/office/drawing/2014/main" id="{99DBB4D7-B177-EA4C-A5C8-8170D21DECD2}"/>
              </a:ext>
            </a:extLst>
          </p:cNvPr>
          <p:cNvSpPr txBox="1">
            <a:spLocks noChangeArrowheads="1"/>
          </p:cNvSpPr>
          <p:nvPr/>
        </p:nvSpPr>
        <p:spPr bwMode="auto">
          <a:xfrm>
            <a:off x="10037474" y="1298617"/>
            <a:ext cx="1046440" cy="500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zh-CN" altLang="en-US" sz="2800" b="1" dirty="0">
                <a:solidFill>
                  <a:srgbClr val="FF3300"/>
                </a:solidFill>
                <a:latin typeface="华文楷体" panose="02010600040101010101" pitchFamily="2" charset="-122"/>
                <a:ea typeface="华文楷体" panose="02010600040101010101" pitchFamily="2" charset="-122"/>
              </a:rPr>
              <a:t>所有信号量被初始化为 </a:t>
            </a:r>
            <a:r>
              <a:rPr lang="en-US" altLang="zh-CN" sz="2800" b="1" dirty="0">
                <a:solidFill>
                  <a:srgbClr val="0000FF"/>
                </a:solidFill>
                <a:latin typeface="华文楷体" panose="02010600040101010101" pitchFamily="2" charset="-122"/>
                <a:ea typeface="华文楷体" panose="02010600040101010101" pitchFamily="2" charset="-122"/>
              </a:rPr>
              <a:t>1</a:t>
            </a:r>
            <a:r>
              <a:rPr lang="en-US" altLang="zh-CN" sz="2800" b="1" dirty="0">
                <a:solidFill>
                  <a:srgbClr val="FF3300"/>
                </a:solidFill>
                <a:latin typeface="华文楷体" panose="02010600040101010101" pitchFamily="2" charset="-122"/>
                <a:ea typeface="华文楷体" panose="02010600040101010101" pitchFamily="2" charset="-122"/>
              </a:rPr>
              <a:t> </a:t>
            </a:r>
            <a:r>
              <a:rPr lang="zh-CN" altLang="en-US" sz="2800" b="1" dirty="0">
                <a:solidFill>
                  <a:srgbClr val="FF3300"/>
                </a:solidFill>
                <a:latin typeface="华文楷体" panose="02010600040101010101" pitchFamily="2" charset="-122"/>
                <a:ea typeface="华文楷体" panose="02010600040101010101" pitchFamily="2" charset="-122"/>
              </a:rPr>
              <a:t>，则第</a:t>
            </a:r>
            <a:r>
              <a:rPr lang="en-US" altLang="zh-CN" sz="2800" b="1" dirty="0" err="1">
                <a:solidFill>
                  <a:srgbClr val="0000FF"/>
                </a:solidFill>
                <a:latin typeface="华文楷体" panose="02010600040101010101" pitchFamily="2" charset="-122"/>
                <a:ea typeface="华文楷体" panose="02010600040101010101" pitchFamily="2" charset="-122"/>
              </a:rPr>
              <a:t>i</a:t>
            </a:r>
            <a:r>
              <a:rPr lang="zh-CN" altLang="en-US" sz="2800" b="1" dirty="0">
                <a:solidFill>
                  <a:srgbClr val="FF3300"/>
                </a:solidFill>
                <a:latin typeface="华文楷体" panose="02010600040101010101" pitchFamily="2" charset="-122"/>
                <a:ea typeface="华文楷体" panose="02010600040101010101" pitchFamily="2" charset="-122"/>
              </a:rPr>
              <a:t>个哲学家的活动描述如下：</a:t>
            </a:r>
            <a:endParaRPr lang="zh-CN" altLang="en-US" sz="2800" dirty="0"/>
          </a:p>
        </p:txBody>
      </p:sp>
      <p:sp>
        <p:nvSpPr>
          <p:cNvPr id="115718" name="灯片编号占位符 3">
            <a:extLst>
              <a:ext uri="{FF2B5EF4-FFF2-40B4-BE49-F238E27FC236}">
                <a16:creationId xmlns:a16="http://schemas.microsoft.com/office/drawing/2014/main" id="{9BB52729-E2D5-3A44-AE3C-EB3E93DE4F3E}"/>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AC42AE05-2EF6-F84A-B753-91651CBB701E}" type="slidenum">
              <a:rPr lang="zh-CN" altLang="en-US" sz="1800"/>
              <a:pPr/>
              <a:t>23</a:t>
            </a:fld>
            <a:endParaRPr lang="en-US" altLang="zh-CN" sz="1800"/>
          </a:p>
        </p:txBody>
      </p:sp>
    </p:spTree>
    <p:extLst>
      <p:ext uri="{BB962C8B-B14F-4D97-AF65-F5344CB8AC3E}">
        <p14:creationId xmlns:p14="http://schemas.microsoft.com/office/powerpoint/2010/main" val="2994925055"/>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4690"/>
                                        </p:tgtEl>
                                        <p:attrNameLst>
                                          <p:attrName>style.visibility</p:attrName>
                                        </p:attrNameLst>
                                      </p:cBhvr>
                                      <p:to>
                                        <p:strVal val="visible"/>
                                      </p:to>
                                    </p:set>
                                    <p:animEffect transition="in" filter="blinds(horizontal)">
                                      <p:cBhvr>
                                        <p:cTn id="12" dur="500"/>
                                        <p:tgtEl>
                                          <p:spTgt spid="1146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690" grpId="0" animBg="1"/>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652" name="Text Box 4">
            <a:extLst>
              <a:ext uri="{FF2B5EF4-FFF2-40B4-BE49-F238E27FC236}">
                <a16:creationId xmlns:a16="http://schemas.microsoft.com/office/drawing/2014/main" id="{C2DC949A-A77E-8841-9FB4-541436C22F3A}"/>
              </a:ext>
            </a:extLst>
          </p:cNvPr>
          <p:cNvSpPr txBox="1">
            <a:spLocks noChangeArrowheads="1"/>
          </p:cNvSpPr>
          <p:nvPr/>
        </p:nvSpPr>
        <p:spPr bwMode="auto">
          <a:xfrm>
            <a:off x="2057400" y="609601"/>
            <a:ext cx="8396288" cy="62183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nSpc>
                <a:spcPct val="120000"/>
              </a:lnSpc>
            </a:pPr>
            <a:r>
              <a:rPr lang="en-US" altLang="zh-CN" b="1">
                <a:solidFill>
                  <a:srgbClr val="000000"/>
                </a:solidFill>
                <a:latin typeface="华文楷体" panose="02010600040101010101" pitchFamily="2" charset="-122"/>
                <a:ea typeface="华文楷体" panose="02010600040101010101" pitchFamily="2" charset="-122"/>
              </a:rPr>
              <a:t>      </a:t>
            </a:r>
            <a:r>
              <a:rPr lang="zh-CN" altLang="en-US" sz="3200" b="1">
                <a:solidFill>
                  <a:srgbClr val="000000"/>
                </a:solidFill>
                <a:latin typeface="华文楷体" panose="02010600040101010101" pitchFamily="2" charset="-122"/>
                <a:ea typeface="华文楷体" panose="02010600040101010101" pitchFamily="2" charset="-122"/>
              </a:rPr>
              <a:t>该解法可以保证两个相邻哲学家不会同时进餐，但</a:t>
            </a:r>
            <a:r>
              <a:rPr lang="zh-CN" altLang="en-US" sz="3200" b="1">
                <a:solidFill>
                  <a:srgbClr val="FF0000"/>
                </a:solidFill>
                <a:latin typeface="华文楷体" panose="02010600040101010101" pitchFamily="2" charset="-122"/>
                <a:ea typeface="华文楷体" panose="02010600040101010101" pitchFamily="2" charset="-122"/>
              </a:rPr>
              <a:t>可能会引起死锁</a:t>
            </a:r>
            <a:r>
              <a:rPr lang="zh-CN" altLang="en-US" sz="3200" b="1">
                <a:solidFill>
                  <a:srgbClr val="000000"/>
                </a:solidFill>
                <a:latin typeface="华文楷体" panose="02010600040101010101" pitchFamily="2" charset="-122"/>
                <a:ea typeface="华文楷体" panose="02010600040101010101" pitchFamily="2" charset="-122"/>
              </a:rPr>
              <a:t>。对这样的死锁问题可以采用下面的几种解决方法：</a:t>
            </a:r>
          </a:p>
          <a:p>
            <a:pPr>
              <a:lnSpc>
                <a:spcPct val="120000"/>
              </a:lnSpc>
            </a:pPr>
            <a:r>
              <a:rPr lang="zh-CN" altLang="en-US" sz="3200" b="1">
                <a:solidFill>
                  <a:srgbClr val="3333FF"/>
                </a:solidFill>
                <a:latin typeface="华文楷体" panose="02010600040101010101" pitchFamily="2" charset="-122"/>
                <a:ea typeface="华文楷体" panose="02010600040101010101" pitchFamily="2" charset="-122"/>
              </a:rPr>
              <a:t>     </a:t>
            </a:r>
            <a:r>
              <a:rPr lang="en-US" altLang="zh-CN" sz="3200" b="1">
                <a:solidFill>
                  <a:srgbClr val="3333FF"/>
                </a:solidFill>
                <a:latin typeface="华文楷体" panose="02010600040101010101" pitchFamily="2" charset="-122"/>
                <a:ea typeface="华文楷体" panose="02010600040101010101" pitchFamily="2" charset="-122"/>
              </a:rPr>
              <a:t>1</a:t>
            </a:r>
            <a:r>
              <a:rPr lang="zh-CN" altLang="en-US" sz="3200" b="1">
                <a:solidFill>
                  <a:srgbClr val="3333FF"/>
                </a:solidFill>
                <a:latin typeface="华文楷体" panose="02010600040101010101" pitchFamily="2" charset="-122"/>
                <a:ea typeface="华文楷体" panose="02010600040101010101" pitchFamily="2" charset="-122"/>
              </a:rPr>
              <a:t>、至多只允许四个哲学家同时进餐，以保证至少有一个哲学家能够进餐。</a:t>
            </a:r>
          </a:p>
          <a:p>
            <a:pPr>
              <a:lnSpc>
                <a:spcPct val="120000"/>
              </a:lnSpc>
            </a:pPr>
            <a:r>
              <a:rPr lang="zh-CN" altLang="en-US" sz="3200" b="1">
                <a:solidFill>
                  <a:srgbClr val="3333FF"/>
                </a:solidFill>
                <a:latin typeface="华文楷体" panose="02010600040101010101" pitchFamily="2" charset="-122"/>
                <a:ea typeface="华文楷体" panose="02010600040101010101" pitchFamily="2" charset="-122"/>
              </a:rPr>
              <a:t>     </a:t>
            </a:r>
            <a:r>
              <a:rPr lang="en-US" altLang="zh-CN" sz="3200" b="1">
                <a:solidFill>
                  <a:srgbClr val="3333FF"/>
                </a:solidFill>
                <a:latin typeface="华文楷体" panose="02010600040101010101" pitchFamily="2" charset="-122"/>
                <a:ea typeface="华文楷体" panose="02010600040101010101" pitchFamily="2" charset="-122"/>
              </a:rPr>
              <a:t>2</a:t>
            </a:r>
            <a:r>
              <a:rPr lang="zh-CN" altLang="en-US" sz="3200" b="1">
                <a:solidFill>
                  <a:srgbClr val="3333FF"/>
                </a:solidFill>
                <a:latin typeface="华文楷体" panose="02010600040101010101" pitchFamily="2" charset="-122"/>
                <a:ea typeface="华文楷体" panose="02010600040101010101" pitchFamily="2" charset="-122"/>
              </a:rPr>
              <a:t>、仅当哲学家的左、右两支筷子均可使用时，才允许他拿起筷子进餐。</a:t>
            </a:r>
          </a:p>
          <a:p>
            <a:pPr>
              <a:lnSpc>
                <a:spcPct val="120000"/>
              </a:lnSpc>
            </a:pPr>
            <a:r>
              <a:rPr lang="zh-CN" altLang="en-US" sz="3200" b="1">
                <a:solidFill>
                  <a:srgbClr val="3333FF"/>
                </a:solidFill>
                <a:latin typeface="华文楷体" panose="02010600040101010101" pitchFamily="2" charset="-122"/>
                <a:ea typeface="华文楷体" panose="02010600040101010101" pitchFamily="2" charset="-122"/>
              </a:rPr>
              <a:t>     </a:t>
            </a:r>
            <a:r>
              <a:rPr lang="en-US" altLang="zh-CN" sz="3200" b="1">
                <a:solidFill>
                  <a:srgbClr val="3333FF"/>
                </a:solidFill>
                <a:latin typeface="华文楷体" panose="02010600040101010101" pitchFamily="2" charset="-122"/>
                <a:ea typeface="华文楷体" panose="02010600040101010101" pitchFamily="2" charset="-122"/>
              </a:rPr>
              <a:t>3</a:t>
            </a:r>
            <a:r>
              <a:rPr lang="zh-CN" altLang="en-US" sz="3200" b="1">
                <a:solidFill>
                  <a:srgbClr val="3333FF"/>
                </a:solidFill>
                <a:latin typeface="华文楷体" panose="02010600040101010101" pitchFamily="2" charset="-122"/>
                <a:ea typeface="华文楷体" panose="02010600040101010101" pitchFamily="2" charset="-122"/>
              </a:rPr>
              <a:t>、规定奇数号哲学家先拿他左边的筷子，然后再去拿他右边的筷子；而偶数号哲学家则相反。</a:t>
            </a:r>
            <a:endParaRPr lang="zh-CN" altLang="en-US" sz="3200">
              <a:solidFill>
                <a:srgbClr val="3333FF"/>
              </a:solidFill>
              <a:latin typeface="华文楷体" panose="02010600040101010101" pitchFamily="2" charset="-122"/>
              <a:ea typeface="华文楷体" panose="02010600040101010101" pitchFamily="2" charset="-122"/>
            </a:endParaRPr>
          </a:p>
        </p:txBody>
      </p:sp>
      <p:sp>
        <p:nvSpPr>
          <p:cNvPr id="116739" name="Rectangle 5">
            <a:extLst>
              <a:ext uri="{FF2B5EF4-FFF2-40B4-BE49-F238E27FC236}">
                <a16:creationId xmlns:a16="http://schemas.microsoft.com/office/drawing/2014/main" id="{080E341C-512A-4342-ACAF-76B433207BA1}"/>
              </a:ext>
            </a:extLst>
          </p:cNvPr>
          <p:cNvSpPr>
            <a:spLocks noChangeArrowheads="1"/>
          </p:cNvSpPr>
          <p:nvPr/>
        </p:nvSpPr>
        <p:spPr bwMode="auto">
          <a:xfrm>
            <a:off x="2057400" y="0"/>
            <a:ext cx="8077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3200" b="1">
                <a:solidFill>
                  <a:srgbClr val="0000FF"/>
                </a:solidFill>
                <a:latin typeface="宋体" panose="02010600030101010101" pitchFamily="2" charset="-122"/>
              </a:rPr>
              <a:t>2.5 </a:t>
            </a:r>
            <a:r>
              <a:rPr lang="zh-CN" altLang="en-US" sz="3200" b="1">
                <a:solidFill>
                  <a:srgbClr val="0000FF"/>
                </a:solidFill>
                <a:latin typeface="宋体" panose="02010600030101010101" pitchFamily="2" charset="-122"/>
              </a:rPr>
              <a:t>经典进程同步问题－</a:t>
            </a:r>
            <a:r>
              <a:rPr lang="zh-CN" altLang="en-US" sz="3200" b="1">
                <a:solidFill>
                  <a:srgbClr val="FF0000"/>
                </a:solidFill>
                <a:latin typeface="宋体" panose="02010600030101010101" pitchFamily="2" charset="-122"/>
              </a:rPr>
              <a:t>哲学家就餐问题</a:t>
            </a:r>
          </a:p>
        </p:txBody>
      </p:sp>
      <p:sp>
        <p:nvSpPr>
          <p:cNvPr id="116740" name="灯片编号占位符 3">
            <a:extLst>
              <a:ext uri="{FF2B5EF4-FFF2-40B4-BE49-F238E27FC236}">
                <a16:creationId xmlns:a16="http://schemas.microsoft.com/office/drawing/2014/main" id="{4526E402-C288-4A45-B0CE-DCD40177529D}"/>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D9CEBA29-5EAF-DA45-9E11-833B04B461B8}" type="slidenum">
              <a:rPr lang="zh-CN" altLang="en-US" sz="1800"/>
              <a:pPr/>
              <a:t>24</a:t>
            </a:fld>
            <a:endParaRPr lang="en-US" altLang="zh-CN" sz="1800"/>
          </a:p>
        </p:txBody>
      </p:sp>
    </p:spTree>
    <p:extLst>
      <p:ext uri="{BB962C8B-B14F-4D97-AF65-F5344CB8AC3E}">
        <p14:creationId xmlns:p14="http://schemas.microsoft.com/office/powerpoint/2010/main" val="866672962"/>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11652">
                                            <p:txEl>
                                              <p:pRg st="0" end="0"/>
                                            </p:txEl>
                                          </p:spTgt>
                                        </p:tgtEl>
                                        <p:attrNameLst>
                                          <p:attrName>style.visibility</p:attrName>
                                        </p:attrNameLst>
                                      </p:cBhvr>
                                      <p:to>
                                        <p:strVal val="visible"/>
                                      </p:to>
                                    </p:set>
                                    <p:animEffect transition="in" filter="dissolve">
                                      <p:cBhvr>
                                        <p:cTn id="7" dur="500"/>
                                        <p:tgtEl>
                                          <p:spTgt spid="411652">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11652">
                                            <p:txEl>
                                              <p:pRg st="1" end="1"/>
                                            </p:txEl>
                                          </p:spTgt>
                                        </p:tgtEl>
                                        <p:attrNameLst>
                                          <p:attrName>style.visibility</p:attrName>
                                        </p:attrNameLst>
                                      </p:cBhvr>
                                      <p:to>
                                        <p:strVal val="visible"/>
                                      </p:to>
                                    </p:set>
                                    <p:animEffect transition="in" filter="dissolve">
                                      <p:cBhvr>
                                        <p:cTn id="12" dur="500"/>
                                        <p:tgtEl>
                                          <p:spTgt spid="411652">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11652">
                                            <p:txEl>
                                              <p:pRg st="2" end="2"/>
                                            </p:txEl>
                                          </p:spTgt>
                                        </p:tgtEl>
                                        <p:attrNameLst>
                                          <p:attrName>style.visibility</p:attrName>
                                        </p:attrNameLst>
                                      </p:cBhvr>
                                      <p:to>
                                        <p:strVal val="visible"/>
                                      </p:to>
                                    </p:set>
                                    <p:animEffect transition="in" filter="dissolve">
                                      <p:cBhvr>
                                        <p:cTn id="17" dur="500"/>
                                        <p:tgtEl>
                                          <p:spTgt spid="411652">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411652">
                                            <p:txEl>
                                              <p:pRg st="3" end="3"/>
                                            </p:txEl>
                                          </p:spTgt>
                                        </p:tgtEl>
                                        <p:attrNameLst>
                                          <p:attrName>style.visibility</p:attrName>
                                        </p:attrNameLst>
                                      </p:cBhvr>
                                      <p:to>
                                        <p:strVal val="visible"/>
                                      </p:to>
                                    </p:set>
                                    <p:animEffect transition="in" filter="dissolve">
                                      <p:cBhvr>
                                        <p:cTn id="22" dur="500"/>
                                        <p:tgtEl>
                                          <p:spTgt spid="41165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1652" grpId="0" build="p" autoUpdateAnimBg="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Text Box 4">
            <a:extLst>
              <a:ext uri="{FF2B5EF4-FFF2-40B4-BE49-F238E27FC236}">
                <a16:creationId xmlns:a16="http://schemas.microsoft.com/office/drawing/2014/main" id="{4C9467E0-6C87-4F49-A951-09D2BF96F0B9}"/>
              </a:ext>
            </a:extLst>
          </p:cNvPr>
          <p:cNvSpPr txBox="1">
            <a:spLocks noChangeArrowheads="1"/>
          </p:cNvSpPr>
          <p:nvPr/>
        </p:nvSpPr>
        <p:spPr bwMode="auto">
          <a:xfrm>
            <a:off x="2063750" y="676275"/>
            <a:ext cx="8458200" cy="1176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nSpc>
                <a:spcPct val="85000"/>
              </a:lnSpc>
              <a:spcBef>
                <a:spcPct val="50000"/>
              </a:spcBef>
            </a:pPr>
            <a:r>
              <a:rPr lang="zh-CN" altLang="en-US" sz="3200" b="1">
                <a:solidFill>
                  <a:srgbClr val="0000FF"/>
                </a:solidFill>
                <a:latin typeface="华文楷体" panose="02010600040101010101" pitchFamily="2" charset="-122"/>
                <a:ea typeface="华文楷体" panose="02010600040101010101" pitchFamily="2" charset="-122"/>
              </a:rPr>
              <a:t>三、利用</a:t>
            </a:r>
            <a:r>
              <a:rPr lang="en-US" altLang="zh-CN" sz="3200" b="1">
                <a:solidFill>
                  <a:srgbClr val="0000FF"/>
                </a:solidFill>
                <a:latin typeface="华文楷体" panose="02010600040101010101" pitchFamily="2" charset="-122"/>
                <a:ea typeface="华文楷体" panose="02010600040101010101" pitchFamily="2" charset="-122"/>
              </a:rPr>
              <a:t>AND</a:t>
            </a:r>
            <a:r>
              <a:rPr lang="zh-CN" altLang="en-US" sz="3200" b="1">
                <a:solidFill>
                  <a:srgbClr val="0000FF"/>
                </a:solidFill>
                <a:latin typeface="华文楷体" panose="02010600040101010101" pitchFamily="2" charset="-122"/>
                <a:ea typeface="华文楷体" panose="02010600040101010101" pitchFamily="2" charset="-122"/>
              </a:rPr>
              <a:t>信号量机制解决哲学家进餐问题</a:t>
            </a:r>
          </a:p>
          <a:p>
            <a:pPr>
              <a:lnSpc>
                <a:spcPct val="85000"/>
              </a:lnSpc>
              <a:spcBef>
                <a:spcPct val="50000"/>
              </a:spcBef>
            </a:pPr>
            <a:r>
              <a:rPr lang="zh-CN" altLang="en-US" sz="3200" b="1">
                <a:solidFill>
                  <a:srgbClr val="FF3300"/>
                </a:solidFill>
                <a:latin typeface="华文楷体" panose="02010600040101010101" pitchFamily="2" charset="-122"/>
                <a:ea typeface="华文楷体" panose="02010600040101010101" pitchFamily="2" charset="-122"/>
              </a:rPr>
              <a:t>    用</a:t>
            </a:r>
            <a:r>
              <a:rPr lang="en-US" altLang="zh-CN" sz="3200" b="1">
                <a:solidFill>
                  <a:srgbClr val="FF3300"/>
                </a:solidFill>
                <a:latin typeface="华文楷体" panose="02010600040101010101" pitchFamily="2" charset="-122"/>
                <a:ea typeface="华文楷体" panose="02010600040101010101" pitchFamily="2" charset="-122"/>
              </a:rPr>
              <a:t>AND</a:t>
            </a:r>
            <a:r>
              <a:rPr lang="zh-CN" altLang="en-US" sz="3200" b="1">
                <a:solidFill>
                  <a:srgbClr val="FF3300"/>
                </a:solidFill>
                <a:latin typeface="华文楷体" panose="02010600040101010101" pitchFamily="2" charset="-122"/>
                <a:ea typeface="华文楷体" panose="02010600040101010101" pitchFamily="2" charset="-122"/>
              </a:rPr>
              <a:t>信号量机制可获得最简洁的解法：</a:t>
            </a:r>
            <a:endParaRPr lang="zh-CN" altLang="en-US" sz="3200" b="1">
              <a:solidFill>
                <a:schemeClr val="tx1"/>
              </a:solidFill>
              <a:latin typeface="华文楷体" panose="02010600040101010101" pitchFamily="2" charset="-122"/>
              <a:ea typeface="华文楷体" panose="02010600040101010101" pitchFamily="2" charset="-122"/>
            </a:endParaRPr>
          </a:p>
        </p:txBody>
      </p:sp>
      <p:sp>
        <p:nvSpPr>
          <p:cNvPr id="117763" name="Rectangle 5">
            <a:extLst>
              <a:ext uri="{FF2B5EF4-FFF2-40B4-BE49-F238E27FC236}">
                <a16:creationId xmlns:a16="http://schemas.microsoft.com/office/drawing/2014/main" id="{8A475166-6B10-AE4B-B323-074A7D923311}"/>
              </a:ext>
            </a:extLst>
          </p:cNvPr>
          <p:cNvSpPr>
            <a:spLocks noChangeArrowheads="1"/>
          </p:cNvSpPr>
          <p:nvPr/>
        </p:nvSpPr>
        <p:spPr bwMode="auto">
          <a:xfrm>
            <a:off x="2057400" y="0"/>
            <a:ext cx="8077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3200" b="1">
                <a:solidFill>
                  <a:srgbClr val="0000FF"/>
                </a:solidFill>
                <a:latin typeface="宋体" panose="02010600030101010101" pitchFamily="2" charset="-122"/>
              </a:rPr>
              <a:t>2.5 </a:t>
            </a:r>
            <a:r>
              <a:rPr lang="zh-CN" altLang="en-US" sz="3200" b="1">
                <a:solidFill>
                  <a:srgbClr val="0000FF"/>
                </a:solidFill>
                <a:latin typeface="宋体" panose="02010600030101010101" pitchFamily="2" charset="-122"/>
              </a:rPr>
              <a:t>经典进程同步问题－</a:t>
            </a:r>
            <a:r>
              <a:rPr lang="zh-CN" altLang="en-US" sz="3200" b="1">
                <a:solidFill>
                  <a:srgbClr val="FF0000"/>
                </a:solidFill>
                <a:latin typeface="宋体" panose="02010600030101010101" pitchFamily="2" charset="-122"/>
              </a:rPr>
              <a:t>哲学家就餐问题</a:t>
            </a:r>
          </a:p>
        </p:txBody>
      </p:sp>
      <p:sp>
        <p:nvSpPr>
          <p:cNvPr id="4" name="TextBox 3">
            <a:extLst>
              <a:ext uri="{FF2B5EF4-FFF2-40B4-BE49-F238E27FC236}">
                <a16:creationId xmlns:a16="http://schemas.microsoft.com/office/drawing/2014/main" id="{8CAC44AC-804A-214E-9971-038BFD621683}"/>
              </a:ext>
            </a:extLst>
          </p:cNvPr>
          <p:cNvSpPr txBox="1"/>
          <p:nvPr/>
        </p:nvSpPr>
        <p:spPr>
          <a:xfrm>
            <a:off x="2166939" y="1857376"/>
            <a:ext cx="8358187" cy="4247381"/>
          </a:xfrm>
          <a:prstGeom prst="rect">
            <a:avLst/>
          </a:prstGeom>
          <a:solidFill>
            <a:srgbClr val="EAEAEA"/>
          </a:solidFill>
        </p:spPr>
        <p:txBody>
          <a:bodyPr>
            <a:spAutoFit/>
          </a:bodyPr>
          <a:lstStyle/>
          <a:p>
            <a:pPr>
              <a:lnSpc>
                <a:spcPct val="65000"/>
              </a:lnSpc>
              <a:spcBef>
                <a:spcPct val="50000"/>
              </a:spcBef>
              <a:defRPr/>
            </a:pPr>
            <a:r>
              <a:rPr lang="en-US" altLang="zh-CN" sz="2400" b="1" dirty="0">
                <a:latin typeface="+mn-lt"/>
                <a:ea typeface="楷体_GB2312" pitchFamily="49" charset="-122"/>
              </a:rPr>
              <a:t>Semaphore chopstick[5 ] ={ 1,1,1,1,1} ;</a:t>
            </a:r>
          </a:p>
          <a:p>
            <a:pPr>
              <a:lnSpc>
                <a:spcPts val="1000"/>
              </a:lnSpc>
              <a:spcBef>
                <a:spcPct val="50000"/>
              </a:spcBef>
              <a:defRPr/>
            </a:pPr>
            <a:r>
              <a:rPr lang="en-US" altLang="zh-CN" sz="2400" b="1" dirty="0" err="1">
                <a:solidFill>
                  <a:srgbClr val="FF00FF"/>
                </a:solidFill>
                <a:latin typeface="+mn-lt"/>
                <a:ea typeface="楷体_GB2312" pitchFamily="49" charset="-122"/>
              </a:rPr>
              <a:t>cobegin</a:t>
            </a:r>
            <a:r>
              <a:rPr lang="en-US" altLang="zh-CN" sz="2400" b="1" dirty="0">
                <a:solidFill>
                  <a:srgbClr val="FF00FF"/>
                </a:solidFill>
                <a:latin typeface="+mn-lt"/>
                <a:ea typeface="楷体_GB2312" pitchFamily="49" charset="-122"/>
              </a:rPr>
              <a:t> </a:t>
            </a:r>
          </a:p>
          <a:p>
            <a:pPr>
              <a:lnSpc>
                <a:spcPts val="1000"/>
              </a:lnSpc>
              <a:spcBef>
                <a:spcPct val="50000"/>
              </a:spcBef>
              <a:defRPr/>
            </a:pPr>
            <a:r>
              <a:rPr lang="en-US" altLang="zh-CN" sz="2400" b="1" dirty="0">
                <a:latin typeface="+mn-lt"/>
              </a:rPr>
              <a:t>  </a:t>
            </a:r>
            <a:r>
              <a:rPr lang="en-US" altLang="zh-CN" sz="2400" b="1" dirty="0">
                <a:solidFill>
                  <a:srgbClr val="0000FF"/>
                </a:solidFill>
                <a:latin typeface="+mn-lt"/>
              </a:rPr>
              <a:t>process </a:t>
            </a:r>
            <a:r>
              <a:rPr lang="en-US" altLang="zh-CN" sz="2400" b="1" dirty="0" err="1">
                <a:solidFill>
                  <a:srgbClr val="0000FF"/>
                </a:solidFill>
                <a:latin typeface="+mn-lt"/>
              </a:rPr>
              <a:t>philosopher_i</a:t>
            </a:r>
            <a:r>
              <a:rPr lang="en-US" altLang="zh-CN" sz="2400" b="1" dirty="0">
                <a:solidFill>
                  <a:srgbClr val="0000FF"/>
                </a:solidFill>
                <a:latin typeface="+mn-lt"/>
              </a:rPr>
              <a:t>() {     </a:t>
            </a:r>
          </a:p>
          <a:p>
            <a:pPr>
              <a:lnSpc>
                <a:spcPts val="1000"/>
              </a:lnSpc>
              <a:spcBef>
                <a:spcPct val="50000"/>
              </a:spcBef>
              <a:defRPr/>
            </a:pPr>
            <a:r>
              <a:rPr lang="en-US" altLang="zh-CN" sz="2400" b="1" dirty="0">
                <a:latin typeface="+mn-lt"/>
              </a:rPr>
              <a:t>       </a:t>
            </a:r>
            <a:r>
              <a:rPr lang="en-US" altLang="zh-CN" sz="2400" b="1" dirty="0">
                <a:solidFill>
                  <a:srgbClr val="FF3300"/>
                </a:solidFill>
                <a:latin typeface="+mn-lt"/>
              </a:rPr>
              <a:t>while(true) {</a:t>
            </a:r>
            <a:endParaRPr lang="en-US" altLang="zh-CN" sz="2400" b="1" dirty="0">
              <a:solidFill>
                <a:srgbClr val="D60093"/>
              </a:solidFill>
              <a:latin typeface="+mn-lt"/>
              <a:ea typeface="楷体_GB2312" pitchFamily="49" charset="-122"/>
            </a:endParaRPr>
          </a:p>
          <a:p>
            <a:pPr>
              <a:lnSpc>
                <a:spcPct val="65000"/>
              </a:lnSpc>
              <a:spcBef>
                <a:spcPct val="50000"/>
              </a:spcBef>
              <a:defRPr/>
            </a:pPr>
            <a:r>
              <a:rPr lang="en-US" altLang="zh-CN" sz="2400" b="1" dirty="0">
                <a:latin typeface="+mn-lt"/>
                <a:ea typeface="楷体_GB2312" pitchFamily="49" charset="-122"/>
              </a:rPr>
              <a:t>       think ;</a:t>
            </a:r>
          </a:p>
          <a:p>
            <a:pPr>
              <a:lnSpc>
                <a:spcPct val="65000"/>
              </a:lnSpc>
              <a:spcBef>
                <a:spcPct val="50000"/>
              </a:spcBef>
              <a:defRPr/>
            </a:pPr>
            <a:r>
              <a:rPr lang="en-US" altLang="zh-CN" sz="2400" b="1" dirty="0">
                <a:latin typeface="+mn-lt"/>
                <a:ea typeface="楷体_GB2312" pitchFamily="49" charset="-122"/>
              </a:rPr>
              <a:t>       </a:t>
            </a:r>
            <a:r>
              <a:rPr lang="en-US" altLang="zh-CN" sz="2400" b="1" dirty="0" err="1">
                <a:latin typeface="+mn-lt"/>
                <a:ea typeface="楷体_GB2312" pitchFamily="49" charset="-122"/>
              </a:rPr>
              <a:t>Swait</a:t>
            </a:r>
            <a:r>
              <a:rPr lang="en-US" altLang="zh-CN" sz="2400" b="1" dirty="0">
                <a:latin typeface="+mn-lt"/>
                <a:ea typeface="楷体_GB2312" pitchFamily="49" charset="-122"/>
              </a:rPr>
              <a:t> (chopstick [( i+1) % 5],chopstick[ </a:t>
            </a:r>
            <a:r>
              <a:rPr lang="en-US" altLang="zh-CN" sz="2400" b="1" dirty="0" err="1">
                <a:latin typeface="+mn-lt"/>
                <a:ea typeface="楷体_GB2312" pitchFamily="49" charset="-122"/>
              </a:rPr>
              <a:t>i</a:t>
            </a:r>
            <a:r>
              <a:rPr lang="en-US" altLang="zh-CN" sz="2400" b="1" dirty="0">
                <a:latin typeface="+mn-lt"/>
                <a:ea typeface="楷体_GB2312" pitchFamily="49" charset="-122"/>
              </a:rPr>
              <a:t> ]) ;</a:t>
            </a:r>
          </a:p>
          <a:p>
            <a:pPr>
              <a:lnSpc>
                <a:spcPct val="65000"/>
              </a:lnSpc>
              <a:spcBef>
                <a:spcPct val="50000"/>
              </a:spcBef>
              <a:defRPr/>
            </a:pPr>
            <a:r>
              <a:rPr lang="en-US" altLang="zh-CN" sz="2400" b="1" dirty="0">
                <a:latin typeface="+mn-lt"/>
                <a:ea typeface="楷体_GB2312" pitchFamily="49" charset="-122"/>
              </a:rPr>
              <a:t>       </a:t>
            </a:r>
            <a:r>
              <a:rPr lang="en-US" altLang="zh-CN" sz="2400" b="1" dirty="0">
                <a:solidFill>
                  <a:srgbClr val="3333FF"/>
                </a:solidFill>
                <a:latin typeface="+mn-lt"/>
                <a:ea typeface="楷体_GB2312" pitchFamily="49" charset="-122"/>
              </a:rPr>
              <a:t>eat ;</a:t>
            </a:r>
          </a:p>
          <a:p>
            <a:pPr>
              <a:lnSpc>
                <a:spcPct val="65000"/>
              </a:lnSpc>
              <a:spcBef>
                <a:spcPct val="50000"/>
              </a:spcBef>
              <a:defRPr/>
            </a:pPr>
            <a:r>
              <a:rPr lang="en-US" altLang="zh-CN" sz="2400" b="1" dirty="0">
                <a:latin typeface="+mn-lt"/>
                <a:ea typeface="楷体_GB2312" pitchFamily="49" charset="-122"/>
              </a:rPr>
              <a:t>       </a:t>
            </a:r>
            <a:r>
              <a:rPr lang="en-US" altLang="zh-CN" sz="2400" b="1" dirty="0" err="1">
                <a:latin typeface="+mn-lt"/>
                <a:ea typeface="楷体_GB2312" pitchFamily="49" charset="-122"/>
              </a:rPr>
              <a:t>Ssignal</a:t>
            </a:r>
            <a:r>
              <a:rPr lang="en-US" altLang="zh-CN" sz="2400" b="1" dirty="0">
                <a:latin typeface="+mn-lt"/>
                <a:ea typeface="楷体_GB2312" pitchFamily="49" charset="-122"/>
              </a:rPr>
              <a:t>( chopstick [( i+1) % 5],chopstick[</a:t>
            </a:r>
            <a:r>
              <a:rPr lang="en-US" altLang="zh-CN" sz="2400" b="1" dirty="0" err="1">
                <a:latin typeface="+mn-lt"/>
                <a:ea typeface="楷体_GB2312" pitchFamily="49" charset="-122"/>
              </a:rPr>
              <a:t>i</a:t>
            </a:r>
            <a:r>
              <a:rPr lang="en-US" altLang="zh-CN" sz="2400" b="1" dirty="0">
                <a:latin typeface="+mn-lt"/>
                <a:ea typeface="楷体_GB2312" pitchFamily="49" charset="-122"/>
              </a:rPr>
              <a:t>]) ;</a:t>
            </a:r>
          </a:p>
          <a:p>
            <a:pPr>
              <a:lnSpc>
                <a:spcPct val="65000"/>
              </a:lnSpc>
              <a:spcBef>
                <a:spcPct val="50000"/>
              </a:spcBef>
              <a:defRPr/>
            </a:pPr>
            <a:r>
              <a:rPr lang="en-US" altLang="zh-CN" sz="2400" b="1" dirty="0">
                <a:latin typeface="+mn-lt"/>
                <a:ea typeface="楷体_GB2312" pitchFamily="49" charset="-122"/>
              </a:rPr>
              <a:t>      </a:t>
            </a:r>
            <a:r>
              <a:rPr lang="en-US" altLang="zh-CN" sz="2400" b="1" dirty="0">
                <a:solidFill>
                  <a:srgbClr val="FF3300"/>
                </a:solidFill>
                <a:latin typeface="+mn-lt"/>
                <a:ea typeface="楷体_GB2312" pitchFamily="49" charset="-122"/>
              </a:rPr>
              <a:t>}</a:t>
            </a:r>
          </a:p>
          <a:p>
            <a:pPr>
              <a:lnSpc>
                <a:spcPct val="65000"/>
              </a:lnSpc>
              <a:spcBef>
                <a:spcPct val="50000"/>
              </a:spcBef>
              <a:defRPr/>
            </a:pPr>
            <a:r>
              <a:rPr lang="en-US" altLang="zh-CN" sz="2400" b="1" dirty="0">
                <a:solidFill>
                  <a:srgbClr val="0000FF"/>
                </a:solidFill>
                <a:latin typeface="+mn-lt"/>
                <a:ea typeface="楷体_GB2312" pitchFamily="49" charset="-122"/>
              </a:rPr>
              <a:t>  }</a:t>
            </a:r>
          </a:p>
          <a:p>
            <a:pPr>
              <a:lnSpc>
                <a:spcPct val="65000"/>
              </a:lnSpc>
              <a:spcBef>
                <a:spcPct val="50000"/>
              </a:spcBef>
              <a:defRPr/>
            </a:pPr>
            <a:r>
              <a:rPr lang="en-US" altLang="zh-CN" sz="2400" b="1" dirty="0" err="1">
                <a:solidFill>
                  <a:srgbClr val="FF00FF"/>
                </a:solidFill>
                <a:latin typeface="+mn-lt"/>
                <a:ea typeface="楷体_GB2312" pitchFamily="49" charset="-122"/>
              </a:rPr>
              <a:t>coend</a:t>
            </a:r>
            <a:endParaRPr lang="zh-CN" altLang="en-US" sz="2400" dirty="0">
              <a:solidFill>
                <a:srgbClr val="FF00FF"/>
              </a:solidFill>
              <a:latin typeface="+mn-lt"/>
            </a:endParaRPr>
          </a:p>
        </p:txBody>
      </p:sp>
      <p:sp>
        <p:nvSpPr>
          <p:cNvPr id="8" name="云形标注 7">
            <a:extLst>
              <a:ext uri="{FF2B5EF4-FFF2-40B4-BE49-F238E27FC236}">
                <a16:creationId xmlns:a16="http://schemas.microsoft.com/office/drawing/2014/main" id="{C54C165D-40B3-DD43-AAFF-320A190F6B42}"/>
              </a:ext>
            </a:extLst>
          </p:cNvPr>
          <p:cNvSpPr>
            <a:spLocks noChangeArrowheads="1"/>
          </p:cNvSpPr>
          <p:nvPr/>
        </p:nvSpPr>
        <p:spPr bwMode="auto">
          <a:xfrm>
            <a:off x="7426326" y="260350"/>
            <a:ext cx="3241675" cy="2389188"/>
          </a:xfrm>
          <a:prstGeom prst="cloudCallout">
            <a:avLst>
              <a:gd name="adj1" fmla="val -125556"/>
              <a:gd name="adj2" fmla="val 43963"/>
            </a:avLst>
          </a:prstGeom>
          <a:solidFill>
            <a:srgbClr val="9D9FFB"/>
          </a:solidFill>
          <a:ln w="28575" algn="ctr">
            <a:solidFill>
              <a:schemeClr val="tx1"/>
            </a:solidFill>
            <a:round/>
            <a:headEnd type="none" w="sm" len="sm"/>
            <a:tailEnd type="triangle" w="lg" len="lg"/>
          </a:ln>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zh-CN" altLang="en-US" sz="3200" b="1">
                <a:solidFill>
                  <a:srgbClr val="F8F8F8"/>
                </a:solidFill>
              </a:rPr>
              <a:t>该方法是否会发生死锁？</a:t>
            </a:r>
          </a:p>
        </p:txBody>
      </p:sp>
      <p:sp>
        <p:nvSpPr>
          <p:cNvPr id="117766" name="灯片编号占位符 3">
            <a:extLst>
              <a:ext uri="{FF2B5EF4-FFF2-40B4-BE49-F238E27FC236}">
                <a16:creationId xmlns:a16="http://schemas.microsoft.com/office/drawing/2014/main" id="{B13AA82A-37C1-204C-A632-DB841D427766}"/>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44D8E8AA-F61D-AC4B-A1FB-443A2B6F498D}" type="slidenum">
              <a:rPr lang="zh-CN" altLang="en-US" sz="1800"/>
              <a:pPr/>
              <a:t>25</a:t>
            </a:fld>
            <a:endParaRPr lang="en-US" altLang="zh-CN" sz="1800"/>
          </a:p>
        </p:txBody>
      </p:sp>
    </p:spTree>
    <p:extLst>
      <p:ext uri="{BB962C8B-B14F-4D97-AF65-F5344CB8AC3E}">
        <p14:creationId xmlns:p14="http://schemas.microsoft.com/office/powerpoint/2010/main" val="905804430"/>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4">
            <a:extLst>
              <a:ext uri="{FF2B5EF4-FFF2-40B4-BE49-F238E27FC236}">
                <a16:creationId xmlns:a16="http://schemas.microsoft.com/office/drawing/2014/main" id="{C44DAF51-2440-0741-BE0D-D356699D0998}"/>
              </a:ext>
            </a:extLst>
          </p:cNvPr>
          <p:cNvSpPr>
            <a:spLocks noChangeArrowheads="1"/>
          </p:cNvSpPr>
          <p:nvPr/>
        </p:nvSpPr>
        <p:spPr bwMode="auto">
          <a:xfrm>
            <a:off x="2057400" y="0"/>
            <a:ext cx="7620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2800" b="1">
                <a:solidFill>
                  <a:srgbClr val="0000FF"/>
                </a:solidFill>
                <a:latin typeface="宋体" panose="02010600030101010101" pitchFamily="2" charset="-122"/>
              </a:rPr>
              <a:t>2.6 </a:t>
            </a:r>
            <a:r>
              <a:rPr lang="zh-CN" altLang="en-US" sz="2800" b="1">
                <a:solidFill>
                  <a:srgbClr val="0000FF"/>
                </a:solidFill>
                <a:latin typeface="宋体" panose="02010600030101010101" pitchFamily="2" charset="-122"/>
              </a:rPr>
              <a:t>进程通信</a:t>
            </a:r>
            <a:r>
              <a:rPr lang="en-US" altLang="zh-CN" sz="2800" b="1">
                <a:solidFill>
                  <a:srgbClr val="0000FF"/>
                </a:solidFill>
                <a:latin typeface="宋体" panose="02010600030101010101" pitchFamily="2" charset="-122"/>
              </a:rPr>
              <a:t>—</a:t>
            </a:r>
            <a:r>
              <a:rPr lang="zh-CN" altLang="en-US" sz="2800" b="1">
                <a:solidFill>
                  <a:srgbClr val="FF0000"/>
                </a:solidFill>
                <a:latin typeface="宋体" panose="02010600030101010101" pitchFamily="2" charset="-122"/>
              </a:rPr>
              <a:t>进程通信的概念</a:t>
            </a:r>
          </a:p>
        </p:txBody>
      </p:sp>
      <p:sp>
        <p:nvSpPr>
          <p:cNvPr id="425989" name="Text Box 5">
            <a:extLst>
              <a:ext uri="{FF2B5EF4-FFF2-40B4-BE49-F238E27FC236}">
                <a16:creationId xmlns:a16="http://schemas.microsoft.com/office/drawing/2014/main" id="{29EED00C-0EB5-6649-B517-206306C7415E}"/>
              </a:ext>
            </a:extLst>
          </p:cNvPr>
          <p:cNvSpPr txBox="1">
            <a:spLocks noChangeArrowheads="1"/>
          </p:cNvSpPr>
          <p:nvPr/>
        </p:nvSpPr>
        <p:spPr bwMode="auto">
          <a:xfrm>
            <a:off x="2133600" y="685801"/>
            <a:ext cx="8229600" cy="678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hangingPunct="1">
              <a:lnSpc>
                <a:spcPct val="110000"/>
              </a:lnSpc>
            </a:pPr>
            <a:r>
              <a:rPr lang="zh-CN" altLang="en-US" sz="3200" b="1">
                <a:solidFill>
                  <a:srgbClr val="0000FF"/>
                </a:solidFill>
                <a:latin typeface="华文楷体" panose="02010600040101010101" pitchFamily="2" charset="-122"/>
                <a:ea typeface="华文楷体" panose="02010600040101010101" pitchFamily="2" charset="-122"/>
              </a:rPr>
              <a:t>（一）进程通信概念    </a:t>
            </a:r>
          </a:p>
          <a:p>
            <a:pPr hangingPunct="1">
              <a:lnSpc>
                <a:spcPct val="110000"/>
              </a:lnSpc>
            </a:pPr>
            <a:r>
              <a:rPr lang="zh-CN" altLang="en-US" sz="3200" b="1">
                <a:solidFill>
                  <a:srgbClr val="000000"/>
                </a:solidFill>
                <a:latin typeface="华文楷体" panose="02010600040101010101" pitchFamily="2" charset="-122"/>
                <a:ea typeface="华文楷体" panose="02010600040101010101" pitchFamily="2" charset="-122"/>
              </a:rPr>
              <a:t>       是指进程之间的信息交换。</a:t>
            </a:r>
          </a:p>
          <a:p>
            <a:pPr hangingPunct="1">
              <a:lnSpc>
                <a:spcPct val="110000"/>
              </a:lnSpc>
            </a:pPr>
            <a:r>
              <a:rPr lang="zh-CN" altLang="en-US" sz="3200" b="1">
                <a:solidFill>
                  <a:srgbClr val="0000FF"/>
                </a:solidFill>
                <a:latin typeface="华文楷体" panose="02010600040101010101" pitchFamily="2" charset="-122"/>
                <a:ea typeface="华文楷体" panose="02010600040101010101" pitchFamily="2" charset="-122"/>
              </a:rPr>
              <a:t>（二）进程通信的方式</a:t>
            </a:r>
          </a:p>
          <a:p>
            <a:pPr hangingPunct="1">
              <a:lnSpc>
                <a:spcPct val="110000"/>
              </a:lnSpc>
            </a:pPr>
            <a:r>
              <a:rPr lang="zh-CN" altLang="en-US" sz="3200" b="1">
                <a:solidFill>
                  <a:srgbClr val="CC3399"/>
                </a:solidFill>
                <a:latin typeface="华文楷体" panose="02010600040101010101" pitchFamily="2" charset="-122"/>
                <a:ea typeface="华文楷体" panose="02010600040101010101" pitchFamily="2" charset="-122"/>
              </a:rPr>
              <a:t>   </a:t>
            </a:r>
            <a:r>
              <a:rPr lang="en-US" altLang="zh-CN" sz="3200" b="1">
                <a:solidFill>
                  <a:srgbClr val="CC3399"/>
                </a:solidFill>
                <a:latin typeface="华文楷体" panose="02010600040101010101" pitchFamily="2" charset="-122"/>
                <a:ea typeface="华文楷体" panose="02010600040101010101" pitchFamily="2" charset="-122"/>
              </a:rPr>
              <a:t>1</a:t>
            </a:r>
            <a:r>
              <a:rPr lang="zh-CN" altLang="en-US" sz="3200" b="1">
                <a:solidFill>
                  <a:srgbClr val="CC3399"/>
                </a:solidFill>
                <a:latin typeface="华文楷体" panose="02010600040101010101" pitchFamily="2" charset="-122"/>
                <a:ea typeface="华文楷体" panose="02010600040101010101" pitchFamily="2" charset="-122"/>
              </a:rPr>
              <a:t>、低级通信</a:t>
            </a:r>
          </a:p>
          <a:p>
            <a:pPr hangingPunct="1">
              <a:lnSpc>
                <a:spcPct val="110000"/>
              </a:lnSpc>
            </a:pPr>
            <a:r>
              <a:rPr lang="zh-CN" altLang="en-US" sz="3200" b="1">
                <a:solidFill>
                  <a:schemeClr val="tx1"/>
                </a:solidFill>
                <a:latin typeface="华文楷体" panose="02010600040101010101" pitchFamily="2" charset="-122"/>
                <a:ea typeface="华文楷体" panose="02010600040101010101" pitchFamily="2" charset="-122"/>
              </a:rPr>
              <a:t> 　   进程间只能实现少量的信息交换。</a:t>
            </a:r>
            <a:endParaRPr lang="en-US" altLang="zh-CN" sz="3200" b="1">
              <a:solidFill>
                <a:schemeClr val="tx1"/>
              </a:solidFill>
              <a:latin typeface="华文楷体" panose="02010600040101010101" pitchFamily="2" charset="-122"/>
              <a:ea typeface="华文楷体" panose="02010600040101010101" pitchFamily="2" charset="-122"/>
            </a:endParaRPr>
          </a:p>
          <a:p>
            <a:pPr hangingPunct="1">
              <a:lnSpc>
                <a:spcPct val="110000"/>
              </a:lnSpc>
            </a:pPr>
            <a:r>
              <a:rPr lang="en-US" altLang="zh-CN" sz="3200" b="1">
                <a:solidFill>
                  <a:schemeClr val="tx1"/>
                </a:solidFill>
                <a:latin typeface="华文楷体" panose="02010600040101010101" pitchFamily="2" charset="-122"/>
                <a:ea typeface="华文楷体" panose="02010600040101010101" pitchFamily="2" charset="-122"/>
              </a:rPr>
              <a:t>        </a:t>
            </a:r>
            <a:r>
              <a:rPr lang="zh-CN" altLang="en-US" sz="3200" b="1">
                <a:solidFill>
                  <a:srgbClr val="0000FF"/>
                </a:solidFill>
                <a:latin typeface="华文楷体" panose="02010600040101010101" pitchFamily="2" charset="-122"/>
                <a:ea typeface="华文楷体" panose="02010600040101010101" pitchFamily="2" charset="-122"/>
              </a:rPr>
              <a:t>进程的互斥和同步可归结为低级通信。</a:t>
            </a:r>
          </a:p>
          <a:p>
            <a:pPr hangingPunct="1">
              <a:lnSpc>
                <a:spcPct val="110000"/>
              </a:lnSpc>
            </a:pPr>
            <a:r>
              <a:rPr lang="zh-CN" altLang="en-US" sz="3200" b="1">
                <a:solidFill>
                  <a:srgbClr val="D60093"/>
                </a:solidFill>
                <a:latin typeface="华文楷体" panose="02010600040101010101" pitchFamily="2" charset="-122"/>
                <a:ea typeface="华文楷体" panose="02010600040101010101" pitchFamily="2" charset="-122"/>
              </a:rPr>
              <a:t>   </a:t>
            </a:r>
            <a:r>
              <a:rPr lang="en-US" altLang="zh-CN" sz="3200" b="1">
                <a:solidFill>
                  <a:srgbClr val="D60093"/>
                </a:solidFill>
                <a:latin typeface="华文楷体" panose="02010600040101010101" pitchFamily="2" charset="-122"/>
                <a:ea typeface="华文楷体" panose="02010600040101010101" pitchFamily="2" charset="-122"/>
              </a:rPr>
              <a:t>2</a:t>
            </a:r>
            <a:r>
              <a:rPr lang="zh-CN" altLang="en-US" sz="3200" b="1">
                <a:solidFill>
                  <a:srgbClr val="D60093"/>
                </a:solidFill>
                <a:latin typeface="华文楷体" panose="02010600040101010101" pitchFamily="2" charset="-122"/>
                <a:ea typeface="华文楷体" panose="02010600040101010101" pitchFamily="2" charset="-122"/>
              </a:rPr>
              <a:t>、高级通信</a:t>
            </a:r>
          </a:p>
          <a:p>
            <a:pPr hangingPunct="1">
              <a:lnSpc>
                <a:spcPct val="110000"/>
              </a:lnSpc>
            </a:pPr>
            <a:r>
              <a:rPr lang="zh-CN" altLang="en-US" sz="3200" b="1">
                <a:solidFill>
                  <a:srgbClr val="D60093"/>
                </a:solidFill>
                <a:latin typeface="华文楷体" panose="02010600040101010101" pitchFamily="2" charset="-122"/>
                <a:ea typeface="华文楷体" panose="02010600040101010101" pitchFamily="2" charset="-122"/>
              </a:rPr>
              <a:t>        </a:t>
            </a:r>
            <a:r>
              <a:rPr lang="zh-CN" altLang="en-US" sz="3200" b="1">
                <a:solidFill>
                  <a:srgbClr val="000000"/>
                </a:solidFill>
                <a:latin typeface="华文楷体" panose="02010600040101010101" pitchFamily="2" charset="-122"/>
                <a:ea typeface="华文楷体" panose="02010600040101010101" pitchFamily="2" charset="-122"/>
              </a:rPr>
              <a:t>指用户可直接利用操作系统所提供的一组通信命令，高效地传送大量数据的一种通信方式。</a:t>
            </a:r>
            <a:endParaRPr lang="en-US" altLang="zh-CN" sz="3200" b="1">
              <a:solidFill>
                <a:srgbClr val="000000"/>
              </a:solidFill>
              <a:latin typeface="华文楷体" panose="02010600040101010101" pitchFamily="2" charset="-122"/>
              <a:ea typeface="华文楷体" panose="02010600040101010101" pitchFamily="2" charset="-122"/>
            </a:endParaRPr>
          </a:p>
          <a:p>
            <a:r>
              <a:rPr lang="zh-CN" altLang="en-US" sz="3200" b="1">
                <a:solidFill>
                  <a:srgbClr val="0000FF"/>
                </a:solidFill>
                <a:latin typeface="华文楷体" panose="02010600040101010101" pitchFamily="2" charset="-122"/>
                <a:ea typeface="华文楷体" panose="02010600040101010101" pitchFamily="2" charset="-122"/>
              </a:rPr>
              <a:t>        </a:t>
            </a:r>
            <a:endParaRPr lang="zh-CN" altLang="en-US" sz="3200" b="1">
              <a:solidFill>
                <a:srgbClr val="000000"/>
              </a:solidFill>
              <a:latin typeface="华文楷体" panose="02010600040101010101" pitchFamily="2" charset="-122"/>
              <a:ea typeface="华文楷体" panose="02010600040101010101" pitchFamily="2" charset="-122"/>
            </a:endParaRPr>
          </a:p>
        </p:txBody>
      </p:sp>
      <p:sp>
        <p:nvSpPr>
          <p:cNvPr id="131076" name="灯片编号占位符 3">
            <a:extLst>
              <a:ext uri="{FF2B5EF4-FFF2-40B4-BE49-F238E27FC236}">
                <a16:creationId xmlns:a16="http://schemas.microsoft.com/office/drawing/2014/main" id="{71C69777-D9A1-1B4E-81C4-BCF748622D1F}"/>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22BAE457-C5E0-C648-977C-1B4485AA4230}" type="slidenum">
              <a:rPr lang="zh-CN" altLang="en-US" sz="1800"/>
              <a:pPr/>
              <a:t>26</a:t>
            </a:fld>
            <a:endParaRPr lang="en-US" altLang="zh-CN" sz="1800"/>
          </a:p>
        </p:txBody>
      </p:sp>
    </p:spTree>
    <p:extLst>
      <p:ext uri="{BB962C8B-B14F-4D97-AF65-F5344CB8AC3E}">
        <p14:creationId xmlns:p14="http://schemas.microsoft.com/office/powerpoint/2010/main" val="1773503126"/>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425989">
                                            <p:txEl>
                                              <p:pRg st="0" end="0"/>
                                            </p:txEl>
                                          </p:spTgt>
                                        </p:tgtEl>
                                        <p:attrNameLst>
                                          <p:attrName>style.visibility</p:attrName>
                                        </p:attrNameLst>
                                      </p:cBhvr>
                                      <p:to>
                                        <p:strVal val="visible"/>
                                      </p:to>
                                    </p:set>
                                    <p:animEffect transition="in" filter="barn(outVertical)">
                                      <p:cBhvr>
                                        <p:cTn id="7" dur="500"/>
                                        <p:tgtEl>
                                          <p:spTgt spid="42598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425989">
                                            <p:txEl>
                                              <p:pRg st="1" end="1"/>
                                            </p:txEl>
                                          </p:spTgt>
                                        </p:tgtEl>
                                        <p:attrNameLst>
                                          <p:attrName>style.visibility</p:attrName>
                                        </p:attrNameLst>
                                      </p:cBhvr>
                                      <p:to>
                                        <p:strVal val="visible"/>
                                      </p:to>
                                    </p:set>
                                    <p:animEffect transition="in" filter="barn(outVertical)">
                                      <p:cBhvr>
                                        <p:cTn id="12" dur="500"/>
                                        <p:tgtEl>
                                          <p:spTgt spid="425989">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425989">
                                            <p:txEl>
                                              <p:pRg st="2" end="2"/>
                                            </p:txEl>
                                          </p:spTgt>
                                        </p:tgtEl>
                                        <p:attrNameLst>
                                          <p:attrName>style.visibility</p:attrName>
                                        </p:attrNameLst>
                                      </p:cBhvr>
                                      <p:to>
                                        <p:strVal val="visible"/>
                                      </p:to>
                                    </p:set>
                                    <p:animEffect transition="in" filter="barn(outVertical)">
                                      <p:cBhvr>
                                        <p:cTn id="17" dur="500"/>
                                        <p:tgtEl>
                                          <p:spTgt spid="425989">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425989">
                                            <p:txEl>
                                              <p:pRg st="3" end="3"/>
                                            </p:txEl>
                                          </p:spTgt>
                                        </p:tgtEl>
                                        <p:attrNameLst>
                                          <p:attrName>style.visibility</p:attrName>
                                        </p:attrNameLst>
                                      </p:cBhvr>
                                      <p:to>
                                        <p:strVal val="visible"/>
                                      </p:to>
                                    </p:set>
                                    <p:animEffect transition="in" filter="barn(outVertical)">
                                      <p:cBhvr>
                                        <p:cTn id="22" dur="500"/>
                                        <p:tgtEl>
                                          <p:spTgt spid="425989">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425989">
                                            <p:txEl>
                                              <p:pRg st="4" end="4"/>
                                            </p:txEl>
                                          </p:spTgt>
                                        </p:tgtEl>
                                        <p:attrNameLst>
                                          <p:attrName>style.visibility</p:attrName>
                                        </p:attrNameLst>
                                      </p:cBhvr>
                                      <p:to>
                                        <p:strVal val="visible"/>
                                      </p:to>
                                    </p:set>
                                    <p:animEffect transition="in" filter="barn(outVertical)">
                                      <p:cBhvr>
                                        <p:cTn id="27" dur="500"/>
                                        <p:tgtEl>
                                          <p:spTgt spid="425989">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6" presetClass="entr" presetSubtype="37" fill="hold" grpId="0" nodeType="clickEffect">
                                  <p:stCondLst>
                                    <p:cond delay="0"/>
                                  </p:stCondLst>
                                  <p:childTnLst>
                                    <p:set>
                                      <p:cBhvr>
                                        <p:cTn id="31" dur="1" fill="hold">
                                          <p:stCondLst>
                                            <p:cond delay="0"/>
                                          </p:stCondLst>
                                        </p:cTn>
                                        <p:tgtEl>
                                          <p:spTgt spid="425989">
                                            <p:txEl>
                                              <p:pRg st="5" end="5"/>
                                            </p:txEl>
                                          </p:spTgt>
                                        </p:tgtEl>
                                        <p:attrNameLst>
                                          <p:attrName>style.visibility</p:attrName>
                                        </p:attrNameLst>
                                      </p:cBhvr>
                                      <p:to>
                                        <p:strVal val="visible"/>
                                      </p:to>
                                    </p:set>
                                    <p:animEffect transition="in" filter="barn(outVertical)">
                                      <p:cBhvr>
                                        <p:cTn id="32" dur="500"/>
                                        <p:tgtEl>
                                          <p:spTgt spid="425989">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6" presetClass="entr" presetSubtype="37" fill="hold" grpId="0" nodeType="clickEffect">
                                  <p:stCondLst>
                                    <p:cond delay="0"/>
                                  </p:stCondLst>
                                  <p:childTnLst>
                                    <p:set>
                                      <p:cBhvr>
                                        <p:cTn id="36" dur="1" fill="hold">
                                          <p:stCondLst>
                                            <p:cond delay="0"/>
                                          </p:stCondLst>
                                        </p:cTn>
                                        <p:tgtEl>
                                          <p:spTgt spid="425989">
                                            <p:txEl>
                                              <p:pRg st="6" end="6"/>
                                            </p:txEl>
                                          </p:spTgt>
                                        </p:tgtEl>
                                        <p:attrNameLst>
                                          <p:attrName>style.visibility</p:attrName>
                                        </p:attrNameLst>
                                      </p:cBhvr>
                                      <p:to>
                                        <p:strVal val="visible"/>
                                      </p:to>
                                    </p:set>
                                    <p:animEffect transition="in" filter="barn(outVertical)">
                                      <p:cBhvr>
                                        <p:cTn id="37" dur="500"/>
                                        <p:tgtEl>
                                          <p:spTgt spid="425989">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16" presetClass="entr" presetSubtype="37" fill="hold" grpId="0" nodeType="clickEffect">
                                  <p:stCondLst>
                                    <p:cond delay="0"/>
                                  </p:stCondLst>
                                  <p:childTnLst>
                                    <p:set>
                                      <p:cBhvr>
                                        <p:cTn id="41" dur="1" fill="hold">
                                          <p:stCondLst>
                                            <p:cond delay="0"/>
                                          </p:stCondLst>
                                        </p:cTn>
                                        <p:tgtEl>
                                          <p:spTgt spid="425989">
                                            <p:txEl>
                                              <p:pRg st="7" end="7"/>
                                            </p:txEl>
                                          </p:spTgt>
                                        </p:tgtEl>
                                        <p:attrNameLst>
                                          <p:attrName>style.visibility</p:attrName>
                                        </p:attrNameLst>
                                      </p:cBhvr>
                                      <p:to>
                                        <p:strVal val="visible"/>
                                      </p:to>
                                    </p:set>
                                    <p:animEffect transition="in" filter="barn(outVertical)">
                                      <p:cBhvr>
                                        <p:cTn id="42" dur="500"/>
                                        <p:tgtEl>
                                          <p:spTgt spid="425989">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16" presetClass="entr" presetSubtype="37" fill="hold" grpId="0" nodeType="clickEffect">
                                  <p:stCondLst>
                                    <p:cond delay="0"/>
                                  </p:stCondLst>
                                  <p:childTnLst>
                                    <p:set>
                                      <p:cBhvr>
                                        <p:cTn id="46" dur="1" fill="hold">
                                          <p:stCondLst>
                                            <p:cond delay="0"/>
                                          </p:stCondLst>
                                        </p:cTn>
                                        <p:tgtEl>
                                          <p:spTgt spid="425989">
                                            <p:txEl>
                                              <p:pRg st="8" end="8"/>
                                            </p:txEl>
                                          </p:spTgt>
                                        </p:tgtEl>
                                        <p:attrNameLst>
                                          <p:attrName>style.visibility</p:attrName>
                                        </p:attrNameLst>
                                      </p:cBhvr>
                                      <p:to>
                                        <p:strVal val="visible"/>
                                      </p:to>
                                    </p:set>
                                    <p:animEffect transition="in" filter="barn(outVertical)">
                                      <p:cBhvr>
                                        <p:cTn id="47" dur="500"/>
                                        <p:tgtEl>
                                          <p:spTgt spid="42598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5989" grpId="0" build="p" autoUpdateAnimBg="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TextBox 1">
            <a:extLst>
              <a:ext uri="{FF2B5EF4-FFF2-40B4-BE49-F238E27FC236}">
                <a16:creationId xmlns:a16="http://schemas.microsoft.com/office/drawing/2014/main" id="{8DE1B262-3EF8-004A-BFF2-690C2749411D}"/>
              </a:ext>
            </a:extLst>
          </p:cNvPr>
          <p:cNvSpPr txBox="1">
            <a:spLocks noChangeArrowheads="1"/>
          </p:cNvSpPr>
          <p:nvPr/>
        </p:nvSpPr>
        <p:spPr bwMode="auto">
          <a:xfrm>
            <a:off x="2135188" y="765176"/>
            <a:ext cx="7777162" cy="526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nSpc>
                <a:spcPct val="150000"/>
              </a:lnSpc>
              <a:spcBef>
                <a:spcPts val="1800"/>
              </a:spcBef>
            </a:pPr>
            <a:r>
              <a:rPr lang="zh-CN" altLang="en-US" sz="4000" b="1">
                <a:solidFill>
                  <a:srgbClr val="CC3399"/>
                </a:solidFill>
                <a:latin typeface="华文楷体" panose="02010600040101010101" pitchFamily="2" charset="-122"/>
                <a:ea typeface="华文楷体" panose="02010600040101010101" pitchFamily="2" charset="-122"/>
              </a:rPr>
              <a:t>高级通信的四种类型</a:t>
            </a:r>
            <a:r>
              <a:rPr lang="en-US" altLang="zh-CN" sz="4000" b="1">
                <a:solidFill>
                  <a:srgbClr val="CC3399"/>
                </a:solidFill>
                <a:latin typeface="华文楷体" panose="02010600040101010101" pitchFamily="2" charset="-122"/>
                <a:ea typeface="华文楷体" panose="02010600040101010101" pitchFamily="2" charset="-122"/>
              </a:rPr>
              <a:t>:</a:t>
            </a:r>
          </a:p>
          <a:p>
            <a:pPr>
              <a:lnSpc>
                <a:spcPct val="150000"/>
              </a:lnSpc>
              <a:spcBef>
                <a:spcPts val="1800"/>
              </a:spcBef>
            </a:pPr>
            <a:r>
              <a:rPr lang="zh-CN" altLang="en-US" sz="3600" b="1">
                <a:solidFill>
                  <a:srgbClr val="0000FF"/>
                </a:solidFill>
                <a:latin typeface="华文楷体" panose="02010600040101010101" pitchFamily="2" charset="-122"/>
                <a:ea typeface="华文楷体" panose="02010600040101010101" pitchFamily="2" charset="-122"/>
              </a:rPr>
              <a:t>  一、共享存储器系统</a:t>
            </a:r>
            <a:endParaRPr lang="en-US" altLang="zh-CN" b="1">
              <a:solidFill>
                <a:srgbClr val="0000FF"/>
              </a:solidFill>
              <a:latin typeface="华文楷体" panose="02010600040101010101" pitchFamily="2" charset="-122"/>
              <a:ea typeface="华文楷体" panose="02010600040101010101" pitchFamily="2" charset="-122"/>
            </a:endParaRPr>
          </a:p>
          <a:p>
            <a:pPr>
              <a:lnSpc>
                <a:spcPct val="150000"/>
              </a:lnSpc>
              <a:spcBef>
                <a:spcPts val="1800"/>
              </a:spcBef>
            </a:pPr>
            <a:r>
              <a:rPr lang="zh-CN" altLang="en-US" sz="3600" b="1">
                <a:solidFill>
                  <a:srgbClr val="0000FF"/>
                </a:solidFill>
                <a:latin typeface="华文楷体" panose="02010600040101010101" pitchFamily="2" charset="-122"/>
                <a:ea typeface="华文楷体" panose="02010600040101010101" pitchFamily="2" charset="-122"/>
              </a:rPr>
              <a:t>  二、管道通信的概念</a:t>
            </a:r>
            <a:endParaRPr lang="en-US" altLang="zh-CN" sz="3600" b="1">
              <a:solidFill>
                <a:srgbClr val="0000FF"/>
              </a:solidFill>
              <a:latin typeface="华文楷体" panose="02010600040101010101" pitchFamily="2" charset="-122"/>
              <a:ea typeface="华文楷体" panose="02010600040101010101" pitchFamily="2" charset="-122"/>
            </a:endParaRPr>
          </a:p>
          <a:p>
            <a:pPr>
              <a:lnSpc>
                <a:spcPct val="150000"/>
              </a:lnSpc>
              <a:spcBef>
                <a:spcPts val="1800"/>
              </a:spcBef>
            </a:pPr>
            <a:r>
              <a:rPr lang="zh-CN" altLang="en-US" sz="3600" b="1">
                <a:solidFill>
                  <a:srgbClr val="0000FF"/>
                </a:solidFill>
                <a:latin typeface="华文楷体" panose="02010600040101010101" pitchFamily="2" charset="-122"/>
                <a:ea typeface="华文楷体" panose="02010600040101010101" pitchFamily="2" charset="-122"/>
              </a:rPr>
              <a:t>  三、消息传递系统</a:t>
            </a:r>
            <a:endParaRPr lang="en-US" altLang="zh-CN" sz="3600" b="1">
              <a:solidFill>
                <a:srgbClr val="0000FF"/>
              </a:solidFill>
              <a:latin typeface="华文楷体" panose="02010600040101010101" pitchFamily="2" charset="-122"/>
              <a:ea typeface="华文楷体" panose="02010600040101010101" pitchFamily="2" charset="-122"/>
            </a:endParaRPr>
          </a:p>
          <a:p>
            <a:pPr>
              <a:lnSpc>
                <a:spcPct val="150000"/>
              </a:lnSpc>
              <a:spcBef>
                <a:spcPts val="1800"/>
              </a:spcBef>
            </a:pPr>
            <a:r>
              <a:rPr lang="en-US" altLang="zh-CN" sz="3600" b="1">
                <a:solidFill>
                  <a:srgbClr val="0000FF"/>
                </a:solidFill>
                <a:latin typeface="华文楷体" panose="02010600040101010101" pitchFamily="2" charset="-122"/>
                <a:ea typeface="华文楷体" panose="02010600040101010101" pitchFamily="2" charset="-122"/>
              </a:rPr>
              <a:t>  </a:t>
            </a:r>
            <a:r>
              <a:rPr lang="zh-CN" altLang="en-US" sz="3600" b="1">
                <a:solidFill>
                  <a:srgbClr val="0000FF"/>
                </a:solidFill>
                <a:latin typeface="华文楷体" panose="02010600040101010101" pitchFamily="2" charset="-122"/>
                <a:ea typeface="华文楷体" panose="02010600040101010101" pitchFamily="2" charset="-122"/>
              </a:rPr>
              <a:t>四、客户机</a:t>
            </a:r>
            <a:r>
              <a:rPr lang="en-US" altLang="zh-CN" sz="3600" b="1">
                <a:solidFill>
                  <a:srgbClr val="0000FF"/>
                </a:solidFill>
                <a:latin typeface="华文楷体" panose="02010600040101010101" pitchFamily="2" charset="-122"/>
                <a:ea typeface="华文楷体" panose="02010600040101010101" pitchFamily="2" charset="-122"/>
              </a:rPr>
              <a:t>/</a:t>
            </a:r>
            <a:r>
              <a:rPr lang="zh-CN" altLang="en-US" sz="3600" b="1">
                <a:solidFill>
                  <a:srgbClr val="0000FF"/>
                </a:solidFill>
                <a:latin typeface="华文楷体" panose="02010600040101010101" pitchFamily="2" charset="-122"/>
                <a:ea typeface="华文楷体" panose="02010600040101010101" pitchFamily="2" charset="-122"/>
              </a:rPr>
              <a:t>服务器系统</a:t>
            </a:r>
            <a:endParaRPr lang="zh-CN" altLang="en-US" sz="3600"/>
          </a:p>
        </p:txBody>
      </p:sp>
      <p:sp>
        <p:nvSpPr>
          <p:cNvPr id="132099" name="Rectangle 4">
            <a:extLst>
              <a:ext uri="{FF2B5EF4-FFF2-40B4-BE49-F238E27FC236}">
                <a16:creationId xmlns:a16="http://schemas.microsoft.com/office/drawing/2014/main" id="{0057DEAE-B759-7442-9BC4-F7A789B21AAC}"/>
              </a:ext>
            </a:extLst>
          </p:cNvPr>
          <p:cNvSpPr>
            <a:spLocks noChangeArrowheads="1"/>
          </p:cNvSpPr>
          <p:nvPr/>
        </p:nvSpPr>
        <p:spPr bwMode="auto">
          <a:xfrm>
            <a:off x="2057400" y="0"/>
            <a:ext cx="7620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2800" b="1">
                <a:solidFill>
                  <a:srgbClr val="0000FF"/>
                </a:solidFill>
                <a:latin typeface="宋体" panose="02010600030101010101" pitchFamily="2" charset="-122"/>
              </a:rPr>
              <a:t>2.6 </a:t>
            </a:r>
            <a:r>
              <a:rPr lang="zh-CN" altLang="en-US" sz="2800" b="1">
                <a:solidFill>
                  <a:srgbClr val="0000FF"/>
                </a:solidFill>
                <a:latin typeface="宋体" panose="02010600030101010101" pitchFamily="2" charset="-122"/>
              </a:rPr>
              <a:t>进程通信</a:t>
            </a:r>
            <a:r>
              <a:rPr lang="en-US" altLang="zh-CN" sz="2800" b="1">
                <a:solidFill>
                  <a:srgbClr val="0000FF"/>
                </a:solidFill>
                <a:latin typeface="宋体" panose="02010600030101010101" pitchFamily="2" charset="-122"/>
              </a:rPr>
              <a:t>—</a:t>
            </a:r>
            <a:r>
              <a:rPr lang="zh-CN" altLang="en-US" sz="2800" b="1">
                <a:solidFill>
                  <a:srgbClr val="FF0000"/>
                </a:solidFill>
                <a:latin typeface="宋体" panose="02010600030101010101" pitchFamily="2" charset="-122"/>
              </a:rPr>
              <a:t>进程通信的概念</a:t>
            </a:r>
          </a:p>
        </p:txBody>
      </p:sp>
    </p:spTree>
    <p:extLst>
      <p:ext uri="{BB962C8B-B14F-4D97-AF65-F5344CB8AC3E}">
        <p14:creationId xmlns:p14="http://schemas.microsoft.com/office/powerpoint/2010/main" val="2561050872"/>
      </p:ext>
    </p:extLst>
  </p:cSld>
  <p:clrMapOvr>
    <a:masterClrMapping/>
  </p:clrMapOvr>
  <p:transition>
    <p:random/>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Rectangle 4">
            <a:extLst>
              <a:ext uri="{FF2B5EF4-FFF2-40B4-BE49-F238E27FC236}">
                <a16:creationId xmlns:a16="http://schemas.microsoft.com/office/drawing/2014/main" id="{4DAF6D5A-2EF0-E145-877C-FF426EE76997}"/>
              </a:ext>
            </a:extLst>
          </p:cNvPr>
          <p:cNvSpPr>
            <a:spLocks noChangeArrowheads="1"/>
          </p:cNvSpPr>
          <p:nvPr/>
        </p:nvSpPr>
        <p:spPr bwMode="auto">
          <a:xfrm>
            <a:off x="2057400" y="0"/>
            <a:ext cx="7620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2800" b="1">
                <a:solidFill>
                  <a:srgbClr val="0000FF"/>
                </a:solidFill>
                <a:latin typeface="宋体" panose="02010600030101010101" pitchFamily="2" charset="-122"/>
              </a:rPr>
              <a:t>2.6 </a:t>
            </a:r>
            <a:r>
              <a:rPr lang="zh-CN" altLang="en-US" sz="2800" b="1">
                <a:solidFill>
                  <a:srgbClr val="0000FF"/>
                </a:solidFill>
                <a:latin typeface="宋体" panose="02010600030101010101" pitchFamily="2" charset="-122"/>
              </a:rPr>
              <a:t>进程通信</a:t>
            </a:r>
            <a:r>
              <a:rPr lang="en-US" altLang="zh-CN" sz="2800" b="1">
                <a:solidFill>
                  <a:srgbClr val="0000FF"/>
                </a:solidFill>
                <a:latin typeface="宋体" panose="02010600030101010101" pitchFamily="2" charset="-122"/>
              </a:rPr>
              <a:t>—</a:t>
            </a:r>
            <a:r>
              <a:rPr lang="zh-CN" altLang="en-US" sz="2800" b="1">
                <a:solidFill>
                  <a:srgbClr val="FF0000"/>
                </a:solidFill>
                <a:latin typeface="宋体" panose="02010600030101010101" pitchFamily="2" charset="-122"/>
              </a:rPr>
              <a:t>进程通信的类型</a:t>
            </a:r>
          </a:p>
        </p:txBody>
      </p:sp>
      <p:sp>
        <p:nvSpPr>
          <p:cNvPr id="427013" name="Text Box 5">
            <a:extLst>
              <a:ext uri="{FF2B5EF4-FFF2-40B4-BE49-F238E27FC236}">
                <a16:creationId xmlns:a16="http://schemas.microsoft.com/office/drawing/2014/main" id="{E71B2149-5343-C74C-9130-A3EF15452213}"/>
              </a:ext>
            </a:extLst>
          </p:cNvPr>
          <p:cNvSpPr txBox="1">
            <a:spLocks noChangeArrowheads="1"/>
          </p:cNvSpPr>
          <p:nvPr/>
        </p:nvSpPr>
        <p:spPr bwMode="auto">
          <a:xfrm>
            <a:off x="2057400" y="676275"/>
            <a:ext cx="8229600" cy="54242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hangingPunct="1">
              <a:lnSpc>
                <a:spcPct val="125000"/>
              </a:lnSpc>
            </a:pPr>
            <a:r>
              <a:rPr lang="zh-CN" altLang="en-US" sz="3200" b="1">
                <a:solidFill>
                  <a:srgbClr val="0000FF"/>
                </a:solidFill>
                <a:latin typeface="华文楷体" panose="02010600040101010101" pitchFamily="2" charset="-122"/>
                <a:ea typeface="华文楷体" panose="02010600040101010101" pitchFamily="2" charset="-122"/>
              </a:rPr>
              <a:t>一、共享存储器系统</a:t>
            </a:r>
          </a:p>
          <a:p>
            <a:pPr hangingPunct="1">
              <a:lnSpc>
                <a:spcPct val="125000"/>
              </a:lnSpc>
            </a:pPr>
            <a:r>
              <a:rPr lang="zh-CN" altLang="en-US" sz="3200" b="1">
                <a:solidFill>
                  <a:schemeClr val="tx1"/>
                </a:solidFill>
                <a:latin typeface="华文楷体" panose="02010600040101010101" pitchFamily="2" charset="-122"/>
                <a:ea typeface="华文楷体" panose="02010600040101010101" pitchFamily="2" charset="-122"/>
              </a:rPr>
              <a:t>        </a:t>
            </a:r>
            <a:r>
              <a:rPr lang="zh-CN" altLang="en-US" sz="3200" b="1">
                <a:solidFill>
                  <a:srgbClr val="000000"/>
                </a:solidFill>
                <a:latin typeface="华文楷体" panose="02010600040101010101" pitchFamily="2" charset="-122"/>
                <a:ea typeface="华文楷体" panose="02010600040101010101" pitchFamily="2" charset="-122"/>
              </a:rPr>
              <a:t>相互通信的进程共享某些</a:t>
            </a:r>
            <a:r>
              <a:rPr lang="zh-CN" altLang="en-US" sz="3200" b="1">
                <a:solidFill>
                  <a:srgbClr val="FF00FF"/>
                </a:solidFill>
                <a:latin typeface="华文楷体" panose="02010600040101010101" pitchFamily="2" charset="-122"/>
                <a:ea typeface="华文楷体" panose="02010600040101010101" pitchFamily="2" charset="-122"/>
              </a:rPr>
              <a:t>数据结构</a:t>
            </a:r>
            <a:r>
              <a:rPr lang="zh-CN" altLang="en-US" sz="3200" b="1">
                <a:solidFill>
                  <a:srgbClr val="000000"/>
                </a:solidFill>
                <a:latin typeface="华文楷体" panose="02010600040101010101" pitchFamily="2" charset="-122"/>
                <a:ea typeface="华文楷体" panose="02010600040101010101" pitchFamily="2" charset="-122"/>
              </a:rPr>
              <a:t>或</a:t>
            </a:r>
            <a:r>
              <a:rPr lang="zh-CN" altLang="en-US" sz="3200" b="1">
                <a:solidFill>
                  <a:srgbClr val="FF00FF"/>
                </a:solidFill>
                <a:latin typeface="华文楷体" panose="02010600040101010101" pitchFamily="2" charset="-122"/>
                <a:ea typeface="华文楷体" panose="02010600040101010101" pitchFamily="2" charset="-122"/>
              </a:rPr>
              <a:t>共享存储区</a:t>
            </a:r>
            <a:r>
              <a:rPr lang="zh-CN" altLang="en-US" sz="3200" b="1">
                <a:solidFill>
                  <a:srgbClr val="000000"/>
                </a:solidFill>
                <a:latin typeface="华文楷体" panose="02010600040101010101" pitchFamily="2" charset="-122"/>
                <a:ea typeface="华文楷体" panose="02010600040101010101" pitchFamily="2" charset="-122"/>
              </a:rPr>
              <a:t>，进程之间可以通过它们进行通信。</a:t>
            </a:r>
          </a:p>
          <a:p>
            <a:pPr hangingPunct="1">
              <a:lnSpc>
                <a:spcPct val="125000"/>
              </a:lnSpc>
            </a:pPr>
            <a:r>
              <a:rPr lang="zh-CN" altLang="en-US" sz="3200" b="1">
                <a:solidFill>
                  <a:srgbClr val="0000FF"/>
                </a:solidFill>
                <a:latin typeface="华文楷体" panose="02010600040101010101" pitchFamily="2" charset="-122"/>
                <a:ea typeface="华文楷体" panose="02010600040101010101" pitchFamily="2" charset="-122"/>
              </a:rPr>
              <a:t>        进一步分为：</a:t>
            </a:r>
          </a:p>
          <a:p>
            <a:pPr hangingPunct="1">
              <a:lnSpc>
                <a:spcPct val="125000"/>
              </a:lnSpc>
            </a:pPr>
            <a:r>
              <a:rPr lang="zh-CN" altLang="en-US" sz="3200" b="1">
                <a:solidFill>
                  <a:schemeClr val="tx1"/>
                </a:solidFill>
                <a:latin typeface="华文楷体" panose="02010600040101010101" pitchFamily="2" charset="-122"/>
                <a:ea typeface="华文楷体" panose="02010600040101010101" pitchFamily="2" charset="-122"/>
              </a:rPr>
              <a:t> </a:t>
            </a:r>
            <a:r>
              <a:rPr lang="zh-CN" altLang="en-US" sz="3200" b="1">
                <a:solidFill>
                  <a:srgbClr val="FF3300"/>
                </a:solidFill>
                <a:latin typeface="华文楷体" panose="02010600040101010101" pitchFamily="2" charset="-122"/>
                <a:ea typeface="华文楷体" panose="02010600040101010101" pitchFamily="2" charset="-122"/>
              </a:rPr>
              <a:t>１．基于共享数据结构的通信方式</a:t>
            </a:r>
          </a:p>
          <a:p>
            <a:pPr hangingPunct="1">
              <a:lnSpc>
                <a:spcPct val="125000"/>
              </a:lnSpc>
            </a:pPr>
            <a:r>
              <a:rPr lang="zh-CN" altLang="en-US" sz="3200" b="1">
                <a:solidFill>
                  <a:schemeClr val="tx1"/>
                </a:solidFill>
                <a:latin typeface="华文楷体" panose="02010600040101010101" pitchFamily="2" charset="-122"/>
                <a:ea typeface="华文楷体" panose="02010600040101010101" pitchFamily="2" charset="-122"/>
              </a:rPr>
              <a:t>        </a:t>
            </a:r>
            <a:r>
              <a:rPr lang="zh-CN" altLang="en-US" sz="3200" b="1">
                <a:solidFill>
                  <a:srgbClr val="000000"/>
                </a:solidFill>
                <a:latin typeface="华文楷体" panose="02010600040101010101" pitchFamily="2" charset="-122"/>
                <a:ea typeface="华文楷体" panose="02010600040101010101" pitchFamily="2" charset="-122"/>
              </a:rPr>
              <a:t>诸进程共用某些数据结构，进程通过它们交换信息。</a:t>
            </a:r>
          </a:p>
          <a:p>
            <a:pPr hangingPunct="1">
              <a:lnSpc>
                <a:spcPct val="125000"/>
              </a:lnSpc>
            </a:pPr>
            <a:r>
              <a:rPr lang="zh-CN" altLang="en-US" sz="3200" b="1">
                <a:solidFill>
                  <a:schemeClr val="tx1"/>
                </a:solidFill>
                <a:latin typeface="华文楷体" panose="02010600040101010101" pitchFamily="2" charset="-122"/>
                <a:ea typeface="华文楷体" panose="02010600040101010101" pitchFamily="2" charset="-122"/>
              </a:rPr>
              <a:t>　　</a:t>
            </a:r>
            <a:r>
              <a:rPr lang="zh-CN" altLang="en-US" sz="3200" b="1">
                <a:solidFill>
                  <a:srgbClr val="0000FF"/>
                </a:solidFill>
                <a:latin typeface="华文楷体" panose="02010600040101010101" pitchFamily="2" charset="-122"/>
                <a:ea typeface="华文楷体" panose="02010600040101010101" pitchFamily="2" charset="-122"/>
              </a:rPr>
              <a:t>如生产者－消费者问题中的公用缓冲区。</a:t>
            </a:r>
            <a:r>
              <a:rPr lang="zh-CN" altLang="en-US" sz="3200" b="1">
                <a:solidFill>
                  <a:schemeClr val="tx1"/>
                </a:solidFill>
                <a:latin typeface="华文楷体" panose="02010600040101010101" pitchFamily="2" charset="-122"/>
                <a:ea typeface="华文楷体" panose="02010600040101010101" pitchFamily="2" charset="-122"/>
              </a:rPr>
              <a:t>         </a:t>
            </a:r>
          </a:p>
        </p:txBody>
      </p:sp>
      <p:sp>
        <p:nvSpPr>
          <p:cNvPr id="133124" name="灯片编号占位符 3">
            <a:extLst>
              <a:ext uri="{FF2B5EF4-FFF2-40B4-BE49-F238E27FC236}">
                <a16:creationId xmlns:a16="http://schemas.microsoft.com/office/drawing/2014/main" id="{DD7FD067-B998-6145-9859-E57C06D98BE6}"/>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8C21A500-5793-0A48-90DA-CBC0D61E7165}" type="slidenum">
              <a:rPr lang="zh-CN" altLang="en-US" sz="1800"/>
              <a:pPr/>
              <a:t>28</a:t>
            </a:fld>
            <a:endParaRPr lang="en-US" altLang="zh-CN" sz="1800"/>
          </a:p>
        </p:txBody>
      </p:sp>
    </p:spTree>
    <p:extLst>
      <p:ext uri="{BB962C8B-B14F-4D97-AF65-F5344CB8AC3E}">
        <p14:creationId xmlns:p14="http://schemas.microsoft.com/office/powerpoint/2010/main" val="256659314"/>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427013">
                                            <p:txEl>
                                              <p:pRg st="0" end="0"/>
                                            </p:txEl>
                                          </p:spTgt>
                                        </p:tgtEl>
                                        <p:attrNameLst>
                                          <p:attrName>style.visibility</p:attrName>
                                        </p:attrNameLst>
                                      </p:cBhvr>
                                      <p:to>
                                        <p:strVal val="visible"/>
                                      </p:to>
                                    </p:set>
                                    <p:animEffect transition="in" filter="barn(outVertical)">
                                      <p:cBhvr>
                                        <p:cTn id="7" dur="500"/>
                                        <p:tgtEl>
                                          <p:spTgt spid="42701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427013">
                                            <p:txEl>
                                              <p:pRg st="1" end="1"/>
                                            </p:txEl>
                                          </p:spTgt>
                                        </p:tgtEl>
                                        <p:attrNameLst>
                                          <p:attrName>style.visibility</p:attrName>
                                        </p:attrNameLst>
                                      </p:cBhvr>
                                      <p:to>
                                        <p:strVal val="visible"/>
                                      </p:to>
                                    </p:set>
                                    <p:animEffect transition="in" filter="barn(outVertical)">
                                      <p:cBhvr>
                                        <p:cTn id="12" dur="500"/>
                                        <p:tgtEl>
                                          <p:spTgt spid="42701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427013">
                                            <p:txEl>
                                              <p:pRg st="2" end="2"/>
                                            </p:txEl>
                                          </p:spTgt>
                                        </p:tgtEl>
                                        <p:attrNameLst>
                                          <p:attrName>style.visibility</p:attrName>
                                        </p:attrNameLst>
                                      </p:cBhvr>
                                      <p:to>
                                        <p:strVal val="visible"/>
                                      </p:to>
                                    </p:set>
                                    <p:animEffect transition="in" filter="barn(outVertical)">
                                      <p:cBhvr>
                                        <p:cTn id="17" dur="500"/>
                                        <p:tgtEl>
                                          <p:spTgt spid="42701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427013">
                                            <p:txEl>
                                              <p:pRg st="3" end="3"/>
                                            </p:txEl>
                                          </p:spTgt>
                                        </p:tgtEl>
                                        <p:attrNameLst>
                                          <p:attrName>style.visibility</p:attrName>
                                        </p:attrNameLst>
                                      </p:cBhvr>
                                      <p:to>
                                        <p:strVal val="visible"/>
                                      </p:to>
                                    </p:set>
                                    <p:animEffect transition="in" filter="barn(outVertical)">
                                      <p:cBhvr>
                                        <p:cTn id="22" dur="500"/>
                                        <p:tgtEl>
                                          <p:spTgt spid="427013">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427013">
                                            <p:txEl>
                                              <p:pRg st="4" end="4"/>
                                            </p:txEl>
                                          </p:spTgt>
                                        </p:tgtEl>
                                        <p:attrNameLst>
                                          <p:attrName>style.visibility</p:attrName>
                                        </p:attrNameLst>
                                      </p:cBhvr>
                                      <p:to>
                                        <p:strVal val="visible"/>
                                      </p:to>
                                    </p:set>
                                    <p:animEffect transition="in" filter="barn(outVertical)">
                                      <p:cBhvr>
                                        <p:cTn id="27" dur="500"/>
                                        <p:tgtEl>
                                          <p:spTgt spid="427013">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6" presetClass="entr" presetSubtype="37" fill="hold" grpId="0" nodeType="clickEffect">
                                  <p:stCondLst>
                                    <p:cond delay="0"/>
                                  </p:stCondLst>
                                  <p:childTnLst>
                                    <p:set>
                                      <p:cBhvr>
                                        <p:cTn id="31" dur="1" fill="hold">
                                          <p:stCondLst>
                                            <p:cond delay="0"/>
                                          </p:stCondLst>
                                        </p:cTn>
                                        <p:tgtEl>
                                          <p:spTgt spid="427013">
                                            <p:txEl>
                                              <p:pRg st="5" end="5"/>
                                            </p:txEl>
                                          </p:spTgt>
                                        </p:tgtEl>
                                        <p:attrNameLst>
                                          <p:attrName>style.visibility</p:attrName>
                                        </p:attrNameLst>
                                      </p:cBhvr>
                                      <p:to>
                                        <p:strVal val="visible"/>
                                      </p:to>
                                    </p:set>
                                    <p:animEffect transition="in" filter="barn(outVertical)">
                                      <p:cBhvr>
                                        <p:cTn id="32" dur="500"/>
                                        <p:tgtEl>
                                          <p:spTgt spid="42701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7013" grpId="0" build="p" autoUpdateAnimBg="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4">
            <a:extLst>
              <a:ext uri="{FF2B5EF4-FFF2-40B4-BE49-F238E27FC236}">
                <a16:creationId xmlns:a16="http://schemas.microsoft.com/office/drawing/2014/main" id="{FCC76ED7-0ADF-FB47-9D47-9009DF42F661}"/>
              </a:ext>
            </a:extLst>
          </p:cNvPr>
          <p:cNvSpPr>
            <a:spLocks noChangeArrowheads="1"/>
          </p:cNvSpPr>
          <p:nvPr/>
        </p:nvSpPr>
        <p:spPr bwMode="auto">
          <a:xfrm>
            <a:off x="2057400" y="0"/>
            <a:ext cx="7620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2800" b="1">
                <a:solidFill>
                  <a:srgbClr val="0000FF"/>
                </a:solidFill>
                <a:latin typeface="宋体" panose="02010600030101010101" pitchFamily="2" charset="-122"/>
              </a:rPr>
              <a:t>2.6 </a:t>
            </a:r>
            <a:r>
              <a:rPr lang="zh-CN" altLang="en-US" sz="2800" b="1">
                <a:solidFill>
                  <a:srgbClr val="0000FF"/>
                </a:solidFill>
                <a:latin typeface="宋体" panose="02010600030101010101" pitchFamily="2" charset="-122"/>
              </a:rPr>
              <a:t>进程通信</a:t>
            </a:r>
            <a:r>
              <a:rPr lang="en-US" altLang="zh-CN" sz="2800" b="1">
                <a:solidFill>
                  <a:srgbClr val="0000FF"/>
                </a:solidFill>
                <a:latin typeface="宋体" panose="02010600030101010101" pitchFamily="2" charset="-122"/>
              </a:rPr>
              <a:t>—</a:t>
            </a:r>
            <a:r>
              <a:rPr lang="zh-CN" altLang="en-US" sz="2800" b="1">
                <a:solidFill>
                  <a:srgbClr val="FF0000"/>
                </a:solidFill>
                <a:latin typeface="宋体" panose="02010600030101010101" pitchFamily="2" charset="-122"/>
              </a:rPr>
              <a:t>进程通信的类型</a:t>
            </a:r>
          </a:p>
        </p:txBody>
      </p:sp>
      <p:sp>
        <p:nvSpPr>
          <p:cNvPr id="428037" name="Text Box 5">
            <a:extLst>
              <a:ext uri="{FF2B5EF4-FFF2-40B4-BE49-F238E27FC236}">
                <a16:creationId xmlns:a16="http://schemas.microsoft.com/office/drawing/2014/main" id="{EBAA58CB-198D-4A40-BB88-9921D179A637}"/>
              </a:ext>
            </a:extLst>
          </p:cNvPr>
          <p:cNvSpPr txBox="1">
            <a:spLocks noChangeArrowheads="1"/>
          </p:cNvSpPr>
          <p:nvPr/>
        </p:nvSpPr>
        <p:spPr bwMode="auto">
          <a:xfrm>
            <a:off x="2089151" y="755651"/>
            <a:ext cx="8399463" cy="5558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hangingPunct="1"/>
            <a:r>
              <a:rPr lang="en-US" altLang="zh-CN" sz="3200" b="1">
                <a:solidFill>
                  <a:srgbClr val="3333FF"/>
                </a:solidFill>
                <a:latin typeface="华文楷体" panose="02010600040101010101" pitchFamily="2" charset="-122"/>
                <a:ea typeface="华文楷体" panose="02010600040101010101" pitchFamily="2" charset="-122"/>
              </a:rPr>
              <a:t>  </a:t>
            </a:r>
            <a:r>
              <a:rPr lang="zh-CN" altLang="en-US" sz="3200" b="1">
                <a:solidFill>
                  <a:srgbClr val="3333FF"/>
                </a:solidFill>
                <a:latin typeface="华文楷体" panose="02010600040101010101" pitchFamily="2" charset="-122"/>
                <a:ea typeface="华文楷体" panose="02010600040101010101" pitchFamily="2" charset="-122"/>
              </a:rPr>
              <a:t>特点：</a:t>
            </a:r>
            <a:r>
              <a:rPr lang="zh-CN" altLang="en-US" sz="3200" b="1">
                <a:solidFill>
                  <a:srgbClr val="000000"/>
                </a:solidFill>
                <a:latin typeface="华文楷体" panose="02010600040101010101" pitchFamily="2" charset="-122"/>
                <a:ea typeface="华文楷体" panose="02010600040101010101" pitchFamily="2" charset="-122"/>
              </a:rPr>
              <a:t>系统只提供共享存储器，公用数据结构的设置及对进程间同步的处理都由程序员负责。</a:t>
            </a:r>
          </a:p>
          <a:p>
            <a:pPr hangingPunct="1"/>
            <a:r>
              <a:rPr lang="zh-CN" altLang="en-US" sz="3200" b="1">
                <a:solidFill>
                  <a:schemeClr val="tx1"/>
                </a:solidFill>
                <a:latin typeface="华文楷体" panose="02010600040101010101" pitchFamily="2" charset="-122"/>
                <a:ea typeface="华文楷体" panose="02010600040101010101" pitchFamily="2" charset="-122"/>
              </a:rPr>
              <a:t>  </a:t>
            </a:r>
            <a:r>
              <a:rPr lang="zh-CN" altLang="en-US" sz="3200" b="1">
                <a:solidFill>
                  <a:srgbClr val="3333FF"/>
                </a:solidFill>
                <a:latin typeface="华文楷体" panose="02010600040101010101" pitchFamily="2" charset="-122"/>
                <a:ea typeface="华文楷体" panose="02010600040101010101" pitchFamily="2" charset="-122"/>
              </a:rPr>
              <a:t>该通信方式效率低，只适用于传递少量数据。</a:t>
            </a:r>
          </a:p>
          <a:p>
            <a:pPr hangingPunct="1"/>
            <a:r>
              <a:rPr lang="zh-CN" altLang="en-US" sz="3200" b="1">
                <a:solidFill>
                  <a:srgbClr val="3333FF"/>
                </a:solidFill>
                <a:latin typeface="华文楷体" panose="02010600040101010101" pitchFamily="2" charset="-122"/>
                <a:ea typeface="华文楷体" panose="02010600040101010101" pitchFamily="2" charset="-122"/>
              </a:rPr>
              <a:t> </a:t>
            </a:r>
            <a:r>
              <a:rPr lang="zh-CN" altLang="en-US" sz="3200" b="1">
                <a:solidFill>
                  <a:srgbClr val="FF3300"/>
                </a:solidFill>
                <a:latin typeface="华文楷体" panose="02010600040101010101" pitchFamily="2" charset="-122"/>
                <a:ea typeface="华文楷体" panose="02010600040101010101" pitchFamily="2" charset="-122"/>
              </a:rPr>
              <a:t>２．基于共享存储区的通信方式 </a:t>
            </a:r>
          </a:p>
          <a:p>
            <a:pPr hangingPunct="1"/>
            <a:r>
              <a:rPr lang="zh-CN" altLang="en-US" sz="3200" b="1">
                <a:solidFill>
                  <a:schemeClr val="tx1"/>
                </a:solidFill>
                <a:latin typeface="华文楷体" panose="02010600040101010101" pitchFamily="2" charset="-122"/>
                <a:ea typeface="华文楷体" panose="02010600040101010101" pitchFamily="2" charset="-122"/>
              </a:rPr>
              <a:t>        </a:t>
            </a:r>
            <a:r>
              <a:rPr lang="zh-CN" altLang="en-US" sz="3200" b="1">
                <a:solidFill>
                  <a:srgbClr val="000000"/>
                </a:solidFill>
                <a:latin typeface="华文楷体" panose="02010600040101010101" pitchFamily="2" charset="-122"/>
                <a:ea typeface="华文楷体" panose="02010600040101010101" pitchFamily="2" charset="-122"/>
              </a:rPr>
              <a:t>在存储器中划出了一块共享存储区，诸进程可通过对</a:t>
            </a:r>
            <a:r>
              <a:rPr lang="zh-CN" altLang="en-US" sz="3200" b="1">
                <a:solidFill>
                  <a:srgbClr val="FF00FF"/>
                </a:solidFill>
                <a:latin typeface="华文楷体" panose="02010600040101010101" pitchFamily="2" charset="-122"/>
                <a:ea typeface="华文楷体" panose="02010600040101010101" pitchFamily="2" charset="-122"/>
              </a:rPr>
              <a:t>共享存储中的数据</a:t>
            </a:r>
            <a:r>
              <a:rPr lang="zh-CN" altLang="en-US" sz="3200" b="1">
                <a:solidFill>
                  <a:srgbClr val="000000"/>
                </a:solidFill>
                <a:latin typeface="华文楷体" panose="02010600040101010101" pitchFamily="2" charset="-122"/>
                <a:ea typeface="华文楷体" panose="02010600040101010101" pitchFamily="2" charset="-122"/>
              </a:rPr>
              <a:t>进行</a:t>
            </a:r>
            <a:r>
              <a:rPr lang="zh-CN" altLang="en-US" sz="3200" b="1">
                <a:solidFill>
                  <a:srgbClr val="FF00FF"/>
                </a:solidFill>
                <a:latin typeface="华文楷体" panose="02010600040101010101" pitchFamily="2" charset="-122"/>
                <a:ea typeface="华文楷体" panose="02010600040101010101" pitchFamily="2" charset="-122"/>
              </a:rPr>
              <a:t>读</a:t>
            </a:r>
            <a:r>
              <a:rPr lang="zh-CN" altLang="en-US" sz="3200" b="1">
                <a:solidFill>
                  <a:srgbClr val="000000"/>
                </a:solidFill>
                <a:latin typeface="华文楷体" panose="02010600040101010101" pitchFamily="2" charset="-122"/>
                <a:ea typeface="华文楷体" panose="02010600040101010101" pitchFamily="2" charset="-122"/>
              </a:rPr>
              <a:t>或</a:t>
            </a:r>
            <a:r>
              <a:rPr lang="zh-CN" altLang="en-US" sz="3200" b="1">
                <a:solidFill>
                  <a:srgbClr val="FF00FF"/>
                </a:solidFill>
                <a:latin typeface="华文楷体" panose="02010600040101010101" pitchFamily="2" charset="-122"/>
                <a:ea typeface="华文楷体" panose="02010600040101010101" pitchFamily="2" charset="-122"/>
              </a:rPr>
              <a:t>写</a:t>
            </a:r>
            <a:r>
              <a:rPr lang="zh-CN" altLang="en-US" sz="3200" b="1">
                <a:solidFill>
                  <a:srgbClr val="000000"/>
                </a:solidFill>
                <a:latin typeface="华文楷体" panose="02010600040101010101" pitchFamily="2" charset="-122"/>
                <a:ea typeface="华文楷体" panose="02010600040101010101" pitchFamily="2" charset="-122"/>
              </a:rPr>
              <a:t>来实现通信。</a:t>
            </a:r>
          </a:p>
          <a:p>
            <a:pPr>
              <a:spcBef>
                <a:spcPct val="50000"/>
              </a:spcBef>
            </a:pPr>
            <a:r>
              <a:rPr lang="zh-CN" altLang="en-US" sz="3200" b="1">
                <a:solidFill>
                  <a:schemeClr val="tx1"/>
                </a:solidFill>
                <a:latin typeface="华文楷体" panose="02010600040101010101" pitchFamily="2" charset="-122"/>
                <a:ea typeface="华文楷体" panose="02010600040101010101" pitchFamily="2" charset="-122"/>
              </a:rPr>
              <a:t>        </a:t>
            </a:r>
            <a:r>
              <a:rPr lang="zh-CN" altLang="en-US" sz="3200" b="1">
                <a:solidFill>
                  <a:srgbClr val="0000FF"/>
                </a:solidFill>
                <a:latin typeface="华文楷体" panose="02010600040101010101" pitchFamily="2" charset="-122"/>
                <a:ea typeface="华文楷体" panose="02010600040101010101" pitchFamily="2" charset="-122"/>
              </a:rPr>
              <a:t>这种通信方式可传输大量的数据，属于高级通信。</a:t>
            </a:r>
          </a:p>
        </p:txBody>
      </p:sp>
      <p:sp>
        <p:nvSpPr>
          <p:cNvPr id="134148" name="灯片编号占位符 3">
            <a:extLst>
              <a:ext uri="{FF2B5EF4-FFF2-40B4-BE49-F238E27FC236}">
                <a16:creationId xmlns:a16="http://schemas.microsoft.com/office/drawing/2014/main" id="{2E9817F2-AC17-494A-9054-B349DDA76AED}"/>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45CFCF31-2046-E743-A827-A6DA4BFDDFF1}" type="slidenum">
              <a:rPr lang="zh-CN" altLang="en-US" sz="1800"/>
              <a:pPr/>
              <a:t>29</a:t>
            </a:fld>
            <a:endParaRPr lang="en-US" altLang="zh-CN" sz="1800"/>
          </a:p>
        </p:txBody>
      </p:sp>
    </p:spTree>
    <p:extLst>
      <p:ext uri="{BB962C8B-B14F-4D97-AF65-F5344CB8AC3E}">
        <p14:creationId xmlns:p14="http://schemas.microsoft.com/office/powerpoint/2010/main" val="4168503291"/>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428037">
                                            <p:txEl>
                                              <p:pRg st="0" end="0"/>
                                            </p:txEl>
                                          </p:spTgt>
                                        </p:tgtEl>
                                        <p:attrNameLst>
                                          <p:attrName>style.visibility</p:attrName>
                                        </p:attrNameLst>
                                      </p:cBhvr>
                                      <p:to>
                                        <p:strVal val="visible"/>
                                      </p:to>
                                    </p:set>
                                    <p:animEffect transition="in" filter="barn(outVertical)">
                                      <p:cBhvr>
                                        <p:cTn id="7" dur="500"/>
                                        <p:tgtEl>
                                          <p:spTgt spid="42803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428037">
                                            <p:txEl>
                                              <p:pRg st="1" end="1"/>
                                            </p:txEl>
                                          </p:spTgt>
                                        </p:tgtEl>
                                        <p:attrNameLst>
                                          <p:attrName>style.visibility</p:attrName>
                                        </p:attrNameLst>
                                      </p:cBhvr>
                                      <p:to>
                                        <p:strVal val="visible"/>
                                      </p:to>
                                    </p:set>
                                    <p:animEffect transition="in" filter="barn(outVertical)">
                                      <p:cBhvr>
                                        <p:cTn id="12" dur="500"/>
                                        <p:tgtEl>
                                          <p:spTgt spid="428037">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428037">
                                            <p:txEl>
                                              <p:pRg st="2" end="2"/>
                                            </p:txEl>
                                          </p:spTgt>
                                        </p:tgtEl>
                                        <p:attrNameLst>
                                          <p:attrName>style.visibility</p:attrName>
                                        </p:attrNameLst>
                                      </p:cBhvr>
                                      <p:to>
                                        <p:strVal val="visible"/>
                                      </p:to>
                                    </p:set>
                                    <p:animEffect transition="in" filter="barn(outVertical)">
                                      <p:cBhvr>
                                        <p:cTn id="17" dur="500"/>
                                        <p:tgtEl>
                                          <p:spTgt spid="428037">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428037">
                                            <p:txEl>
                                              <p:pRg st="3" end="3"/>
                                            </p:txEl>
                                          </p:spTgt>
                                        </p:tgtEl>
                                        <p:attrNameLst>
                                          <p:attrName>style.visibility</p:attrName>
                                        </p:attrNameLst>
                                      </p:cBhvr>
                                      <p:to>
                                        <p:strVal val="visible"/>
                                      </p:to>
                                    </p:set>
                                    <p:animEffect transition="in" filter="barn(outVertical)">
                                      <p:cBhvr>
                                        <p:cTn id="22" dur="500"/>
                                        <p:tgtEl>
                                          <p:spTgt spid="428037">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428037">
                                            <p:txEl>
                                              <p:pRg st="4" end="4"/>
                                            </p:txEl>
                                          </p:spTgt>
                                        </p:tgtEl>
                                        <p:attrNameLst>
                                          <p:attrName>style.visibility</p:attrName>
                                        </p:attrNameLst>
                                      </p:cBhvr>
                                      <p:to>
                                        <p:strVal val="visible"/>
                                      </p:to>
                                    </p:set>
                                    <p:animEffect transition="in" filter="barn(outVertical)">
                                      <p:cBhvr>
                                        <p:cTn id="27" dur="500"/>
                                        <p:tgtEl>
                                          <p:spTgt spid="42803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8037" grpId="0" build="p" autoUpdateAnimBg="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507B3-130E-E148-ADE0-ADEEB86344BE}"/>
              </a:ext>
            </a:extLst>
          </p:cNvPr>
          <p:cNvSpPr>
            <a:spLocks noGrp="1"/>
          </p:cNvSpPr>
          <p:nvPr>
            <p:ph type="title"/>
          </p:nvPr>
        </p:nvSpPr>
        <p:spPr/>
        <p:txBody>
          <a:bodyPr/>
          <a:lstStyle/>
          <a:p>
            <a:endParaRPr lang="en-US" dirty="0"/>
          </a:p>
        </p:txBody>
      </p:sp>
      <p:sp>
        <p:nvSpPr>
          <p:cNvPr id="3" name="Slide Number Placeholder 2">
            <a:extLst>
              <a:ext uri="{FF2B5EF4-FFF2-40B4-BE49-F238E27FC236}">
                <a16:creationId xmlns:a16="http://schemas.microsoft.com/office/drawing/2014/main" id="{F58B83CC-D882-2F4D-9D88-77166DA3E778}"/>
              </a:ext>
            </a:extLst>
          </p:cNvPr>
          <p:cNvSpPr>
            <a:spLocks noGrp="1"/>
          </p:cNvSpPr>
          <p:nvPr>
            <p:ph type="sldNum" sz="quarter" idx="12"/>
          </p:nvPr>
        </p:nvSpPr>
        <p:spPr/>
        <p:txBody>
          <a:bodyPr/>
          <a:lstStyle/>
          <a:p>
            <a:fld id="{C306F920-8F9B-6440-868E-E05577D2AEEB}" type="slidenum">
              <a:rPr lang="zh-CN" altLang="en-US" smtClean="0"/>
              <a:pPr/>
              <a:t>3</a:t>
            </a:fld>
            <a:endParaRPr lang="en-US" altLang="zh-CN"/>
          </a:p>
        </p:txBody>
      </p:sp>
      <p:pic>
        <p:nvPicPr>
          <p:cNvPr id="4" name="Picture 3">
            <a:extLst>
              <a:ext uri="{FF2B5EF4-FFF2-40B4-BE49-F238E27FC236}">
                <a16:creationId xmlns:a16="http://schemas.microsoft.com/office/drawing/2014/main" id="{1DD8D4E9-E22A-5542-8F93-806F5C96522C}"/>
              </a:ext>
            </a:extLst>
          </p:cNvPr>
          <p:cNvPicPr>
            <a:picLocks noChangeAspect="1"/>
          </p:cNvPicPr>
          <p:nvPr/>
        </p:nvPicPr>
        <p:blipFill rotWithShape="1">
          <a:blip r:embed="rId3"/>
          <a:srcRect r="83193" b="85235"/>
          <a:stretch/>
        </p:blipFill>
        <p:spPr>
          <a:xfrm>
            <a:off x="271902" y="429247"/>
            <a:ext cx="1935666" cy="885825"/>
          </a:xfrm>
          <a:prstGeom prst="rect">
            <a:avLst/>
          </a:prstGeom>
        </p:spPr>
      </p:pic>
      <p:pic>
        <p:nvPicPr>
          <p:cNvPr id="5" name="Picture 4">
            <a:extLst>
              <a:ext uri="{FF2B5EF4-FFF2-40B4-BE49-F238E27FC236}">
                <a16:creationId xmlns:a16="http://schemas.microsoft.com/office/drawing/2014/main" id="{49F72A83-52B8-7A4F-83CE-D725389F76A7}"/>
              </a:ext>
            </a:extLst>
          </p:cNvPr>
          <p:cNvPicPr>
            <a:picLocks noChangeAspect="1"/>
          </p:cNvPicPr>
          <p:nvPr/>
        </p:nvPicPr>
        <p:blipFill rotWithShape="1">
          <a:blip r:embed="rId3"/>
          <a:srcRect l="16807" b="85235"/>
          <a:stretch/>
        </p:blipFill>
        <p:spPr>
          <a:xfrm>
            <a:off x="2207568" y="429247"/>
            <a:ext cx="9581548" cy="885825"/>
          </a:xfrm>
          <a:prstGeom prst="rect">
            <a:avLst/>
          </a:prstGeom>
        </p:spPr>
      </p:pic>
      <p:pic>
        <p:nvPicPr>
          <p:cNvPr id="6" name="Picture 5">
            <a:extLst>
              <a:ext uri="{FF2B5EF4-FFF2-40B4-BE49-F238E27FC236}">
                <a16:creationId xmlns:a16="http://schemas.microsoft.com/office/drawing/2014/main" id="{1426F1EF-AB22-1840-8F69-EA4A9EAB317F}"/>
              </a:ext>
            </a:extLst>
          </p:cNvPr>
          <p:cNvPicPr>
            <a:picLocks noChangeAspect="1"/>
          </p:cNvPicPr>
          <p:nvPr/>
        </p:nvPicPr>
        <p:blipFill rotWithShape="1">
          <a:blip r:embed="rId3"/>
          <a:srcRect t="14765" r="83193" b="53601"/>
          <a:stretch/>
        </p:blipFill>
        <p:spPr>
          <a:xfrm>
            <a:off x="271902" y="1315072"/>
            <a:ext cx="1935666" cy="1897904"/>
          </a:xfrm>
          <a:prstGeom prst="rect">
            <a:avLst/>
          </a:prstGeom>
        </p:spPr>
      </p:pic>
      <p:pic>
        <p:nvPicPr>
          <p:cNvPr id="8" name="Picture 7">
            <a:extLst>
              <a:ext uri="{FF2B5EF4-FFF2-40B4-BE49-F238E27FC236}">
                <a16:creationId xmlns:a16="http://schemas.microsoft.com/office/drawing/2014/main" id="{A788957E-4550-1E4D-BC6B-0F50220D21BA}"/>
              </a:ext>
            </a:extLst>
          </p:cNvPr>
          <p:cNvPicPr>
            <a:picLocks noChangeAspect="1"/>
          </p:cNvPicPr>
          <p:nvPr/>
        </p:nvPicPr>
        <p:blipFill rotWithShape="1">
          <a:blip r:embed="rId3"/>
          <a:srcRect l="16808" t="14765" r="-1" b="56001"/>
          <a:stretch/>
        </p:blipFill>
        <p:spPr>
          <a:xfrm>
            <a:off x="2207568" y="1315072"/>
            <a:ext cx="9581548" cy="1753888"/>
          </a:xfrm>
          <a:prstGeom prst="rect">
            <a:avLst/>
          </a:prstGeom>
        </p:spPr>
      </p:pic>
      <p:pic>
        <p:nvPicPr>
          <p:cNvPr id="9" name="Picture 8">
            <a:extLst>
              <a:ext uri="{FF2B5EF4-FFF2-40B4-BE49-F238E27FC236}">
                <a16:creationId xmlns:a16="http://schemas.microsoft.com/office/drawing/2014/main" id="{5A55F3DE-C0F5-D94E-86F8-3E4B78A4E941}"/>
              </a:ext>
            </a:extLst>
          </p:cNvPr>
          <p:cNvPicPr>
            <a:picLocks noChangeAspect="1"/>
          </p:cNvPicPr>
          <p:nvPr/>
        </p:nvPicPr>
        <p:blipFill rotWithShape="1">
          <a:blip r:embed="rId3"/>
          <a:srcRect t="43999" r="83193" b="38836"/>
          <a:stretch/>
        </p:blipFill>
        <p:spPr>
          <a:xfrm>
            <a:off x="271902" y="3068960"/>
            <a:ext cx="1935667" cy="1029841"/>
          </a:xfrm>
          <a:prstGeom prst="rect">
            <a:avLst/>
          </a:prstGeom>
        </p:spPr>
      </p:pic>
      <p:pic>
        <p:nvPicPr>
          <p:cNvPr id="10" name="Picture 9">
            <a:extLst>
              <a:ext uri="{FF2B5EF4-FFF2-40B4-BE49-F238E27FC236}">
                <a16:creationId xmlns:a16="http://schemas.microsoft.com/office/drawing/2014/main" id="{C0B21577-89B9-E44B-B9DD-FF5C79B43933}"/>
              </a:ext>
            </a:extLst>
          </p:cNvPr>
          <p:cNvPicPr>
            <a:picLocks noChangeAspect="1"/>
          </p:cNvPicPr>
          <p:nvPr/>
        </p:nvPicPr>
        <p:blipFill rotWithShape="1">
          <a:blip r:embed="rId3"/>
          <a:srcRect l="16807" t="43999" r="1078" b="38836"/>
          <a:stretch/>
        </p:blipFill>
        <p:spPr>
          <a:xfrm>
            <a:off x="2207566" y="3068960"/>
            <a:ext cx="9457385" cy="1029842"/>
          </a:xfrm>
          <a:prstGeom prst="rect">
            <a:avLst/>
          </a:prstGeom>
        </p:spPr>
      </p:pic>
      <p:pic>
        <p:nvPicPr>
          <p:cNvPr id="11" name="Picture 10">
            <a:extLst>
              <a:ext uri="{FF2B5EF4-FFF2-40B4-BE49-F238E27FC236}">
                <a16:creationId xmlns:a16="http://schemas.microsoft.com/office/drawing/2014/main" id="{5C955C98-6A04-4043-A312-49720171037F}"/>
              </a:ext>
            </a:extLst>
          </p:cNvPr>
          <p:cNvPicPr>
            <a:picLocks noChangeAspect="1"/>
          </p:cNvPicPr>
          <p:nvPr/>
        </p:nvPicPr>
        <p:blipFill rotWithShape="1">
          <a:blip r:embed="rId3"/>
          <a:srcRect t="61164" r="83193"/>
          <a:stretch/>
        </p:blipFill>
        <p:spPr>
          <a:xfrm>
            <a:off x="271902" y="4098801"/>
            <a:ext cx="1935664" cy="2329951"/>
          </a:xfrm>
          <a:prstGeom prst="rect">
            <a:avLst/>
          </a:prstGeom>
        </p:spPr>
      </p:pic>
      <p:pic>
        <p:nvPicPr>
          <p:cNvPr id="12" name="Picture 11">
            <a:extLst>
              <a:ext uri="{FF2B5EF4-FFF2-40B4-BE49-F238E27FC236}">
                <a16:creationId xmlns:a16="http://schemas.microsoft.com/office/drawing/2014/main" id="{747CBED9-1442-4349-BD12-FA7FD8AD8C74}"/>
              </a:ext>
            </a:extLst>
          </p:cNvPr>
          <p:cNvPicPr>
            <a:picLocks noChangeAspect="1"/>
          </p:cNvPicPr>
          <p:nvPr/>
        </p:nvPicPr>
        <p:blipFill rotWithShape="1">
          <a:blip r:embed="rId3"/>
          <a:srcRect l="16807" t="61165" b="-1"/>
          <a:stretch/>
        </p:blipFill>
        <p:spPr>
          <a:xfrm>
            <a:off x="2207566" y="4098801"/>
            <a:ext cx="9581550" cy="2329951"/>
          </a:xfrm>
          <a:prstGeom prst="rect">
            <a:avLst/>
          </a:prstGeom>
        </p:spPr>
      </p:pic>
    </p:spTree>
    <p:extLst>
      <p:ext uri="{BB962C8B-B14F-4D97-AF65-F5344CB8AC3E}">
        <p14:creationId xmlns:p14="http://schemas.microsoft.com/office/powerpoint/2010/main" val="2154271785"/>
      </p:ext>
    </p:extLst>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p:tgtEl>
                                          <p:spTgt spid="5"/>
                                        </p:tgtEl>
                                        <p:attrNameLst>
                                          <p:attrName>ppt_y</p:attrName>
                                        </p:attrNameLst>
                                      </p:cBhvr>
                                      <p:tavLst>
                                        <p:tav tm="0">
                                          <p:val>
                                            <p:strVal val="#ppt_y+#ppt_h*1.125000"/>
                                          </p:val>
                                        </p:tav>
                                        <p:tav tm="100000">
                                          <p:val>
                                            <p:strVal val="#ppt_y"/>
                                          </p:val>
                                        </p:tav>
                                      </p:tavLst>
                                    </p:anim>
                                    <p:animEffect transition="in" filter="wipe(up)">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nodeType="click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p:tgtEl>
                                          <p:spTgt spid="9"/>
                                        </p:tgtEl>
                                        <p:attrNameLst>
                                          <p:attrName>ppt_y</p:attrName>
                                        </p:attrNameLst>
                                      </p:cBhvr>
                                      <p:tavLst>
                                        <p:tav tm="0">
                                          <p:val>
                                            <p:strVal val="#ppt_y+#ppt_h*1.125000"/>
                                          </p:val>
                                        </p:tav>
                                        <p:tav tm="100000">
                                          <p:val>
                                            <p:strVal val="#ppt_y"/>
                                          </p:val>
                                        </p:tav>
                                      </p:tavLst>
                                    </p:anim>
                                    <p:animEffect transition="in" filter="wipe(up)">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nodeType="click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additive="base">
                                        <p:cTn id="37" dur="500"/>
                                        <p:tgtEl>
                                          <p:spTgt spid="10"/>
                                        </p:tgtEl>
                                        <p:attrNameLst>
                                          <p:attrName>ppt_y</p:attrName>
                                        </p:attrNameLst>
                                      </p:cBhvr>
                                      <p:tavLst>
                                        <p:tav tm="0">
                                          <p:val>
                                            <p:strVal val="#ppt_y+#ppt_h*1.125000"/>
                                          </p:val>
                                        </p:tav>
                                        <p:tav tm="100000">
                                          <p:val>
                                            <p:strVal val="#ppt_y"/>
                                          </p:val>
                                        </p:tav>
                                      </p:tavLst>
                                    </p:anim>
                                    <p:animEffect transition="in" filter="wipe(up)">
                                      <p:cBhvr>
                                        <p:cTn id="38" dur="500"/>
                                        <p:tgtEl>
                                          <p:spTgt spid="10"/>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nodeType="clickEffect">
                                  <p:stCondLst>
                                    <p:cond delay="0"/>
                                  </p:stCondLst>
                                  <p:childTnLst>
                                    <p:set>
                                      <p:cBhvr>
                                        <p:cTn id="42" dur="1" fill="hold">
                                          <p:stCondLst>
                                            <p:cond delay="0"/>
                                          </p:stCondLst>
                                        </p:cTn>
                                        <p:tgtEl>
                                          <p:spTgt spid="11"/>
                                        </p:tgtEl>
                                        <p:attrNameLst>
                                          <p:attrName>style.visibility</p:attrName>
                                        </p:attrNameLst>
                                      </p:cBhvr>
                                      <p:to>
                                        <p:strVal val="visible"/>
                                      </p:to>
                                    </p:set>
                                    <p:anim calcmode="lin" valueType="num">
                                      <p:cBhvr additive="base">
                                        <p:cTn id="43" dur="500"/>
                                        <p:tgtEl>
                                          <p:spTgt spid="11"/>
                                        </p:tgtEl>
                                        <p:attrNameLst>
                                          <p:attrName>ppt_y</p:attrName>
                                        </p:attrNameLst>
                                      </p:cBhvr>
                                      <p:tavLst>
                                        <p:tav tm="0">
                                          <p:val>
                                            <p:strVal val="#ppt_y+#ppt_h*1.125000"/>
                                          </p:val>
                                        </p:tav>
                                        <p:tav tm="100000">
                                          <p:val>
                                            <p:strVal val="#ppt_y"/>
                                          </p:val>
                                        </p:tav>
                                      </p:tavLst>
                                    </p:anim>
                                    <p:animEffect transition="in" filter="wipe(up)">
                                      <p:cBhvr>
                                        <p:cTn id="44" dur="500"/>
                                        <p:tgtEl>
                                          <p:spTgt spid="11"/>
                                        </p:tgtEl>
                                      </p:cBhvr>
                                    </p:animEffect>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12"/>
                                        </p:tgtEl>
                                        <p:attrNameLst>
                                          <p:attrName>style.visibility</p:attrName>
                                        </p:attrNameLst>
                                      </p:cBhvr>
                                      <p:to>
                                        <p:strVal val="visible"/>
                                      </p:to>
                                    </p:set>
                                    <p:anim calcmode="lin" valueType="num">
                                      <p:cBhvr additive="base">
                                        <p:cTn id="49" dur="500" fill="hold"/>
                                        <p:tgtEl>
                                          <p:spTgt spid="12"/>
                                        </p:tgtEl>
                                        <p:attrNameLst>
                                          <p:attrName>ppt_x</p:attrName>
                                        </p:attrNameLst>
                                      </p:cBhvr>
                                      <p:tavLst>
                                        <p:tav tm="0">
                                          <p:val>
                                            <p:strVal val="#ppt_x"/>
                                          </p:val>
                                        </p:tav>
                                        <p:tav tm="100000">
                                          <p:val>
                                            <p:strVal val="#ppt_x"/>
                                          </p:val>
                                        </p:tav>
                                      </p:tavLst>
                                    </p:anim>
                                    <p:anim calcmode="lin" valueType="num">
                                      <p:cBhvr additive="base">
                                        <p:cTn id="5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1108" name="Text Box 4">
            <a:extLst>
              <a:ext uri="{FF2B5EF4-FFF2-40B4-BE49-F238E27FC236}">
                <a16:creationId xmlns:a16="http://schemas.microsoft.com/office/drawing/2014/main" id="{805F1172-B91E-F246-8F3E-358158DF7962}"/>
              </a:ext>
            </a:extLst>
          </p:cNvPr>
          <p:cNvSpPr txBox="1">
            <a:spLocks noChangeArrowheads="1"/>
          </p:cNvSpPr>
          <p:nvPr/>
        </p:nvSpPr>
        <p:spPr bwMode="auto">
          <a:xfrm>
            <a:off x="1981200" y="500064"/>
            <a:ext cx="8472488" cy="6137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zh-CN" altLang="en-US" sz="3600" b="1">
                <a:solidFill>
                  <a:srgbClr val="0000FF"/>
                </a:solidFill>
                <a:latin typeface="华文楷体" panose="02010600040101010101" pitchFamily="2" charset="-122"/>
                <a:ea typeface="华文楷体" panose="02010600040101010101" pitchFamily="2" charset="-122"/>
              </a:rPr>
              <a:t>二、管道（</a:t>
            </a:r>
            <a:r>
              <a:rPr lang="en-US" altLang="zh-CN" sz="3600" b="1">
                <a:solidFill>
                  <a:srgbClr val="0000FF"/>
                </a:solidFill>
                <a:latin typeface="华文楷体" panose="02010600040101010101" pitchFamily="2" charset="-122"/>
                <a:ea typeface="华文楷体" panose="02010600040101010101" pitchFamily="2" charset="-122"/>
              </a:rPr>
              <a:t>pipe</a:t>
            </a:r>
            <a:r>
              <a:rPr lang="zh-CN" altLang="en-US" sz="3600" b="1">
                <a:solidFill>
                  <a:srgbClr val="0000FF"/>
                </a:solidFill>
                <a:latin typeface="华文楷体" panose="02010600040101010101" pitchFamily="2" charset="-122"/>
                <a:ea typeface="华文楷体" panose="02010600040101010101" pitchFamily="2" charset="-122"/>
              </a:rPr>
              <a:t>）通信</a:t>
            </a:r>
          </a:p>
          <a:p>
            <a:r>
              <a:rPr lang="zh-CN" altLang="en-US" sz="3600" b="1">
                <a:solidFill>
                  <a:srgbClr val="0000FF"/>
                </a:solidFill>
                <a:latin typeface="华文楷体" panose="02010600040101010101" pitchFamily="2" charset="-122"/>
                <a:ea typeface="华文楷体" panose="02010600040101010101" pitchFamily="2" charset="-122"/>
              </a:rPr>
              <a:t>  </a:t>
            </a:r>
            <a:r>
              <a:rPr lang="en-US" altLang="zh-CN" sz="3600" b="1">
                <a:solidFill>
                  <a:srgbClr val="0000FF"/>
                </a:solidFill>
                <a:latin typeface="华文楷体" panose="02010600040101010101" pitchFamily="2" charset="-122"/>
                <a:ea typeface="华文楷体" panose="02010600040101010101" pitchFamily="2" charset="-122"/>
              </a:rPr>
              <a:t>1</a:t>
            </a:r>
            <a:r>
              <a:rPr lang="zh-CN" altLang="en-US" sz="3600" b="1">
                <a:solidFill>
                  <a:srgbClr val="0000FF"/>
                </a:solidFill>
                <a:latin typeface="华文楷体" panose="02010600040101010101" pitchFamily="2" charset="-122"/>
                <a:ea typeface="华文楷体" panose="02010600040101010101" pitchFamily="2" charset="-122"/>
              </a:rPr>
              <a:t>、管道通信的概念</a:t>
            </a:r>
            <a:r>
              <a:rPr lang="zh-CN" altLang="en-US" sz="3200" b="1">
                <a:solidFill>
                  <a:schemeClr val="tx1"/>
                </a:solidFill>
                <a:latin typeface="华文楷体" panose="02010600040101010101" pitchFamily="2" charset="-122"/>
                <a:ea typeface="华文楷体" panose="02010600040101010101" pitchFamily="2" charset="-122"/>
              </a:rPr>
              <a:t>　</a:t>
            </a:r>
          </a:p>
          <a:p>
            <a:r>
              <a:rPr lang="zh-CN" altLang="en-US" sz="3200" b="1">
                <a:solidFill>
                  <a:srgbClr val="FF3300"/>
                </a:solidFill>
                <a:latin typeface="华文楷体" panose="02010600040101010101" pitchFamily="2" charset="-122"/>
                <a:ea typeface="华文楷体" panose="02010600040101010101" pitchFamily="2" charset="-122"/>
              </a:rPr>
              <a:t>     管道：</a:t>
            </a:r>
            <a:r>
              <a:rPr lang="zh-CN" altLang="en-US" sz="3200" b="1">
                <a:solidFill>
                  <a:srgbClr val="000000"/>
                </a:solidFill>
                <a:latin typeface="华文楷体" panose="02010600040101010101" pitchFamily="2" charset="-122"/>
                <a:ea typeface="华文楷体" panose="02010600040101010101" pitchFamily="2" charset="-122"/>
              </a:rPr>
              <a:t>是指用于连接一个读进程和一个写进程，以实现它们之间通信的</a:t>
            </a:r>
            <a:r>
              <a:rPr lang="zh-CN" altLang="en-US" sz="3200" b="1">
                <a:solidFill>
                  <a:srgbClr val="FF00FF"/>
                </a:solidFill>
                <a:latin typeface="华文楷体" panose="02010600040101010101" pitchFamily="2" charset="-122"/>
                <a:ea typeface="华文楷体" panose="02010600040101010101" pitchFamily="2" charset="-122"/>
              </a:rPr>
              <a:t>共享文件</a:t>
            </a:r>
            <a:r>
              <a:rPr lang="en-US" altLang="zh-CN" sz="3200" b="1">
                <a:solidFill>
                  <a:srgbClr val="000000"/>
                </a:solidFill>
                <a:latin typeface="华文楷体" panose="02010600040101010101" pitchFamily="2" charset="-122"/>
                <a:ea typeface="华文楷体" panose="02010600040101010101" pitchFamily="2" charset="-122"/>
              </a:rPr>
              <a:t>,</a:t>
            </a:r>
            <a:r>
              <a:rPr lang="zh-CN" altLang="en-US" sz="3200" b="1">
                <a:solidFill>
                  <a:srgbClr val="000000"/>
                </a:solidFill>
                <a:latin typeface="华文楷体" panose="02010600040101010101" pitchFamily="2" charset="-122"/>
                <a:ea typeface="华文楷体" panose="02010600040101010101" pitchFamily="2" charset="-122"/>
              </a:rPr>
              <a:t>又称为 </a:t>
            </a:r>
            <a:r>
              <a:rPr lang="en-US" altLang="zh-CN" sz="3200" b="1">
                <a:solidFill>
                  <a:srgbClr val="000000"/>
                </a:solidFill>
                <a:latin typeface="华文楷体" panose="02010600040101010101" pitchFamily="2" charset="-122"/>
                <a:ea typeface="华文楷体" panose="02010600040101010101" pitchFamily="2" charset="-122"/>
              </a:rPr>
              <a:t>pipe </a:t>
            </a:r>
            <a:r>
              <a:rPr lang="zh-CN" altLang="en-US" sz="3200" b="1">
                <a:solidFill>
                  <a:srgbClr val="000000"/>
                </a:solidFill>
                <a:latin typeface="华文楷体" panose="02010600040101010101" pitchFamily="2" charset="-122"/>
                <a:ea typeface="华文楷体" panose="02010600040101010101" pitchFamily="2" charset="-122"/>
              </a:rPr>
              <a:t>文件。</a:t>
            </a:r>
          </a:p>
          <a:p>
            <a:r>
              <a:rPr lang="zh-CN" altLang="en-US" sz="3200" b="1">
                <a:solidFill>
                  <a:schemeClr val="tx1"/>
                </a:solidFill>
                <a:latin typeface="华文楷体" panose="02010600040101010101" pitchFamily="2" charset="-122"/>
                <a:ea typeface="华文楷体" panose="02010600040101010101" pitchFamily="2" charset="-122"/>
              </a:rPr>
              <a:t>        </a:t>
            </a:r>
            <a:r>
              <a:rPr lang="zh-CN" altLang="en-US" sz="3200" b="1">
                <a:solidFill>
                  <a:srgbClr val="0000FF"/>
                </a:solidFill>
                <a:latin typeface="华文楷体" panose="02010600040101010101" pitchFamily="2" charset="-122"/>
                <a:ea typeface="华文楷体" panose="02010600040101010101" pitchFamily="2" charset="-122"/>
              </a:rPr>
              <a:t>发送进程：</a:t>
            </a:r>
            <a:r>
              <a:rPr lang="zh-CN" altLang="en-US" sz="3200" b="1">
                <a:solidFill>
                  <a:srgbClr val="000000"/>
                </a:solidFill>
                <a:latin typeface="华文楷体" panose="02010600040101010101" pitchFamily="2" charset="-122"/>
                <a:ea typeface="华文楷体" panose="02010600040101010101" pitchFamily="2" charset="-122"/>
              </a:rPr>
              <a:t>向管道（共享文件）提供数据输入的进程。</a:t>
            </a:r>
          </a:p>
          <a:p>
            <a:r>
              <a:rPr lang="zh-CN" altLang="en-US" sz="3200" b="1">
                <a:solidFill>
                  <a:srgbClr val="0000FF"/>
                </a:solidFill>
                <a:latin typeface="华文楷体" panose="02010600040101010101" pitchFamily="2" charset="-122"/>
                <a:ea typeface="华文楷体" panose="02010600040101010101" pitchFamily="2" charset="-122"/>
              </a:rPr>
              <a:t>        接收进程：</a:t>
            </a:r>
            <a:r>
              <a:rPr lang="zh-CN" altLang="en-US" sz="3200" b="1">
                <a:solidFill>
                  <a:srgbClr val="000000"/>
                </a:solidFill>
                <a:latin typeface="华文楷体" panose="02010600040101010101" pitchFamily="2" charset="-122"/>
                <a:ea typeface="华文楷体" panose="02010600040101010101" pitchFamily="2" charset="-122"/>
              </a:rPr>
              <a:t>从管道（共享文件）接收数据的进程。</a:t>
            </a:r>
          </a:p>
          <a:p>
            <a:r>
              <a:rPr lang="zh-CN" altLang="en-US" sz="3200" b="1">
                <a:solidFill>
                  <a:srgbClr val="0000FF"/>
                </a:solidFill>
                <a:latin typeface="华文楷体" panose="02010600040101010101" pitchFamily="2" charset="-122"/>
                <a:ea typeface="华文楷体" panose="02010600040101010101" pitchFamily="2" charset="-122"/>
              </a:rPr>
              <a:t>　　 管道通信：</a:t>
            </a:r>
            <a:r>
              <a:rPr lang="zh-CN" altLang="en-US" sz="3200" b="1">
                <a:solidFill>
                  <a:srgbClr val="000000"/>
                </a:solidFill>
                <a:latin typeface="华文楷体" panose="02010600040101010101" pitchFamily="2" charset="-122"/>
                <a:ea typeface="华文楷体" panose="02010600040101010101" pitchFamily="2" charset="-122"/>
              </a:rPr>
              <a:t>发送进程和接收进程利用管道进行的通信方式。</a:t>
            </a:r>
          </a:p>
        </p:txBody>
      </p:sp>
      <p:sp>
        <p:nvSpPr>
          <p:cNvPr id="135171" name="Rectangle 5">
            <a:extLst>
              <a:ext uri="{FF2B5EF4-FFF2-40B4-BE49-F238E27FC236}">
                <a16:creationId xmlns:a16="http://schemas.microsoft.com/office/drawing/2014/main" id="{F8799633-5691-DD4C-8AC0-D36AE52869BF}"/>
              </a:ext>
            </a:extLst>
          </p:cNvPr>
          <p:cNvSpPr>
            <a:spLocks noChangeArrowheads="1"/>
          </p:cNvSpPr>
          <p:nvPr/>
        </p:nvSpPr>
        <p:spPr bwMode="auto">
          <a:xfrm>
            <a:off x="2057400" y="0"/>
            <a:ext cx="7620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2800" b="1">
                <a:solidFill>
                  <a:srgbClr val="0000FF"/>
                </a:solidFill>
                <a:latin typeface="宋体" panose="02010600030101010101" pitchFamily="2" charset="-122"/>
              </a:rPr>
              <a:t>2.6 </a:t>
            </a:r>
            <a:r>
              <a:rPr lang="zh-CN" altLang="en-US" sz="2800" b="1">
                <a:solidFill>
                  <a:srgbClr val="0000FF"/>
                </a:solidFill>
                <a:latin typeface="宋体" panose="02010600030101010101" pitchFamily="2" charset="-122"/>
              </a:rPr>
              <a:t>进程通信</a:t>
            </a:r>
            <a:r>
              <a:rPr lang="en-US" altLang="zh-CN" sz="2800" b="1">
                <a:solidFill>
                  <a:srgbClr val="0000FF"/>
                </a:solidFill>
                <a:latin typeface="宋体" panose="02010600030101010101" pitchFamily="2" charset="-122"/>
              </a:rPr>
              <a:t>—</a:t>
            </a:r>
            <a:r>
              <a:rPr lang="zh-CN" altLang="en-US" sz="2800" b="1">
                <a:solidFill>
                  <a:srgbClr val="FF0000"/>
                </a:solidFill>
                <a:latin typeface="宋体" panose="02010600030101010101" pitchFamily="2" charset="-122"/>
              </a:rPr>
              <a:t>进程通信的类型</a:t>
            </a:r>
          </a:p>
        </p:txBody>
      </p:sp>
      <p:sp>
        <p:nvSpPr>
          <p:cNvPr id="135172" name="灯片编号占位符 3">
            <a:extLst>
              <a:ext uri="{FF2B5EF4-FFF2-40B4-BE49-F238E27FC236}">
                <a16:creationId xmlns:a16="http://schemas.microsoft.com/office/drawing/2014/main" id="{4F3663EC-EFDB-2C46-AC07-52B6E3782B7D}"/>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120E63D8-DD54-2E4F-B1C2-7ED251147572}" type="slidenum">
              <a:rPr lang="zh-CN" altLang="en-US" sz="1800"/>
              <a:pPr/>
              <a:t>30</a:t>
            </a:fld>
            <a:endParaRPr lang="en-US" altLang="zh-CN" sz="1800"/>
          </a:p>
        </p:txBody>
      </p:sp>
    </p:spTree>
    <p:extLst>
      <p:ext uri="{BB962C8B-B14F-4D97-AF65-F5344CB8AC3E}">
        <p14:creationId xmlns:p14="http://schemas.microsoft.com/office/powerpoint/2010/main" val="333316482"/>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431108">
                                            <p:txEl>
                                              <p:pRg st="0" end="0"/>
                                            </p:txEl>
                                          </p:spTgt>
                                        </p:tgtEl>
                                        <p:attrNameLst>
                                          <p:attrName>style.visibility</p:attrName>
                                        </p:attrNameLst>
                                      </p:cBhvr>
                                      <p:to>
                                        <p:strVal val="visible"/>
                                      </p:to>
                                    </p:set>
                                    <p:animEffect transition="in" filter="barn(outVertical)">
                                      <p:cBhvr>
                                        <p:cTn id="7" dur="500"/>
                                        <p:tgtEl>
                                          <p:spTgt spid="431108">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431108">
                                            <p:txEl>
                                              <p:pRg st="1" end="1"/>
                                            </p:txEl>
                                          </p:spTgt>
                                        </p:tgtEl>
                                        <p:attrNameLst>
                                          <p:attrName>style.visibility</p:attrName>
                                        </p:attrNameLst>
                                      </p:cBhvr>
                                      <p:to>
                                        <p:strVal val="visible"/>
                                      </p:to>
                                    </p:set>
                                    <p:animEffect transition="in" filter="barn(outVertical)">
                                      <p:cBhvr>
                                        <p:cTn id="12" dur="500"/>
                                        <p:tgtEl>
                                          <p:spTgt spid="431108">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431108">
                                            <p:txEl>
                                              <p:pRg st="2" end="2"/>
                                            </p:txEl>
                                          </p:spTgt>
                                        </p:tgtEl>
                                        <p:attrNameLst>
                                          <p:attrName>style.visibility</p:attrName>
                                        </p:attrNameLst>
                                      </p:cBhvr>
                                      <p:to>
                                        <p:strVal val="visible"/>
                                      </p:to>
                                    </p:set>
                                    <p:animEffect transition="in" filter="barn(outVertical)">
                                      <p:cBhvr>
                                        <p:cTn id="17" dur="500"/>
                                        <p:tgtEl>
                                          <p:spTgt spid="431108">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431108">
                                            <p:txEl>
                                              <p:pRg st="3" end="3"/>
                                            </p:txEl>
                                          </p:spTgt>
                                        </p:tgtEl>
                                        <p:attrNameLst>
                                          <p:attrName>style.visibility</p:attrName>
                                        </p:attrNameLst>
                                      </p:cBhvr>
                                      <p:to>
                                        <p:strVal val="visible"/>
                                      </p:to>
                                    </p:set>
                                    <p:animEffect transition="in" filter="barn(outVertical)">
                                      <p:cBhvr>
                                        <p:cTn id="22" dur="500"/>
                                        <p:tgtEl>
                                          <p:spTgt spid="431108">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431108">
                                            <p:txEl>
                                              <p:pRg st="4" end="4"/>
                                            </p:txEl>
                                          </p:spTgt>
                                        </p:tgtEl>
                                        <p:attrNameLst>
                                          <p:attrName>style.visibility</p:attrName>
                                        </p:attrNameLst>
                                      </p:cBhvr>
                                      <p:to>
                                        <p:strVal val="visible"/>
                                      </p:to>
                                    </p:set>
                                    <p:animEffect transition="in" filter="barn(outVertical)">
                                      <p:cBhvr>
                                        <p:cTn id="27" dur="500"/>
                                        <p:tgtEl>
                                          <p:spTgt spid="431108">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6" presetClass="entr" presetSubtype="37" fill="hold" grpId="0" nodeType="clickEffect">
                                  <p:stCondLst>
                                    <p:cond delay="0"/>
                                  </p:stCondLst>
                                  <p:childTnLst>
                                    <p:set>
                                      <p:cBhvr>
                                        <p:cTn id="31" dur="1" fill="hold">
                                          <p:stCondLst>
                                            <p:cond delay="0"/>
                                          </p:stCondLst>
                                        </p:cTn>
                                        <p:tgtEl>
                                          <p:spTgt spid="431108">
                                            <p:txEl>
                                              <p:pRg st="5" end="5"/>
                                            </p:txEl>
                                          </p:spTgt>
                                        </p:tgtEl>
                                        <p:attrNameLst>
                                          <p:attrName>style.visibility</p:attrName>
                                        </p:attrNameLst>
                                      </p:cBhvr>
                                      <p:to>
                                        <p:strVal val="visible"/>
                                      </p:to>
                                    </p:set>
                                    <p:animEffect transition="in" filter="barn(outVertical)">
                                      <p:cBhvr>
                                        <p:cTn id="32" dur="500"/>
                                        <p:tgtEl>
                                          <p:spTgt spid="43110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1108" grpId="0" build="p" autoUpdateAnimBg="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132" name="Text Box 4">
            <a:extLst>
              <a:ext uri="{FF2B5EF4-FFF2-40B4-BE49-F238E27FC236}">
                <a16:creationId xmlns:a16="http://schemas.microsoft.com/office/drawing/2014/main" id="{E45851EF-0B1F-394E-B253-6064C53AB0AA}"/>
              </a:ext>
            </a:extLst>
          </p:cNvPr>
          <p:cNvSpPr txBox="1">
            <a:spLocks noChangeArrowheads="1"/>
          </p:cNvSpPr>
          <p:nvPr/>
        </p:nvSpPr>
        <p:spPr bwMode="auto">
          <a:xfrm>
            <a:off x="2209800" y="757238"/>
            <a:ext cx="8077200" cy="610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nSpc>
                <a:spcPct val="110000"/>
              </a:lnSpc>
            </a:pPr>
            <a:r>
              <a:rPr lang="en-US" altLang="zh-CN" sz="3600" b="1">
                <a:solidFill>
                  <a:srgbClr val="0000FF"/>
                </a:solidFill>
                <a:latin typeface="华文楷体" panose="02010600040101010101" pitchFamily="2" charset="-122"/>
                <a:ea typeface="华文楷体" panose="02010600040101010101" pitchFamily="2" charset="-122"/>
              </a:rPr>
              <a:t>2</a:t>
            </a:r>
            <a:r>
              <a:rPr lang="zh-CN" altLang="en-US" sz="3600" b="1">
                <a:solidFill>
                  <a:srgbClr val="0000FF"/>
                </a:solidFill>
                <a:latin typeface="华文楷体" panose="02010600040101010101" pitchFamily="2" charset="-122"/>
                <a:ea typeface="华文楷体" panose="02010600040101010101" pitchFamily="2" charset="-122"/>
              </a:rPr>
              <a:t>、管道通信机制的功能</a:t>
            </a:r>
          </a:p>
          <a:p>
            <a:pPr>
              <a:lnSpc>
                <a:spcPct val="110000"/>
              </a:lnSpc>
            </a:pPr>
            <a:r>
              <a:rPr lang="zh-CN" altLang="en-US" sz="3200" b="1">
                <a:solidFill>
                  <a:srgbClr val="0000FF"/>
                </a:solidFill>
                <a:latin typeface="华文楷体" panose="02010600040101010101" pitchFamily="2" charset="-122"/>
                <a:ea typeface="华文楷体" panose="02010600040101010101" pitchFamily="2" charset="-122"/>
              </a:rPr>
              <a:t> （１）互斥</a:t>
            </a:r>
          </a:p>
          <a:p>
            <a:pPr>
              <a:lnSpc>
                <a:spcPct val="110000"/>
              </a:lnSpc>
            </a:pPr>
            <a:r>
              <a:rPr lang="zh-CN" altLang="en-US" sz="3200" b="1">
                <a:solidFill>
                  <a:schemeClr val="tx1"/>
                </a:solidFill>
                <a:latin typeface="华文楷体" panose="02010600040101010101" pitchFamily="2" charset="-122"/>
                <a:ea typeface="华文楷体" panose="02010600040101010101" pitchFamily="2" charset="-122"/>
              </a:rPr>
              <a:t>　　</a:t>
            </a:r>
            <a:r>
              <a:rPr lang="zh-CN" altLang="en-US" sz="3200" b="1">
                <a:solidFill>
                  <a:srgbClr val="000000"/>
                </a:solidFill>
                <a:latin typeface="华文楷体" panose="02010600040101010101" pitchFamily="2" charset="-122"/>
                <a:ea typeface="华文楷体" panose="02010600040101010101" pitchFamily="2" charset="-122"/>
              </a:rPr>
              <a:t>当一个进程正在对管道进行读</a:t>
            </a:r>
            <a:r>
              <a:rPr lang="en-US" altLang="zh-CN" sz="3200" b="1">
                <a:solidFill>
                  <a:srgbClr val="000000"/>
                </a:solidFill>
                <a:latin typeface="华文楷体" panose="02010600040101010101" pitchFamily="2" charset="-122"/>
                <a:ea typeface="华文楷体" panose="02010600040101010101" pitchFamily="2" charset="-122"/>
              </a:rPr>
              <a:t>/</a:t>
            </a:r>
            <a:r>
              <a:rPr lang="zh-CN" altLang="en-US" sz="3200" b="1">
                <a:solidFill>
                  <a:srgbClr val="000000"/>
                </a:solidFill>
                <a:latin typeface="华文楷体" panose="02010600040101010101" pitchFamily="2" charset="-122"/>
                <a:ea typeface="华文楷体" panose="02010600040101010101" pitchFamily="2" charset="-122"/>
              </a:rPr>
              <a:t>写操作时，另一进程必须等待。</a:t>
            </a:r>
          </a:p>
          <a:p>
            <a:pPr>
              <a:lnSpc>
                <a:spcPct val="110000"/>
              </a:lnSpc>
            </a:pPr>
            <a:r>
              <a:rPr lang="zh-CN" altLang="en-US" sz="3200" b="1">
                <a:solidFill>
                  <a:schemeClr val="tx1"/>
                </a:solidFill>
                <a:latin typeface="华文楷体" panose="02010600040101010101" pitchFamily="2" charset="-122"/>
                <a:ea typeface="华文楷体" panose="02010600040101010101" pitchFamily="2" charset="-122"/>
              </a:rPr>
              <a:t>  </a:t>
            </a:r>
            <a:r>
              <a:rPr lang="zh-CN" altLang="en-US" sz="3200" b="1">
                <a:solidFill>
                  <a:srgbClr val="0000FF"/>
                </a:solidFill>
                <a:latin typeface="华文楷体" panose="02010600040101010101" pitchFamily="2" charset="-122"/>
                <a:ea typeface="华文楷体" panose="02010600040101010101" pitchFamily="2" charset="-122"/>
              </a:rPr>
              <a:t>（２）同步</a:t>
            </a:r>
          </a:p>
          <a:p>
            <a:pPr>
              <a:lnSpc>
                <a:spcPct val="110000"/>
              </a:lnSpc>
            </a:pPr>
            <a:r>
              <a:rPr lang="zh-CN" altLang="en-US" sz="3200" b="1">
                <a:solidFill>
                  <a:schemeClr val="tx1"/>
                </a:solidFill>
                <a:latin typeface="华文楷体" panose="02010600040101010101" pitchFamily="2" charset="-122"/>
                <a:ea typeface="华文楷体" panose="02010600040101010101" pitchFamily="2" charset="-122"/>
              </a:rPr>
              <a:t>　　</a:t>
            </a:r>
            <a:r>
              <a:rPr lang="zh-CN" altLang="en-US" sz="3200" b="1">
                <a:solidFill>
                  <a:srgbClr val="000000"/>
                </a:solidFill>
                <a:latin typeface="华文楷体" panose="02010600040101010101" pitchFamily="2" charset="-122"/>
                <a:ea typeface="华文楷体" panose="02010600040101010101" pitchFamily="2" charset="-122"/>
              </a:rPr>
              <a:t>当写（输入）进程把一定数量数据写入管道后，便去睡眠等待，直到读（输出）进程取走数据后，再把它唤醒。</a:t>
            </a:r>
          </a:p>
          <a:p>
            <a:pPr>
              <a:lnSpc>
                <a:spcPct val="110000"/>
              </a:lnSpc>
            </a:pPr>
            <a:r>
              <a:rPr lang="zh-CN" altLang="en-US" sz="3200" b="1">
                <a:solidFill>
                  <a:schemeClr val="tx1"/>
                </a:solidFill>
                <a:latin typeface="华文楷体" panose="02010600040101010101" pitchFamily="2" charset="-122"/>
                <a:ea typeface="华文楷体" panose="02010600040101010101" pitchFamily="2" charset="-122"/>
              </a:rPr>
              <a:t>  </a:t>
            </a:r>
            <a:r>
              <a:rPr lang="zh-CN" altLang="en-US" sz="3200" b="1">
                <a:solidFill>
                  <a:srgbClr val="0000FF"/>
                </a:solidFill>
                <a:latin typeface="华文楷体" panose="02010600040101010101" pitchFamily="2" charset="-122"/>
                <a:ea typeface="华文楷体" panose="02010600040101010101" pitchFamily="2" charset="-122"/>
              </a:rPr>
              <a:t>（３）确定对方是否存在</a:t>
            </a:r>
          </a:p>
          <a:p>
            <a:pPr>
              <a:lnSpc>
                <a:spcPct val="110000"/>
              </a:lnSpc>
            </a:pPr>
            <a:r>
              <a:rPr lang="zh-CN" altLang="en-US" sz="3200" b="1">
                <a:solidFill>
                  <a:schemeClr val="tx1"/>
                </a:solidFill>
                <a:latin typeface="华文楷体" panose="02010600040101010101" pitchFamily="2" charset="-122"/>
                <a:ea typeface="华文楷体" panose="02010600040101010101" pitchFamily="2" charset="-122"/>
              </a:rPr>
              <a:t>　　</a:t>
            </a:r>
            <a:r>
              <a:rPr lang="zh-CN" altLang="en-US" sz="3200" b="1">
                <a:solidFill>
                  <a:srgbClr val="000000"/>
                </a:solidFill>
                <a:latin typeface="华文楷体" panose="02010600040101010101" pitchFamily="2" charset="-122"/>
                <a:ea typeface="华文楷体" panose="02010600040101010101" pitchFamily="2" charset="-122"/>
              </a:rPr>
              <a:t>只有确定对方存在时，方能通信。</a:t>
            </a:r>
          </a:p>
        </p:txBody>
      </p:sp>
      <p:sp>
        <p:nvSpPr>
          <p:cNvPr id="136195" name="Rectangle 5">
            <a:extLst>
              <a:ext uri="{FF2B5EF4-FFF2-40B4-BE49-F238E27FC236}">
                <a16:creationId xmlns:a16="http://schemas.microsoft.com/office/drawing/2014/main" id="{D01BD106-F6A5-EA45-AB63-F49289A3DEBF}"/>
              </a:ext>
            </a:extLst>
          </p:cNvPr>
          <p:cNvSpPr>
            <a:spLocks noChangeArrowheads="1"/>
          </p:cNvSpPr>
          <p:nvPr/>
        </p:nvSpPr>
        <p:spPr bwMode="auto">
          <a:xfrm>
            <a:off x="2057400" y="0"/>
            <a:ext cx="7620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2800" b="1">
                <a:solidFill>
                  <a:srgbClr val="0000FF"/>
                </a:solidFill>
                <a:latin typeface="宋体" panose="02010600030101010101" pitchFamily="2" charset="-122"/>
              </a:rPr>
              <a:t>2.6 </a:t>
            </a:r>
            <a:r>
              <a:rPr lang="zh-CN" altLang="en-US" sz="2800" b="1">
                <a:solidFill>
                  <a:srgbClr val="0000FF"/>
                </a:solidFill>
                <a:latin typeface="宋体" panose="02010600030101010101" pitchFamily="2" charset="-122"/>
              </a:rPr>
              <a:t>进程通信</a:t>
            </a:r>
            <a:r>
              <a:rPr lang="en-US" altLang="zh-CN" sz="2800" b="1">
                <a:solidFill>
                  <a:srgbClr val="0000FF"/>
                </a:solidFill>
                <a:latin typeface="宋体" panose="02010600030101010101" pitchFamily="2" charset="-122"/>
              </a:rPr>
              <a:t>—</a:t>
            </a:r>
            <a:r>
              <a:rPr lang="zh-CN" altLang="en-US" sz="2800" b="1">
                <a:solidFill>
                  <a:srgbClr val="FF0000"/>
                </a:solidFill>
                <a:latin typeface="宋体" panose="02010600030101010101" pitchFamily="2" charset="-122"/>
              </a:rPr>
              <a:t>进程通信的类型</a:t>
            </a:r>
          </a:p>
        </p:txBody>
      </p:sp>
    </p:spTree>
    <p:extLst>
      <p:ext uri="{BB962C8B-B14F-4D97-AF65-F5344CB8AC3E}">
        <p14:creationId xmlns:p14="http://schemas.microsoft.com/office/powerpoint/2010/main" val="3558161505"/>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432132">
                                            <p:txEl>
                                              <p:pRg st="0" end="0"/>
                                            </p:txEl>
                                          </p:spTgt>
                                        </p:tgtEl>
                                        <p:attrNameLst>
                                          <p:attrName>style.visibility</p:attrName>
                                        </p:attrNameLst>
                                      </p:cBhvr>
                                      <p:to>
                                        <p:strVal val="visible"/>
                                      </p:to>
                                    </p:set>
                                    <p:animEffect transition="in" filter="barn(outVertical)">
                                      <p:cBhvr>
                                        <p:cTn id="7" dur="500"/>
                                        <p:tgtEl>
                                          <p:spTgt spid="432132">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432132">
                                            <p:txEl>
                                              <p:pRg st="1" end="1"/>
                                            </p:txEl>
                                          </p:spTgt>
                                        </p:tgtEl>
                                        <p:attrNameLst>
                                          <p:attrName>style.visibility</p:attrName>
                                        </p:attrNameLst>
                                      </p:cBhvr>
                                      <p:to>
                                        <p:strVal val="visible"/>
                                      </p:to>
                                    </p:set>
                                    <p:animEffect transition="in" filter="barn(outVertical)">
                                      <p:cBhvr>
                                        <p:cTn id="12" dur="500"/>
                                        <p:tgtEl>
                                          <p:spTgt spid="432132">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432132">
                                            <p:txEl>
                                              <p:pRg st="2" end="2"/>
                                            </p:txEl>
                                          </p:spTgt>
                                        </p:tgtEl>
                                        <p:attrNameLst>
                                          <p:attrName>style.visibility</p:attrName>
                                        </p:attrNameLst>
                                      </p:cBhvr>
                                      <p:to>
                                        <p:strVal val="visible"/>
                                      </p:to>
                                    </p:set>
                                    <p:animEffect transition="in" filter="barn(outVertical)">
                                      <p:cBhvr>
                                        <p:cTn id="17" dur="500"/>
                                        <p:tgtEl>
                                          <p:spTgt spid="432132">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432132">
                                            <p:txEl>
                                              <p:pRg st="3" end="3"/>
                                            </p:txEl>
                                          </p:spTgt>
                                        </p:tgtEl>
                                        <p:attrNameLst>
                                          <p:attrName>style.visibility</p:attrName>
                                        </p:attrNameLst>
                                      </p:cBhvr>
                                      <p:to>
                                        <p:strVal val="visible"/>
                                      </p:to>
                                    </p:set>
                                    <p:animEffect transition="in" filter="barn(outVertical)">
                                      <p:cBhvr>
                                        <p:cTn id="22" dur="500"/>
                                        <p:tgtEl>
                                          <p:spTgt spid="432132">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432132">
                                            <p:txEl>
                                              <p:pRg st="4" end="4"/>
                                            </p:txEl>
                                          </p:spTgt>
                                        </p:tgtEl>
                                        <p:attrNameLst>
                                          <p:attrName>style.visibility</p:attrName>
                                        </p:attrNameLst>
                                      </p:cBhvr>
                                      <p:to>
                                        <p:strVal val="visible"/>
                                      </p:to>
                                    </p:set>
                                    <p:animEffect transition="in" filter="barn(outVertical)">
                                      <p:cBhvr>
                                        <p:cTn id="27" dur="500"/>
                                        <p:tgtEl>
                                          <p:spTgt spid="432132">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6" presetClass="entr" presetSubtype="37" fill="hold" grpId="0" nodeType="clickEffect">
                                  <p:stCondLst>
                                    <p:cond delay="0"/>
                                  </p:stCondLst>
                                  <p:childTnLst>
                                    <p:set>
                                      <p:cBhvr>
                                        <p:cTn id="31" dur="1" fill="hold">
                                          <p:stCondLst>
                                            <p:cond delay="0"/>
                                          </p:stCondLst>
                                        </p:cTn>
                                        <p:tgtEl>
                                          <p:spTgt spid="432132">
                                            <p:txEl>
                                              <p:pRg st="5" end="5"/>
                                            </p:txEl>
                                          </p:spTgt>
                                        </p:tgtEl>
                                        <p:attrNameLst>
                                          <p:attrName>style.visibility</p:attrName>
                                        </p:attrNameLst>
                                      </p:cBhvr>
                                      <p:to>
                                        <p:strVal val="visible"/>
                                      </p:to>
                                    </p:set>
                                    <p:animEffect transition="in" filter="barn(outVertical)">
                                      <p:cBhvr>
                                        <p:cTn id="32" dur="500"/>
                                        <p:tgtEl>
                                          <p:spTgt spid="432132">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6" presetClass="entr" presetSubtype="37" fill="hold" grpId="0" nodeType="clickEffect">
                                  <p:stCondLst>
                                    <p:cond delay="0"/>
                                  </p:stCondLst>
                                  <p:childTnLst>
                                    <p:set>
                                      <p:cBhvr>
                                        <p:cTn id="36" dur="1" fill="hold">
                                          <p:stCondLst>
                                            <p:cond delay="0"/>
                                          </p:stCondLst>
                                        </p:cTn>
                                        <p:tgtEl>
                                          <p:spTgt spid="432132">
                                            <p:txEl>
                                              <p:pRg st="6" end="6"/>
                                            </p:txEl>
                                          </p:spTgt>
                                        </p:tgtEl>
                                        <p:attrNameLst>
                                          <p:attrName>style.visibility</p:attrName>
                                        </p:attrNameLst>
                                      </p:cBhvr>
                                      <p:to>
                                        <p:strVal val="visible"/>
                                      </p:to>
                                    </p:set>
                                    <p:animEffect transition="in" filter="barn(outVertical)">
                                      <p:cBhvr>
                                        <p:cTn id="37" dur="500"/>
                                        <p:tgtEl>
                                          <p:spTgt spid="43213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2132" grpId="0" build="p" autoUpdateAnimBg="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9060" name="Text Box 4">
            <a:extLst>
              <a:ext uri="{FF2B5EF4-FFF2-40B4-BE49-F238E27FC236}">
                <a16:creationId xmlns:a16="http://schemas.microsoft.com/office/drawing/2014/main" id="{025549E0-B1EC-8742-A8C5-51DAAE4B4CFA}"/>
              </a:ext>
            </a:extLst>
          </p:cNvPr>
          <p:cNvSpPr txBox="1">
            <a:spLocks noChangeArrowheads="1"/>
          </p:cNvSpPr>
          <p:nvPr/>
        </p:nvSpPr>
        <p:spPr bwMode="auto">
          <a:xfrm>
            <a:off x="1981200" y="609601"/>
            <a:ext cx="8472488" cy="6554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nSpc>
                <a:spcPct val="110000"/>
              </a:lnSpc>
            </a:pPr>
            <a:r>
              <a:rPr lang="zh-CN" altLang="en-US" sz="3600" b="1">
                <a:solidFill>
                  <a:srgbClr val="0000FF"/>
                </a:solidFill>
                <a:latin typeface="华文楷体" panose="02010600040101010101" pitchFamily="2" charset="-122"/>
                <a:ea typeface="华文楷体" panose="02010600040101010101" pitchFamily="2" charset="-122"/>
              </a:rPr>
              <a:t>三、消息传递系统</a:t>
            </a:r>
          </a:p>
          <a:p>
            <a:pPr>
              <a:lnSpc>
                <a:spcPct val="110000"/>
              </a:lnSpc>
            </a:pPr>
            <a:r>
              <a:rPr lang="zh-CN" altLang="en-US" sz="3600" b="1">
                <a:solidFill>
                  <a:schemeClr val="tx1"/>
                </a:solidFill>
                <a:latin typeface="华文楷体" panose="02010600040101010101" pitchFamily="2" charset="-122"/>
                <a:ea typeface="华文楷体" panose="02010600040101010101" pitchFamily="2" charset="-122"/>
              </a:rPr>
              <a:t>        </a:t>
            </a:r>
            <a:r>
              <a:rPr lang="zh-CN" altLang="en-US" sz="3600" b="1">
                <a:solidFill>
                  <a:srgbClr val="000000"/>
                </a:solidFill>
                <a:latin typeface="华文楷体" panose="02010600040101010101" pitchFamily="2" charset="-122"/>
                <a:ea typeface="华文楷体" panose="02010600040101010101" pitchFamily="2" charset="-122"/>
              </a:rPr>
              <a:t>在消息传递系统中，进程间的数据交换以消息（</a:t>
            </a:r>
            <a:r>
              <a:rPr lang="en-US" altLang="zh-CN" sz="3600" b="1">
                <a:solidFill>
                  <a:srgbClr val="000000"/>
                </a:solidFill>
                <a:latin typeface="华文楷体" panose="02010600040101010101" pitchFamily="2" charset="-122"/>
                <a:ea typeface="华文楷体" panose="02010600040101010101" pitchFamily="2" charset="-122"/>
              </a:rPr>
              <a:t>message</a:t>
            </a:r>
            <a:r>
              <a:rPr lang="zh-CN" altLang="en-US" sz="3600" b="1">
                <a:solidFill>
                  <a:srgbClr val="000000"/>
                </a:solidFill>
                <a:latin typeface="华文楷体" panose="02010600040101010101" pitchFamily="2" charset="-122"/>
                <a:ea typeface="华文楷体" panose="02010600040101010101" pitchFamily="2" charset="-122"/>
              </a:rPr>
              <a:t>）为单位；在计算机网络中，又称为报文。</a:t>
            </a:r>
          </a:p>
          <a:p>
            <a:pPr>
              <a:lnSpc>
                <a:spcPct val="110000"/>
              </a:lnSpc>
            </a:pPr>
            <a:r>
              <a:rPr lang="zh-CN" altLang="en-US" sz="3600" b="1">
                <a:solidFill>
                  <a:schemeClr val="tx1"/>
                </a:solidFill>
                <a:latin typeface="华文楷体" panose="02010600040101010101" pitchFamily="2" charset="-122"/>
                <a:ea typeface="华文楷体" panose="02010600040101010101" pitchFamily="2" charset="-122"/>
              </a:rPr>
              <a:t>       </a:t>
            </a:r>
            <a:r>
              <a:rPr lang="zh-CN" altLang="en-US" sz="3600" b="1">
                <a:solidFill>
                  <a:srgbClr val="0000FF"/>
                </a:solidFill>
                <a:latin typeface="华文楷体" panose="02010600040101010101" pitchFamily="2" charset="-122"/>
                <a:ea typeface="华文楷体" panose="02010600040101010101" pitchFamily="2" charset="-122"/>
              </a:rPr>
              <a:t>程序员直接利用系统提供的一组通信命令（原语）来实现通信。</a:t>
            </a:r>
          </a:p>
          <a:p>
            <a:pPr hangingPunct="1">
              <a:lnSpc>
                <a:spcPct val="110000"/>
              </a:lnSpc>
            </a:pPr>
            <a:r>
              <a:rPr lang="zh-CN" altLang="en-US" sz="3600" b="1">
                <a:solidFill>
                  <a:schemeClr val="tx1"/>
                </a:solidFill>
                <a:latin typeface="华文楷体" panose="02010600040101010101" pitchFamily="2" charset="-122"/>
                <a:ea typeface="华文楷体" panose="02010600040101010101" pitchFamily="2" charset="-122"/>
              </a:rPr>
              <a:t>　　</a:t>
            </a:r>
            <a:r>
              <a:rPr lang="zh-CN" altLang="en-US" sz="3600" b="1">
                <a:solidFill>
                  <a:srgbClr val="000000"/>
                </a:solidFill>
                <a:latin typeface="华文楷体" panose="02010600040101010101" pitchFamily="2" charset="-122"/>
                <a:ea typeface="华文楷体" panose="02010600040101010101" pitchFamily="2" charset="-122"/>
              </a:rPr>
              <a:t>通信操作过程对用户是透明的，故目前广泛应用于单机系统、多机系统及计算机网络中。</a:t>
            </a:r>
          </a:p>
          <a:p>
            <a:pPr>
              <a:lnSpc>
                <a:spcPct val="110000"/>
              </a:lnSpc>
            </a:pPr>
            <a:r>
              <a:rPr lang="zh-CN" altLang="en-US" sz="3600" b="1">
                <a:solidFill>
                  <a:schemeClr val="tx1"/>
                </a:solidFill>
                <a:latin typeface="华文楷体" panose="02010600040101010101" pitchFamily="2" charset="-122"/>
                <a:ea typeface="华文楷体" panose="02010600040101010101" pitchFamily="2" charset="-122"/>
              </a:rPr>
              <a:t>               </a:t>
            </a:r>
          </a:p>
        </p:txBody>
      </p:sp>
      <p:sp>
        <p:nvSpPr>
          <p:cNvPr id="137219" name="Rectangle 5">
            <a:extLst>
              <a:ext uri="{FF2B5EF4-FFF2-40B4-BE49-F238E27FC236}">
                <a16:creationId xmlns:a16="http://schemas.microsoft.com/office/drawing/2014/main" id="{FCFC4D92-DBD7-264D-99CF-ACD5D47729AE}"/>
              </a:ext>
            </a:extLst>
          </p:cNvPr>
          <p:cNvSpPr>
            <a:spLocks noChangeArrowheads="1"/>
          </p:cNvSpPr>
          <p:nvPr/>
        </p:nvSpPr>
        <p:spPr bwMode="auto">
          <a:xfrm>
            <a:off x="2057400" y="0"/>
            <a:ext cx="7620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2800" b="1">
                <a:solidFill>
                  <a:srgbClr val="0000FF"/>
                </a:solidFill>
                <a:latin typeface="宋体" panose="02010600030101010101" pitchFamily="2" charset="-122"/>
              </a:rPr>
              <a:t>2.6 </a:t>
            </a:r>
            <a:r>
              <a:rPr lang="zh-CN" altLang="en-US" sz="2800" b="1">
                <a:solidFill>
                  <a:srgbClr val="0000FF"/>
                </a:solidFill>
                <a:latin typeface="宋体" panose="02010600030101010101" pitchFamily="2" charset="-122"/>
              </a:rPr>
              <a:t>进程通信</a:t>
            </a:r>
            <a:r>
              <a:rPr lang="en-US" altLang="zh-CN" sz="2800" b="1">
                <a:solidFill>
                  <a:srgbClr val="0000FF"/>
                </a:solidFill>
                <a:latin typeface="宋体" panose="02010600030101010101" pitchFamily="2" charset="-122"/>
              </a:rPr>
              <a:t>—</a:t>
            </a:r>
            <a:r>
              <a:rPr lang="zh-CN" altLang="en-US" sz="2800" b="1">
                <a:solidFill>
                  <a:srgbClr val="FF0000"/>
                </a:solidFill>
                <a:latin typeface="宋体" panose="02010600030101010101" pitchFamily="2" charset="-122"/>
              </a:rPr>
              <a:t>进程通信的类型</a:t>
            </a:r>
          </a:p>
        </p:txBody>
      </p:sp>
      <p:sp>
        <p:nvSpPr>
          <p:cNvPr id="137220" name="灯片编号占位符 3">
            <a:extLst>
              <a:ext uri="{FF2B5EF4-FFF2-40B4-BE49-F238E27FC236}">
                <a16:creationId xmlns:a16="http://schemas.microsoft.com/office/drawing/2014/main" id="{857CD22D-C274-064C-A976-68829DAD543C}"/>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A9024847-93FD-7D4E-B7F6-28D7DA1A599B}" type="slidenum">
              <a:rPr lang="zh-CN" altLang="en-US" sz="1800"/>
              <a:pPr/>
              <a:t>32</a:t>
            </a:fld>
            <a:endParaRPr lang="en-US" altLang="zh-CN" sz="1800"/>
          </a:p>
        </p:txBody>
      </p:sp>
    </p:spTree>
    <p:extLst>
      <p:ext uri="{BB962C8B-B14F-4D97-AF65-F5344CB8AC3E}">
        <p14:creationId xmlns:p14="http://schemas.microsoft.com/office/powerpoint/2010/main" val="1816181691"/>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429060">
                                            <p:txEl>
                                              <p:pRg st="0" end="0"/>
                                            </p:txEl>
                                          </p:spTgt>
                                        </p:tgtEl>
                                        <p:attrNameLst>
                                          <p:attrName>style.visibility</p:attrName>
                                        </p:attrNameLst>
                                      </p:cBhvr>
                                      <p:to>
                                        <p:strVal val="visible"/>
                                      </p:to>
                                    </p:set>
                                    <p:animEffect transition="in" filter="barn(outVertical)">
                                      <p:cBhvr>
                                        <p:cTn id="7" dur="500"/>
                                        <p:tgtEl>
                                          <p:spTgt spid="42906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429060">
                                            <p:txEl>
                                              <p:pRg st="1" end="1"/>
                                            </p:txEl>
                                          </p:spTgt>
                                        </p:tgtEl>
                                        <p:attrNameLst>
                                          <p:attrName>style.visibility</p:attrName>
                                        </p:attrNameLst>
                                      </p:cBhvr>
                                      <p:to>
                                        <p:strVal val="visible"/>
                                      </p:to>
                                    </p:set>
                                    <p:animEffect transition="in" filter="barn(outVertical)">
                                      <p:cBhvr>
                                        <p:cTn id="12" dur="500"/>
                                        <p:tgtEl>
                                          <p:spTgt spid="42906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429060">
                                            <p:txEl>
                                              <p:pRg st="2" end="2"/>
                                            </p:txEl>
                                          </p:spTgt>
                                        </p:tgtEl>
                                        <p:attrNameLst>
                                          <p:attrName>style.visibility</p:attrName>
                                        </p:attrNameLst>
                                      </p:cBhvr>
                                      <p:to>
                                        <p:strVal val="visible"/>
                                      </p:to>
                                    </p:set>
                                    <p:animEffect transition="in" filter="barn(outVertical)">
                                      <p:cBhvr>
                                        <p:cTn id="17" dur="500"/>
                                        <p:tgtEl>
                                          <p:spTgt spid="42906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429060">
                                            <p:txEl>
                                              <p:pRg st="3" end="3"/>
                                            </p:txEl>
                                          </p:spTgt>
                                        </p:tgtEl>
                                        <p:attrNameLst>
                                          <p:attrName>style.visibility</p:attrName>
                                        </p:attrNameLst>
                                      </p:cBhvr>
                                      <p:to>
                                        <p:strVal val="visible"/>
                                      </p:to>
                                    </p:set>
                                    <p:animEffect transition="in" filter="barn(outVertical)">
                                      <p:cBhvr>
                                        <p:cTn id="22" dur="500"/>
                                        <p:tgtEl>
                                          <p:spTgt spid="429060">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429060">
                                            <p:txEl>
                                              <p:pRg st="4" end="4"/>
                                            </p:txEl>
                                          </p:spTgt>
                                        </p:tgtEl>
                                        <p:attrNameLst>
                                          <p:attrName>style.visibility</p:attrName>
                                        </p:attrNameLst>
                                      </p:cBhvr>
                                      <p:to>
                                        <p:strVal val="visible"/>
                                      </p:to>
                                    </p:set>
                                    <p:animEffect transition="in" filter="barn(outVertical)">
                                      <p:cBhvr>
                                        <p:cTn id="27" dur="500"/>
                                        <p:tgtEl>
                                          <p:spTgt spid="42906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9060" grpId="0" build="p" autoUpdateAnimBg="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84" name="Text Box 4">
            <a:extLst>
              <a:ext uri="{FF2B5EF4-FFF2-40B4-BE49-F238E27FC236}">
                <a16:creationId xmlns:a16="http://schemas.microsoft.com/office/drawing/2014/main" id="{732DEC4E-A14D-B848-8E1F-67F8623262F8}"/>
              </a:ext>
            </a:extLst>
          </p:cNvPr>
          <p:cNvSpPr txBox="1">
            <a:spLocks noChangeArrowheads="1"/>
          </p:cNvSpPr>
          <p:nvPr/>
        </p:nvSpPr>
        <p:spPr bwMode="auto">
          <a:xfrm>
            <a:off x="2057400" y="706438"/>
            <a:ext cx="8396288" cy="6063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zh-CN" altLang="en-US" sz="3600" b="1">
                <a:solidFill>
                  <a:srgbClr val="FF00FF"/>
                </a:solidFill>
                <a:latin typeface="华文楷体" panose="02010600040101010101" pitchFamily="2" charset="-122"/>
                <a:ea typeface="华文楷体" panose="02010600040101010101" pitchFamily="2" charset="-122"/>
              </a:rPr>
              <a:t>消息传递系统类型</a:t>
            </a:r>
            <a:endParaRPr lang="en-US" altLang="zh-CN" sz="3600" b="1">
              <a:solidFill>
                <a:srgbClr val="FF00FF"/>
              </a:solidFill>
              <a:latin typeface="华文楷体" panose="02010600040101010101" pitchFamily="2" charset="-122"/>
              <a:ea typeface="华文楷体" panose="02010600040101010101" pitchFamily="2" charset="-122"/>
            </a:endParaRPr>
          </a:p>
          <a:p>
            <a:r>
              <a:rPr lang="zh-CN" altLang="en-US" sz="3200" b="1">
                <a:solidFill>
                  <a:srgbClr val="FF0000"/>
                </a:solidFill>
                <a:latin typeface="华文楷体" panose="02010600040101010101" pitchFamily="2" charset="-122"/>
                <a:ea typeface="华文楷体" panose="02010600040101010101" pitchFamily="2" charset="-122"/>
              </a:rPr>
              <a:t>  １、直接通信方式</a:t>
            </a:r>
          </a:p>
          <a:p>
            <a:r>
              <a:rPr lang="zh-CN" altLang="en-US" sz="3200" b="1">
                <a:solidFill>
                  <a:schemeClr val="tx1"/>
                </a:solidFill>
                <a:latin typeface="华文楷体" panose="02010600040101010101" pitchFamily="2" charset="-122"/>
                <a:ea typeface="华文楷体" panose="02010600040101010101" pitchFamily="2" charset="-122"/>
              </a:rPr>
              <a:t>        </a:t>
            </a:r>
            <a:r>
              <a:rPr lang="zh-CN" altLang="en-US" sz="3200" b="1">
                <a:solidFill>
                  <a:srgbClr val="000000"/>
                </a:solidFill>
                <a:latin typeface="华文楷体" panose="02010600040101010101" pitchFamily="2" charset="-122"/>
                <a:ea typeface="华文楷体" panose="02010600040101010101" pitchFamily="2" charset="-122"/>
              </a:rPr>
              <a:t>发送进程直接将消息发送给接收进程，并将它挂在接收进程的消息缓冲队列上。接收进程从消息缓冲队列中取得消息。</a:t>
            </a:r>
          </a:p>
          <a:p>
            <a:r>
              <a:rPr lang="zh-CN" altLang="en-US" sz="3200" b="1">
                <a:solidFill>
                  <a:srgbClr val="FF0000"/>
                </a:solidFill>
                <a:latin typeface="华文楷体" panose="02010600040101010101" pitchFamily="2" charset="-122"/>
                <a:ea typeface="华文楷体" panose="02010600040101010101" pitchFamily="2" charset="-122"/>
              </a:rPr>
              <a:t>  ２、间接通信方式</a:t>
            </a:r>
          </a:p>
          <a:p>
            <a:r>
              <a:rPr lang="zh-CN" altLang="en-US" sz="3200" b="1">
                <a:solidFill>
                  <a:schemeClr val="tx1"/>
                </a:solidFill>
                <a:latin typeface="华文楷体" panose="02010600040101010101" pitchFamily="2" charset="-122"/>
                <a:ea typeface="华文楷体" panose="02010600040101010101" pitchFamily="2" charset="-122"/>
              </a:rPr>
              <a:t>        </a:t>
            </a:r>
            <a:r>
              <a:rPr lang="zh-CN" altLang="en-US" sz="3200" b="1">
                <a:solidFill>
                  <a:srgbClr val="000000"/>
                </a:solidFill>
                <a:latin typeface="华文楷体" panose="02010600040101010101" pitchFamily="2" charset="-122"/>
                <a:ea typeface="华文楷体" panose="02010600040101010101" pitchFamily="2" charset="-122"/>
              </a:rPr>
              <a:t>发送进程将消息发送到某种中间实体中，接收进程从中取得消息，这种中间实体一般称为邮箱；这种通信方式也称为</a:t>
            </a:r>
            <a:r>
              <a:rPr lang="zh-CN" altLang="en-US" sz="3200" b="1">
                <a:solidFill>
                  <a:srgbClr val="FF00FF"/>
                </a:solidFill>
                <a:latin typeface="华文楷体" panose="02010600040101010101" pitchFamily="2" charset="-122"/>
                <a:ea typeface="华文楷体" panose="02010600040101010101" pitchFamily="2" charset="-122"/>
              </a:rPr>
              <a:t>信箱通信</a:t>
            </a:r>
            <a:r>
              <a:rPr lang="zh-CN" altLang="en-US" sz="3200" b="1">
                <a:solidFill>
                  <a:srgbClr val="000000"/>
                </a:solidFill>
                <a:latin typeface="华文楷体" panose="02010600040101010101" pitchFamily="2" charset="-122"/>
                <a:ea typeface="华文楷体" panose="02010600040101010101" pitchFamily="2" charset="-122"/>
              </a:rPr>
              <a:t>方式；这种系统称为电子邮件系统。</a:t>
            </a:r>
          </a:p>
          <a:p>
            <a:r>
              <a:rPr lang="zh-CN" altLang="en-US" sz="3200" b="1">
                <a:solidFill>
                  <a:srgbClr val="3333FF"/>
                </a:solidFill>
                <a:latin typeface="华文楷体" panose="02010600040101010101" pitchFamily="2" charset="-122"/>
                <a:ea typeface="华文楷体" panose="02010600040101010101" pitchFamily="2" charset="-122"/>
              </a:rPr>
              <a:t>　　</a:t>
            </a:r>
            <a:r>
              <a:rPr lang="zh-CN" altLang="en-US" sz="3200" b="1">
                <a:solidFill>
                  <a:srgbClr val="0000FF"/>
                </a:solidFill>
                <a:latin typeface="华文楷体" panose="02010600040101010101" pitchFamily="2" charset="-122"/>
                <a:ea typeface="华文楷体" panose="02010600040101010101" pitchFamily="2" charset="-122"/>
              </a:rPr>
              <a:t>广泛的应用于计算机网络中。</a:t>
            </a:r>
          </a:p>
        </p:txBody>
      </p:sp>
      <p:sp>
        <p:nvSpPr>
          <p:cNvPr id="138243" name="Rectangle 5">
            <a:extLst>
              <a:ext uri="{FF2B5EF4-FFF2-40B4-BE49-F238E27FC236}">
                <a16:creationId xmlns:a16="http://schemas.microsoft.com/office/drawing/2014/main" id="{2DE21495-B2C5-F543-8B18-789C66177F5C}"/>
              </a:ext>
            </a:extLst>
          </p:cNvPr>
          <p:cNvSpPr>
            <a:spLocks noChangeArrowheads="1"/>
          </p:cNvSpPr>
          <p:nvPr/>
        </p:nvSpPr>
        <p:spPr bwMode="auto">
          <a:xfrm>
            <a:off x="2057400" y="0"/>
            <a:ext cx="7620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2800" b="1">
                <a:solidFill>
                  <a:srgbClr val="0000FF"/>
                </a:solidFill>
                <a:latin typeface="宋体" panose="02010600030101010101" pitchFamily="2" charset="-122"/>
              </a:rPr>
              <a:t>2.6 </a:t>
            </a:r>
            <a:r>
              <a:rPr lang="zh-CN" altLang="en-US" sz="2800" b="1">
                <a:solidFill>
                  <a:srgbClr val="0000FF"/>
                </a:solidFill>
                <a:latin typeface="宋体" panose="02010600030101010101" pitchFamily="2" charset="-122"/>
              </a:rPr>
              <a:t>进程通信</a:t>
            </a:r>
            <a:r>
              <a:rPr lang="en-US" altLang="zh-CN" sz="2800" b="1">
                <a:solidFill>
                  <a:srgbClr val="0000FF"/>
                </a:solidFill>
                <a:latin typeface="宋体" panose="02010600030101010101" pitchFamily="2" charset="-122"/>
              </a:rPr>
              <a:t>—</a:t>
            </a:r>
            <a:r>
              <a:rPr lang="zh-CN" altLang="en-US" sz="2800" b="1">
                <a:solidFill>
                  <a:srgbClr val="FF0000"/>
                </a:solidFill>
                <a:latin typeface="宋体" panose="02010600030101010101" pitchFamily="2" charset="-122"/>
              </a:rPr>
              <a:t>进程通信的类型</a:t>
            </a:r>
          </a:p>
        </p:txBody>
      </p:sp>
      <p:sp>
        <p:nvSpPr>
          <p:cNvPr id="138244" name="灯片编号占位符 3">
            <a:extLst>
              <a:ext uri="{FF2B5EF4-FFF2-40B4-BE49-F238E27FC236}">
                <a16:creationId xmlns:a16="http://schemas.microsoft.com/office/drawing/2014/main" id="{6AC9AED1-C64A-B649-8045-AA9105F3582A}"/>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889FE48F-8BD1-5F4F-B493-09D92A176124}" type="slidenum">
              <a:rPr lang="zh-CN" altLang="en-US" sz="1800"/>
              <a:pPr/>
              <a:t>33</a:t>
            </a:fld>
            <a:endParaRPr lang="en-US" altLang="zh-CN" sz="1800"/>
          </a:p>
        </p:txBody>
      </p:sp>
    </p:spTree>
    <p:extLst>
      <p:ext uri="{BB962C8B-B14F-4D97-AF65-F5344CB8AC3E}">
        <p14:creationId xmlns:p14="http://schemas.microsoft.com/office/powerpoint/2010/main" val="3473398078"/>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30084">
                                            <p:txEl>
                                              <p:pRg st="0" end="0"/>
                                            </p:txEl>
                                          </p:spTgt>
                                        </p:tgtEl>
                                        <p:attrNameLst>
                                          <p:attrName>style.visibility</p:attrName>
                                        </p:attrNameLst>
                                      </p:cBhvr>
                                      <p:to>
                                        <p:strVal val="visible"/>
                                      </p:to>
                                    </p:set>
                                    <p:animEffect transition="in" filter="wipe(left)">
                                      <p:cBhvr>
                                        <p:cTn id="7" dur="500"/>
                                        <p:tgtEl>
                                          <p:spTgt spid="43008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30084">
                                            <p:txEl>
                                              <p:pRg st="1" end="1"/>
                                            </p:txEl>
                                          </p:spTgt>
                                        </p:tgtEl>
                                        <p:attrNameLst>
                                          <p:attrName>style.visibility</p:attrName>
                                        </p:attrNameLst>
                                      </p:cBhvr>
                                      <p:to>
                                        <p:strVal val="visible"/>
                                      </p:to>
                                    </p:set>
                                    <p:animEffect transition="in" filter="wipe(left)">
                                      <p:cBhvr>
                                        <p:cTn id="12" dur="500"/>
                                        <p:tgtEl>
                                          <p:spTgt spid="430084">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30084">
                                            <p:txEl>
                                              <p:pRg st="2" end="2"/>
                                            </p:txEl>
                                          </p:spTgt>
                                        </p:tgtEl>
                                        <p:attrNameLst>
                                          <p:attrName>style.visibility</p:attrName>
                                        </p:attrNameLst>
                                      </p:cBhvr>
                                      <p:to>
                                        <p:strVal val="visible"/>
                                      </p:to>
                                    </p:set>
                                    <p:animEffect transition="in" filter="wipe(left)">
                                      <p:cBhvr>
                                        <p:cTn id="17" dur="500"/>
                                        <p:tgtEl>
                                          <p:spTgt spid="430084">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30084">
                                            <p:txEl>
                                              <p:pRg st="3" end="3"/>
                                            </p:txEl>
                                          </p:spTgt>
                                        </p:tgtEl>
                                        <p:attrNameLst>
                                          <p:attrName>style.visibility</p:attrName>
                                        </p:attrNameLst>
                                      </p:cBhvr>
                                      <p:to>
                                        <p:strVal val="visible"/>
                                      </p:to>
                                    </p:set>
                                    <p:animEffect transition="in" filter="wipe(left)">
                                      <p:cBhvr>
                                        <p:cTn id="22" dur="500"/>
                                        <p:tgtEl>
                                          <p:spTgt spid="430084">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430084">
                                            <p:txEl>
                                              <p:pRg st="4" end="4"/>
                                            </p:txEl>
                                          </p:spTgt>
                                        </p:tgtEl>
                                        <p:attrNameLst>
                                          <p:attrName>style.visibility</p:attrName>
                                        </p:attrNameLst>
                                      </p:cBhvr>
                                      <p:to>
                                        <p:strVal val="visible"/>
                                      </p:to>
                                    </p:set>
                                    <p:animEffect transition="in" filter="wipe(left)">
                                      <p:cBhvr>
                                        <p:cTn id="27" dur="500"/>
                                        <p:tgtEl>
                                          <p:spTgt spid="430084">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430084">
                                            <p:txEl>
                                              <p:pRg st="5" end="5"/>
                                            </p:txEl>
                                          </p:spTgt>
                                        </p:tgtEl>
                                        <p:attrNameLst>
                                          <p:attrName>style.visibility</p:attrName>
                                        </p:attrNameLst>
                                      </p:cBhvr>
                                      <p:to>
                                        <p:strVal val="visible"/>
                                      </p:to>
                                    </p:set>
                                    <p:animEffect transition="in" filter="wipe(left)">
                                      <p:cBhvr>
                                        <p:cTn id="32" dur="500"/>
                                        <p:tgtEl>
                                          <p:spTgt spid="43008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0084" grpId="0" build="p" autoUpdateAnimBg="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矩形 1">
            <a:extLst>
              <a:ext uri="{FF2B5EF4-FFF2-40B4-BE49-F238E27FC236}">
                <a16:creationId xmlns:a16="http://schemas.microsoft.com/office/drawing/2014/main" id="{C5662E60-F106-D746-8AF8-C315CA2C1DF2}"/>
              </a:ext>
            </a:extLst>
          </p:cNvPr>
          <p:cNvSpPr>
            <a:spLocks noChangeArrowheads="1"/>
          </p:cNvSpPr>
          <p:nvPr/>
        </p:nvSpPr>
        <p:spPr bwMode="auto">
          <a:xfrm>
            <a:off x="2095500" y="612775"/>
            <a:ext cx="8358188" cy="72450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zh-CN" altLang="en-US" sz="3600" b="1">
                <a:solidFill>
                  <a:srgbClr val="0000FF"/>
                </a:solidFill>
                <a:latin typeface="华文楷体" panose="02010600040101010101" pitchFamily="2" charset="-122"/>
                <a:ea typeface="华文楷体" panose="02010600040101010101" pitchFamily="2" charset="-122"/>
              </a:rPr>
              <a:t>四、客户机</a:t>
            </a:r>
            <a:r>
              <a:rPr lang="en-US" altLang="zh-CN" sz="3600" b="1">
                <a:solidFill>
                  <a:srgbClr val="0000FF"/>
                </a:solidFill>
                <a:latin typeface="华文楷体" panose="02010600040101010101" pitchFamily="2" charset="-122"/>
                <a:ea typeface="华文楷体" panose="02010600040101010101" pitchFamily="2" charset="-122"/>
              </a:rPr>
              <a:t>-</a:t>
            </a:r>
            <a:r>
              <a:rPr lang="zh-CN" altLang="en-US" sz="3600" b="1">
                <a:solidFill>
                  <a:srgbClr val="0000FF"/>
                </a:solidFill>
                <a:latin typeface="华文楷体" panose="02010600040101010101" pitchFamily="2" charset="-122"/>
                <a:ea typeface="华文楷体" panose="02010600040101010101" pitchFamily="2" charset="-122"/>
              </a:rPr>
              <a:t>服务器系统</a:t>
            </a:r>
            <a:br>
              <a:rPr lang="en-US" altLang="zh-CN">
                <a:solidFill>
                  <a:schemeClr val="tx1"/>
                </a:solidFill>
                <a:latin typeface="黑体" panose="02010609060101010101" pitchFamily="49" charset="-122"/>
                <a:ea typeface="黑体" panose="02010609060101010101" pitchFamily="49" charset="-122"/>
              </a:rPr>
            </a:br>
            <a:r>
              <a:rPr lang="zh-CN" altLang="en-US">
                <a:solidFill>
                  <a:srgbClr val="FF0000"/>
                </a:solidFill>
              </a:rPr>
              <a:t>　</a:t>
            </a:r>
            <a:r>
              <a:rPr lang="en-US" altLang="zh-CN" sz="3200" b="1">
                <a:solidFill>
                  <a:srgbClr val="FF0000"/>
                </a:solidFill>
                <a:latin typeface="华文楷体" panose="02010600040101010101" pitchFamily="2" charset="-122"/>
                <a:ea typeface="华文楷体" panose="02010600040101010101" pitchFamily="2" charset="-122"/>
              </a:rPr>
              <a:t>1</a:t>
            </a:r>
            <a:r>
              <a:rPr lang="zh-CN" altLang="en-US" sz="3200" b="1">
                <a:solidFill>
                  <a:srgbClr val="FF0000"/>
                </a:solidFill>
                <a:latin typeface="华文楷体" panose="02010600040101010101" pitchFamily="2" charset="-122"/>
                <a:ea typeface="华文楷体" panose="02010600040101010101" pitchFamily="2" charset="-122"/>
              </a:rPr>
              <a:t>、</a:t>
            </a:r>
            <a:r>
              <a:rPr lang="en-US" altLang="zh-CN" sz="3200" b="1">
                <a:solidFill>
                  <a:srgbClr val="FF0000"/>
                </a:solidFill>
                <a:latin typeface="华文楷体" panose="02010600040101010101" pitchFamily="2" charset="-122"/>
                <a:ea typeface="华文楷体" panose="02010600040101010101" pitchFamily="2" charset="-122"/>
              </a:rPr>
              <a:t> </a:t>
            </a:r>
            <a:r>
              <a:rPr lang="zh-CN" altLang="en-US" sz="3200" b="1">
                <a:solidFill>
                  <a:srgbClr val="FF0000"/>
                </a:solidFill>
                <a:latin typeface="华文楷体" panose="02010600040101010101" pitchFamily="2" charset="-122"/>
                <a:ea typeface="华文楷体" panose="02010600040101010101" pitchFamily="2" charset="-122"/>
              </a:rPr>
              <a:t>套接字</a:t>
            </a:r>
            <a:r>
              <a:rPr lang="en-US" altLang="zh-CN" sz="3200" b="1">
                <a:solidFill>
                  <a:srgbClr val="FF0000"/>
                </a:solidFill>
                <a:latin typeface="华文楷体" panose="02010600040101010101" pitchFamily="2" charset="-122"/>
                <a:ea typeface="华文楷体" panose="02010600040101010101" pitchFamily="2" charset="-122"/>
              </a:rPr>
              <a:t>(Socket)</a:t>
            </a:r>
            <a:br>
              <a:rPr lang="en-US" altLang="zh-CN" sz="3200" b="1">
                <a:solidFill>
                  <a:srgbClr val="000000"/>
                </a:solidFill>
                <a:latin typeface="华文楷体" panose="02010600040101010101" pitchFamily="2" charset="-122"/>
                <a:ea typeface="华文楷体" panose="02010600040101010101" pitchFamily="2" charset="-122"/>
              </a:rPr>
            </a:br>
            <a:r>
              <a:rPr lang="zh-CN" altLang="en-US" sz="3200" b="1">
                <a:solidFill>
                  <a:srgbClr val="000000"/>
                </a:solidFill>
                <a:latin typeface="华文楷体" panose="02010600040101010101" pitchFamily="2" charset="-122"/>
                <a:ea typeface="华文楷体" panose="02010600040101010101" pitchFamily="2" charset="-122"/>
              </a:rPr>
              <a:t>　　套接字是</a:t>
            </a:r>
            <a:r>
              <a:rPr lang="en-US" altLang="zh-CN" sz="3200" b="1">
                <a:solidFill>
                  <a:srgbClr val="000000"/>
                </a:solidFill>
                <a:latin typeface="华文楷体" panose="02010600040101010101" pitchFamily="2" charset="-122"/>
                <a:ea typeface="华文楷体" panose="02010600040101010101" pitchFamily="2" charset="-122"/>
              </a:rPr>
              <a:t>UNIX </a:t>
            </a:r>
            <a:r>
              <a:rPr lang="zh-CN" altLang="en-US" sz="3200" b="1">
                <a:solidFill>
                  <a:srgbClr val="000000"/>
                </a:solidFill>
                <a:latin typeface="华文楷体" panose="02010600040101010101" pitchFamily="2" charset="-122"/>
                <a:ea typeface="华文楷体" panose="02010600040101010101" pitchFamily="2" charset="-122"/>
              </a:rPr>
              <a:t>操作系统下的网络通信程序接口。</a:t>
            </a:r>
            <a:endParaRPr lang="en-US" altLang="zh-CN" sz="3200" b="1">
              <a:solidFill>
                <a:srgbClr val="000000"/>
              </a:solidFill>
              <a:latin typeface="华文楷体" panose="02010600040101010101" pitchFamily="2" charset="-122"/>
              <a:ea typeface="华文楷体" panose="02010600040101010101" pitchFamily="2" charset="-122"/>
            </a:endParaRPr>
          </a:p>
          <a:p>
            <a:r>
              <a:rPr lang="en-US" altLang="zh-CN" sz="3200" b="1">
                <a:solidFill>
                  <a:srgbClr val="000000"/>
                </a:solidFill>
                <a:latin typeface="华文楷体" panose="02010600040101010101" pitchFamily="2" charset="-122"/>
                <a:ea typeface="华文楷体" panose="02010600040101010101" pitchFamily="2" charset="-122"/>
              </a:rPr>
              <a:t>         </a:t>
            </a:r>
            <a:r>
              <a:rPr lang="zh-CN" altLang="en-US" sz="3200" b="1">
                <a:solidFill>
                  <a:srgbClr val="000000"/>
                </a:solidFill>
                <a:latin typeface="华文楷体" panose="02010600040101010101" pitchFamily="2" charset="-122"/>
                <a:ea typeface="华文楷体" panose="02010600040101010101" pitchFamily="2" charset="-122"/>
              </a:rPr>
              <a:t>一个套接字就是一个通信标识类型的数据结构，包括通信目的地址、端口号、传输层协议、进程的网络地址、调用方式等。</a:t>
            </a:r>
            <a:endParaRPr lang="en-US" altLang="zh-CN" sz="3200" b="1">
              <a:solidFill>
                <a:srgbClr val="000000"/>
              </a:solidFill>
              <a:latin typeface="华文楷体" panose="02010600040101010101" pitchFamily="2" charset="-122"/>
              <a:ea typeface="华文楷体" panose="02010600040101010101" pitchFamily="2" charset="-122"/>
            </a:endParaRPr>
          </a:p>
          <a:p>
            <a:r>
              <a:rPr lang="en-US" altLang="zh-CN" sz="3200" b="1">
                <a:solidFill>
                  <a:srgbClr val="0000FF"/>
                </a:solidFill>
                <a:latin typeface="华文楷体" panose="02010600040101010101" pitchFamily="2" charset="-122"/>
                <a:ea typeface="华文楷体" panose="02010600040101010101" pitchFamily="2" charset="-122"/>
              </a:rPr>
              <a:t>         </a:t>
            </a:r>
            <a:r>
              <a:rPr lang="zh-CN" altLang="en-US" sz="3200" b="1">
                <a:solidFill>
                  <a:srgbClr val="0000FF"/>
                </a:solidFill>
                <a:latin typeface="华文楷体" panose="02010600040101010101" pitchFamily="2" charset="-122"/>
                <a:ea typeface="华文楷体" panose="02010600040101010101" pitchFamily="2" charset="-122"/>
              </a:rPr>
              <a:t>套接字类型：</a:t>
            </a:r>
            <a:r>
              <a:rPr lang="zh-CN" altLang="en-US" sz="3200" b="1">
                <a:solidFill>
                  <a:srgbClr val="FF00FF"/>
                </a:solidFill>
                <a:latin typeface="华文楷体" panose="02010600040101010101" pitchFamily="2" charset="-122"/>
                <a:ea typeface="华文楷体" panose="02010600040101010101" pitchFamily="2" charset="-122"/>
              </a:rPr>
              <a:t>基于文件型</a:t>
            </a:r>
            <a:r>
              <a:rPr lang="zh-CN" altLang="en-US" sz="3200" b="1">
                <a:solidFill>
                  <a:srgbClr val="000000"/>
                </a:solidFill>
                <a:latin typeface="华文楷体" panose="02010600040101010101" pitchFamily="2" charset="-122"/>
                <a:ea typeface="华文楷体" panose="02010600040101010101" pitchFamily="2" charset="-122"/>
              </a:rPr>
              <a:t>和</a:t>
            </a:r>
            <a:r>
              <a:rPr lang="zh-CN" altLang="en-US" sz="3200" b="1">
                <a:solidFill>
                  <a:srgbClr val="FF00FF"/>
                </a:solidFill>
                <a:latin typeface="华文楷体" panose="02010600040101010101" pitchFamily="2" charset="-122"/>
                <a:ea typeface="华文楷体" panose="02010600040101010101" pitchFamily="2" charset="-122"/>
              </a:rPr>
              <a:t>基于网络型</a:t>
            </a:r>
            <a:endParaRPr lang="en-US" altLang="zh-CN" sz="3200" b="1">
              <a:solidFill>
                <a:srgbClr val="FF00FF"/>
              </a:solidFill>
              <a:latin typeface="华文楷体" panose="02010600040101010101" pitchFamily="2" charset="-122"/>
              <a:ea typeface="华文楷体" panose="02010600040101010101" pitchFamily="2" charset="-122"/>
            </a:endParaRPr>
          </a:p>
          <a:p>
            <a:r>
              <a:rPr lang="en-US" altLang="zh-CN" sz="3200" b="1">
                <a:solidFill>
                  <a:srgbClr val="FF00FF"/>
                </a:solidFill>
                <a:latin typeface="华文楷体" panose="02010600040101010101" pitchFamily="2" charset="-122"/>
                <a:ea typeface="华文楷体" panose="02010600040101010101" pitchFamily="2" charset="-122"/>
              </a:rPr>
              <a:t>         </a:t>
            </a:r>
            <a:r>
              <a:rPr lang="zh-CN" altLang="en-US" sz="3200" b="1">
                <a:solidFill>
                  <a:srgbClr val="0000FF"/>
                </a:solidFill>
                <a:latin typeface="华文楷体" panose="02010600040101010101" pitchFamily="2" charset="-122"/>
                <a:ea typeface="华文楷体" panose="02010600040101010101" pitchFamily="2" charset="-122"/>
              </a:rPr>
              <a:t>套接字的应用范围：</a:t>
            </a:r>
            <a:endParaRPr lang="en-US" altLang="zh-CN" sz="3200" b="1">
              <a:solidFill>
                <a:srgbClr val="0000FF"/>
              </a:solidFill>
              <a:latin typeface="华文楷体" panose="02010600040101010101" pitchFamily="2" charset="-122"/>
              <a:ea typeface="华文楷体" panose="02010600040101010101" pitchFamily="2" charset="-122"/>
            </a:endParaRPr>
          </a:p>
          <a:p>
            <a:r>
              <a:rPr lang="en-US" altLang="zh-CN" sz="3200" b="1">
                <a:solidFill>
                  <a:srgbClr val="0000FF"/>
                </a:solidFill>
                <a:latin typeface="华文楷体" panose="02010600040101010101" pitchFamily="2" charset="-122"/>
                <a:ea typeface="华文楷体" panose="02010600040101010101" pitchFamily="2" charset="-122"/>
              </a:rPr>
              <a:t>                </a:t>
            </a:r>
            <a:r>
              <a:rPr lang="zh-CN" altLang="en-US" sz="3200" b="1">
                <a:solidFill>
                  <a:schemeClr val="tx1"/>
                </a:solidFill>
                <a:latin typeface="华文楷体" panose="02010600040101010101" pitchFamily="2" charset="-122"/>
                <a:ea typeface="华文楷体" panose="02010600040101010101" pitchFamily="2" charset="-122"/>
              </a:rPr>
              <a:t>单机内部进程之间的通信</a:t>
            </a:r>
            <a:endParaRPr lang="en-US" altLang="zh-CN" sz="3200" b="1">
              <a:solidFill>
                <a:schemeClr val="tx1"/>
              </a:solidFill>
              <a:latin typeface="华文楷体" panose="02010600040101010101" pitchFamily="2" charset="-122"/>
              <a:ea typeface="华文楷体" panose="02010600040101010101" pitchFamily="2" charset="-122"/>
            </a:endParaRPr>
          </a:p>
          <a:p>
            <a:r>
              <a:rPr lang="en-US" altLang="zh-CN" sz="3200" b="1">
                <a:solidFill>
                  <a:schemeClr val="tx1"/>
                </a:solidFill>
                <a:latin typeface="华文楷体" panose="02010600040101010101" pitchFamily="2" charset="-122"/>
                <a:ea typeface="华文楷体" panose="02010600040101010101" pitchFamily="2" charset="-122"/>
              </a:rPr>
              <a:t>                </a:t>
            </a:r>
            <a:r>
              <a:rPr lang="zh-CN" altLang="en-US" sz="3200" b="1">
                <a:solidFill>
                  <a:schemeClr val="tx1"/>
                </a:solidFill>
                <a:latin typeface="华文楷体" panose="02010600040101010101" pitchFamily="2" charset="-122"/>
                <a:ea typeface="华文楷体" panose="02010600040101010101" pitchFamily="2" charset="-122"/>
              </a:rPr>
              <a:t>计算机网络中计算机之间的通信</a:t>
            </a:r>
            <a:endParaRPr lang="en-US" altLang="zh-CN" sz="3200" b="1">
              <a:solidFill>
                <a:schemeClr val="tx1"/>
              </a:solidFill>
              <a:latin typeface="华文楷体" panose="02010600040101010101" pitchFamily="2" charset="-122"/>
              <a:ea typeface="华文楷体" panose="02010600040101010101" pitchFamily="2" charset="-122"/>
            </a:endParaRPr>
          </a:p>
          <a:p>
            <a:r>
              <a:rPr lang="en-US" altLang="zh-CN" sz="3200" b="1">
                <a:solidFill>
                  <a:srgbClr val="000000"/>
                </a:solidFill>
                <a:latin typeface="华文楷体" panose="02010600040101010101" pitchFamily="2" charset="-122"/>
                <a:ea typeface="华文楷体" panose="02010600040101010101" pitchFamily="2" charset="-122"/>
              </a:rPr>
              <a:t>         </a:t>
            </a:r>
          </a:p>
          <a:p>
            <a:r>
              <a:rPr lang="en-US" altLang="zh-CN" sz="3200" b="1">
                <a:solidFill>
                  <a:srgbClr val="000000"/>
                </a:solidFill>
                <a:latin typeface="华文楷体" panose="02010600040101010101" pitchFamily="2" charset="-122"/>
                <a:ea typeface="华文楷体" panose="02010600040101010101" pitchFamily="2" charset="-122"/>
              </a:rPr>
              <a:t>        </a:t>
            </a:r>
            <a:endParaRPr lang="zh-CN" altLang="en-US" sz="3200" b="1">
              <a:solidFill>
                <a:srgbClr val="000000"/>
              </a:solidFill>
              <a:latin typeface="华文楷体" panose="02010600040101010101" pitchFamily="2" charset="-122"/>
              <a:ea typeface="华文楷体" panose="02010600040101010101" pitchFamily="2" charset="-122"/>
            </a:endParaRPr>
          </a:p>
        </p:txBody>
      </p:sp>
      <p:sp>
        <p:nvSpPr>
          <p:cNvPr id="139267" name="Rectangle 5">
            <a:extLst>
              <a:ext uri="{FF2B5EF4-FFF2-40B4-BE49-F238E27FC236}">
                <a16:creationId xmlns:a16="http://schemas.microsoft.com/office/drawing/2014/main" id="{2E6C1267-27C3-4E47-B018-2D0656FC0529}"/>
              </a:ext>
            </a:extLst>
          </p:cNvPr>
          <p:cNvSpPr>
            <a:spLocks noChangeArrowheads="1"/>
          </p:cNvSpPr>
          <p:nvPr/>
        </p:nvSpPr>
        <p:spPr bwMode="auto">
          <a:xfrm>
            <a:off x="2057400" y="0"/>
            <a:ext cx="7620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2800" b="1">
                <a:solidFill>
                  <a:srgbClr val="0000FF"/>
                </a:solidFill>
                <a:latin typeface="宋体" panose="02010600030101010101" pitchFamily="2" charset="-122"/>
              </a:rPr>
              <a:t>2.6 </a:t>
            </a:r>
            <a:r>
              <a:rPr lang="zh-CN" altLang="en-US" sz="2800" b="1">
                <a:solidFill>
                  <a:srgbClr val="0000FF"/>
                </a:solidFill>
                <a:latin typeface="宋体" panose="02010600030101010101" pitchFamily="2" charset="-122"/>
              </a:rPr>
              <a:t>进程通信</a:t>
            </a:r>
            <a:r>
              <a:rPr lang="en-US" altLang="zh-CN" sz="2800" b="1">
                <a:solidFill>
                  <a:srgbClr val="0000FF"/>
                </a:solidFill>
                <a:latin typeface="宋体" panose="02010600030101010101" pitchFamily="2" charset="-122"/>
              </a:rPr>
              <a:t>—</a:t>
            </a:r>
            <a:r>
              <a:rPr lang="zh-CN" altLang="en-US" sz="2800" b="1">
                <a:solidFill>
                  <a:srgbClr val="FF0000"/>
                </a:solidFill>
                <a:latin typeface="宋体" panose="02010600030101010101" pitchFamily="2" charset="-122"/>
              </a:rPr>
              <a:t>进程通信的类型</a:t>
            </a:r>
          </a:p>
        </p:txBody>
      </p:sp>
    </p:spTree>
    <p:extLst>
      <p:ext uri="{BB962C8B-B14F-4D97-AF65-F5344CB8AC3E}">
        <p14:creationId xmlns:p14="http://schemas.microsoft.com/office/powerpoint/2010/main" val="3700963600"/>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39266">
                                            <p:txEl>
                                              <p:pRg st="0" end="0"/>
                                            </p:txEl>
                                          </p:spTgt>
                                        </p:tgtEl>
                                        <p:attrNameLst>
                                          <p:attrName>style.visibility</p:attrName>
                                        </p:attrNameLst>
                                      </p:cBhvr>
                                      <p:to>
                                        <p:strVal val="visible"/>
                                      </p:to>
                                    </p:set>
                                    <p:animEffect transition="in" filter="blinds(horizontal)">
                                      <p:cBhvr>
                                        <p:cTn id="7" dur="500"/>
                                        <p:tgtEl>
                                          <p:spTgt spid="139266">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39266">
                                            <p:txEl>
                                              <p:pRg st="1" end="1"/>
                                            </p:txEl>
                                          </p:spTgt>
                                        </p:tgtEl>
                                        <p:attrNameLst>
                                          <p:attrName>style.visibility</p:attrName>
                                        </p:attrNameLst>
                                      </p:cBhvr>
                                      <p:to>
                                        <p:strVal val="visible"/>
                                      </p:to>
                                    </p:set>
                                    <p:animEffect transition="in" filter="blinds(horizontal)">
                                      <p:cBhvr>
                                        <p:cTn id="12" dur="500"/>
                                        <p:tgtEl>
                                          <p:spTgt spid="139266">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39266">
                                            <p:txEl>
                                              <p:pRg st="2" end="2"/>
                                            </p:txEl>
                                          </p:spTgt>
                                        </p:tgtEl>
                                        <p:attrNameLst>
                                          <p:attrName>style.visibility</p:attrName>
                                        </p:attrNameLst>
                                      </p:cBhvr>
                                      <p:to>
                                        <p:strVal val="visible"/>
                                      </p:to>
                                    </p:set>
                                    <p:animEffect transition="in" filter="blinds(horizontal)">
                                      <p:cBhvr>
                                        <p:cTn id="17" dur="500"/>
                                        <p:tgtEl>
                                          <p:spTgt spid="139266">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39266">
                                            <p:txEl>
                                              <p:pRg st="3" end="3"/>
                                            </p:txEl>
                                          </p:spTgt>
                                        </p:tgtEl>
                                        <p:attrNameLst>
                                          <p:attrName>style.visibility</p:attrName>
                                        </p:attrNameLst>
                                      </p:cBhvr>
                                      <p:to>
                                        <p:strVal val="visible"/>
                                      </p:to>
                                    </p:set>
                                    <p:animEffect transition="in" filter="blinds(horizontal)">
                                      <p:cBhvr>
                                        <p:cTn id="22" dur="500"/>
                                        <p:tgtEl>
                                          <p:spTgt spid="139266">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39266">
                                            <p:txEl>
                                              <p:pRg st="4" end="4"/>
                                            </p:txEl>
                                          </p:spTgt>
                                        </p:tgtEl>
                                        <p:attrNameLst>
                                          <p:attrName>style.visibility</p:attrName>
                                        </p:attrNameLst>
                                      </p:cBhvr>
                                      <p:to>
                                        <p:strVal val="visible"/>
                                      </p:to>
                                    </p:set>
                                    <p:animEffect transition="in" filter="blinds(horizontal)">
                                      <p:cBhvr>
                                        <p:cTn id="27" dur="500"/>
                                        <p:tgtEl>
                                          <p:spTgt spid="139266">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39266">
                                            <p:txEl>
                                              <p:pRg st="5" end="5"/>
                                            </p:txEl>
                                          </p:spTgt>
                                        </p:tgtEl>
                                        <p:attrNameLst>
                                          <p:attrName>style.visibility</p:attrName>
                                        </p:attrNameLst>
                                      </p:cBhvr>
                                      <p:to>
                                        <p:strVal val="visible"/>
                                      </p:to>
                                    </p:set>
                                    <p:animEffect transition="in" filter="blinds(horizontal)">
                                      <p:cBhvr>
                                        <p:cTn id="32" dur="500"/>
                                        <p:tgtEl>
                                          <p:spTgt spid="139266">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39266">
                                            <p:txEl>
                                              <p:pRg st="6" end="6"/>
                                            </p:txEl>
                                          </p:spTgt>
                                        </p:tgtEl>
                                        <p:attrNameLst>
                                          <p:attrName>style.visibility</p:attrName>
                                        </p:attrNameLst>
                                      </p:cBhvr>
                                      <p:to>
                                        <p:strVal val="visible"/>
                                      </p:to>
                                    </p:set>
                                    <p:animEffect transition="in" filter="blinds(horizontal)">
                                      <p:cBhvr>
                                        <p:cTn id="37" dur="500"/>
                                        <p:tgtEl>
                                          <p:spTgt spid="139266">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39266">
                                            <p:txEl>
                                              <p:pRg st="7" end="7"/>
                                            </p:txEl>
                                          </p:spTgt>
                                        </p:tgtEl>
                                        <p:attrNameLst>
                                          <p:attrName>style.visibility</p:attrName>
                                        </p:attrNameLst>
                                      </p:cBhvr>
                                      <p:to>
                                        <p:strVal val="visible"/>
                                      </p:to>
                                    </p:set>
                                    <p:animEffect transition="in" filter="blinds(horizontal)">
                                      <p:cBhvr>
                                        <p:cTn id="42" dur="500"/>
                                        <p:tgtEl>
                                          <p:spTgt spid="13926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266"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矩形 1">
            <a:extLst>
              <a:ext uri="{FF2B5EF4-FFF2-40B4-BE49-F238E27FC236}">
                <a16:creationId xmlns:a16="http://schemas.microsoft.com/office/drawing/2014/main" id="{6B7066D5-616C-E543-8E40-1B9B888FDE52}"/>
              </a:ext>
            </a:extLst>
          </p:cNvPr>
          <p:cNvSpPr>
            <a:spLocks noChangeArrowheads="1"/>
          </p:cNvSpPr>
          <p:nvPr/>
        </p:nvSpPr>
        <p:spPr bwMode="auto">
          <a:xfrm>
            <a:off x="2135189" y="692151"/>
            <a:ext cx="8281987" cy="5213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en-US" altLang="zh-CN" sz="3200" b="1">
                <a:solidFill>
                  <a:srgbClr val="FF0000"/>
                </a:solidFill>
                <a:latin typeface="华文楷体" panose="02010600040101010101" pitchFamily="2" charset="-122"/>
                <a:ea typeface="华文楷体" panose="02010600040101010101" pitchFamily="2" charset="-122"/>
              </a:rPr>
              <a:t>2</a:t>
            </a:r>
            <a:r>
              <a:rPr lang="zh-CN" altLang="en-US" sz="3200" b="1">
                <a:solidFill>
                  <a:srgbClr val="FF0000"/>
                </a:solidFill>
                <a:latin typeface="华文楷体" panose="02010600040101010101" pitchFamily="2" charset="-122"/>
                <a:ea typeface="华文楷体" panose="02010600040101010101" pitchFamily="2" charset="-122"/>
              </a:rPr>
              <a:t>、远程过程调用和远程方法调用</a:t>
            </a:r>
            <a:br>
              <a:rPr lang="zh-CN" altLang="en-US" sz="2800" b="1">
                <a:solidFill>
                  <a:srgbClr val="0000FF"/>
                </a:solidFill>
              </a:rPr>
            </a:br>
            <a:r>
              <a:rPr lang="zh-CN" altLang="en-US" sz="2800" b="1">
                <a:solidFill>
                  <a:srgbClr val="0000FF"/>
                </a:solidFill>
              </a:rPr>
              <a:t>　　</a:t>
            </a:r>
            <a:r>
              <a:rPr lang="zh-CN" altLang="en-US" sz="3200" b="1">
                <a:solidFill>
                  <a:srgbClr val="000000"/>
                </a:solidFill>
                <a:latin typeface="华文楷体" panose="02010600040101010101" pitchFamily="2" charset="-122"/>
                <a:ea typeface="华文楷体" panose="02010600040101010101" pitchFamily="2" charset="-122"/>
              </a:rPr>
              <a:t>远程过程</a:t>
            </a:r>
            <a:r>
              <a:rPr lang="en-US" altLang="zh-CN" sz="3200" b="1">
                <a:solidFill>
                  <a:srgbClr val="000000"/>
                </a:solidFill>
                <a:latin typeface="华文楷体" panose="02010600040101010101" pitchFamily="2" charset="-122"/>
                <a:ea typeface="华文楷体" panose="02010600040101010101" pitchFamily="2" charset="-122"/>
              </a:rPr>
              <a:t>(</a:t>
            </a:r>
            <a:r>
              <a:rPr lang="zh-CN" altLang="en-US" sz="3200" b="1">
                <a:solidFill>
                  <a:srgbClr val="000000"/>
                </a:solidFill>
                <a:latin typeface="华文楷体" panose="02010600040101010101" pitchFamily="2" charset="-122"/>
                <a:ea typeface="华文楷体" panose="02010600040101010101" pitchFamily="2" charset="-122"/>
              </a:rPr>
              <a:t>函数</a:t>
            </a:r>
            <a:r>
              <a:rPr lang="en-US" altLang="zh-CN" sz="3200" b="1">
                <a:solidFill>
                  <a:srgbClr val="000000"/>
                </a:solidFill>
                <a:latin typeface="华文楷体" panose="02010600040101010101" pitchFamily="2" charset="-122"/>
                <a:ea typeface="华文楷体" panose="02010600040101010101" pitchFamily="2" charset="-122"/>
              </a:rPr>
              <a:t>)</a:t>
            </a:r>
            <a:r>
              <a:rPr lang="zh-CN" altLang="en-US" sz="3200" b="1">
                <a:solidFill>
                  <a:srgbClr val="000000"/>
                </a:solidFill>
                <a:latin typeface="华文楷体" panose="02010600040101010101" pitchFamily="2" charset="-122"/>
                <a:ea typeface="华文楷体" panose="02010600040101010101" pitchFamily="2" charset="-122"/>
              </a:rPr>
              <a:t>调用</a:t>
            </a:r>
            <a:r>
              <a:rPr lang="en-US" altLang="zh-CN" sz="3200" b="1">
                <a:solidFill>
                  <a:srgbClr val="000000"/>
                </a:solidFill>
                <a:latin typeface="华文楷体" panose="02010600040101010101" pitchFamily="2" charset="-122"/>
                <a:ea typeface="华文楷体" panose="02010600040101010101" pitchFamily="2" charset="-122"/>
              </a:rPr>
              <a:t>RPC(Remote Procedure Call)</a:t>
            </a:r>
            <a:r>
              <a:rPr lang="zh-CN" altLang="en-US" sz="3200" b="1">
                <a:solidFill>
                  <a:srgbClr val="000000"/>
                </a:solidFill>
                <a:latin typeface="华文楷体" panose="02010600040101010101" pitchFamily="2" charset="-122"/>
                <a:ea typeface="华文楷体" panose="02010600040101010101" pitchFamily="2" charset="-122"/>
              </a:rPr>
              <a:t>，是一个通信协议，用于通过网络连接的系统。</a:t>
            </a:r>
            <a:endParaRPr lang="en-US" altLang="zh-CN" sz="3200" b="1">
              <a:solidFill>
                <a:srgbClr val="000000"/>
              </a:solidFill>
              <a:latin typeface="华文楷体" panose="02010600040101010101" pitchFamily="2" charset="-122"/>
              <a:ea typeface="华文楷体" panose="02010600040101010101" pitchFamily="2" charset="-122"/>
            </a:endParaRPr>
          </a:p>
          <a:p>
            <a:r>
              <a:rPr lang="en-US" altLang="zh-CN" sz="3200" b="1">
                <a:solidFill>
                  <a:srgbClr val="000000"/>
                </a:solidFill>
                <a:latin typeface="华文楷体" panose="02010600040101010101" pitchFamily="2" charset="-122"/>
                <a:ea typeface="华文楷体" panose="02010600040101010101" pitchFamily="2" charset="-122"/>
              </a:rPr>
              <a:t>        </a:t>
            </a:r>
            <a:r>
              <a:rPr lang="zh-CN" altLang="en-US" sz="3200" b="1">
                <a:solidFill>
                  <a:srgbClr val="000000"/>
                </a:solidFill>
                <a:latin typeface="华文楷体" panose="02010600040101010101" pitchFamily="2" charset="-122"/>
                <a:ea typeface="华文楷体" panose="02010600040101010101" pitchFamily="2" charset="-122"/>
              </a:rPr>
              <a:t>该协议允许运行于一台主机</a:t>
            </a:r>
            <a:r>
              <a:rPr lang="en-US" altLang="zh-CN" sz="3200" b="1">
                <a:solidFill>
                  <a:srgbClr val="000000"/>
                </a:solidFill>
                <a:latin typeface="华文楷体" panose="02010600040101010101" pitchFamily="2" charset="-122"/>
                <a:ea typeface="华文楷体" panose="02010600040101010101" pitchFamily="2" charset="-122"/>
              </a:rPr>
              <a:t>(</a:t>
            </a:r>
            <a:r>
              <a:rPr lang="zh-CN" altLang="en-US" sz="3200" b="1">
                <a:solidFill>
                  <a:srgbClr val="000000"/>
                </a:solidFill>
                <a:latin typeface="华文楷体" panose="02010600040101010101" pitchFamily="2" charset="-122"/>
                <a:ea typeface="华文楷体" panose="02010600040101010101" pitchFamily="2" charset="-122"/>
              </a:rPr>
              <a:t>本地</a:t>
            </a:r>
            <a:r>
              <a:rPr lang="en-US" altLang="zh-CN" sz="3200" b="1">
                <a:solidFill>
                  <a:srgbClr val="000000"/>
                </a:solidFill>
                <a:latin typeface="华文楷体" panose="02010600040101010101" pitchFamily="2" charset="-122"/>
                <a:ea typeface="华文楷体" panose="02010600040101010101" pitchFamily="2" charset="-122"/>
              </a:rPr>
              <a:t>)</a:t>
            </a:r>
            <a:r>
              <a:rPr lang="zh-CN" altLang="en-US" sz="3200" b="1">
                <a:solidFill>
                  <a:srgbClr val="000000"/>
                </a:solidFill>
                <a:latin typeface="华文楷体" panose="02010600040101010101" pitchFamily="2" charset="-122"/>
                <a:ea typeface="华文楷体" panose="02010600040101010101" pitchFamily="2" charset="-122"/>
              </a:rPr>
              <a:t>系统上的进程调用另一台主机</a:t>
            </a:r>
            <a:r>
              <a:rPr lang="en-US" altLang="zh-CN" sz="3200" b="1">
                <a:solidFill>
                  <a:srgbClr val="000000"/>
                </a:solidFill>
                <a:latin typeface="华文楷体" panose="02010600040101010101" pitchFamily="2" charset="-122"/>
                <a:ea typeface="华文楷体" panose="02010600040101010101" pitchFamily="2" charset="-122"/>
              </a:rPr>
              <a:t>(</a:t>
            </a:r>
            <a:r>
              <a:rPr lang="zh-CN" altLang="en-US" sz="3200" b="1">
                <a:solidFill>
                  <a:srgbClr val="000000"/>
                </a:solidFill>
                <a:latin typeface="华文楷体" panose="02010600040101010101" pitchFamily="2" charset="-122"/>
                <a:ea typeface="华文楷体" panose="02010600040101010101" pitchFamily="2" charset="-122"/>
              </a:rPr>
              <a:t>远程</a:t>
            </a:r>
            <a:r>
              <a:rPr lang="en-US" altLang="zh-CN" sz="3200" b="1">
                <a:solidFill>
                  <a:srgbClr val="000000"/>
                </a:solidFill>
                <a:latin typeface="华文楷体" panose="02010600040101010101" pitchFamily="2" charset="-122"/>
                <a:ea typeface="华文楷体" panose="02010600040101010101" pitchFamily="2" charset="-122"/>
              </a:rPr>
              <a:t>)</a:t>
            </a:r>
            <a:r>
              <a:rPr lang="zh-CN" altLang="en-US" sz="3200" b="1">
                <a:solidFill>
                  <a:srgbClr val="000000"/>
                </a:solidFill>
                <a:latin typeface="华文楷体" panose="02010600040101010101" pitchFamily="2" charset="-122"/>
                <a:ea typeface="华文楷体" panose="02010600040101010101" pitchFamily="2" charset="-122"/>
              </a:rPr>
              <a:t>系统上的进程，而对程序员表现为常规的过程调用，无需额外地为此编程。</a:t>
            </a:r>
            <a:endParaRPr lang="en-US" altLang="zh-CN" sz="3200" b="1">
              <a:solidFill>
                <a:srgbClr val="000000"/>
              </a:solidFill>
              <a:latin typeface="华文楷体" panose="02010600040101010101" pitchFamily="2" charset="-122"/>
              <a:ea typeface="华文楷体" panose="02010600040101010101" pitchFamily="2" charset="-122"/>
            </a:endParaRPr>
          </a:p>
          <a:p>
            <a:r>
              <a:rPr lang="en-US" altLang="zh-CN" sz="3200" b="1">
                <a:solidFill>
                  <a:srgbClr val="000000"/>
                </a:solidFill>
                <a:latin typeface="华文楷体" panose="02010600040101010101" pitchFamily="2" charset="-122"/>
                <a:ea typeface="华文楷体" panose="02010600040101010101" pitchFamily="2" charset="-122"/>
              </a:rPr>
              <a:t>        </a:t>
            </a:r>
            <a:r>
              <a:rPr lang="zh-CN" altLang="en-US" sz="3200" b="1">
                <a:solidFill>
                  <a:srgbClr val="000000"/>
                </a:solidFill>
                <a:latin typeface="华文楷体" panose="02010600040101010101" pitchFamily="2" charset="-122"/>
                <a:ea typeface="华文楷体" panose="02010600040101010101" pitchFamily="2" charset="-122"/>
              </a:rPr>
              <a:t>如果涉及的软件采用</a:t>
            </a:r>
            <a:r>
              <a:rPr lang="zh-CN" altLang="en-US" sz="3200" b="1">
                <a:solidFill>
                  <a:srgbClr val="FF00FF"/>
                </a:solidFill>
                <a:latin typeface="华文楷体" panose="02010600040101010101" pitchFamily="2" charset="-122"/>
                <a:ea typeface="华文楷体" panose="02010600040101010101" pitchFamily="2" charset="-122"/>
              </a:rPr>
              <a:t>面向对象编程</a:t>
            </a:r>
            <a:r>
              <a:rPr lang="zh-CN" altLang="en-US" sz="3200" b="1">
                <a:solidFill>
                  <a:srgbClr val="000000"/>
                </a:solidFill>
                <a:latin typeface="华文楷体" panose="02010600040101010101" pitchFamily="2" charset="-122"/>
                <a:ea typeface="华文楷体" panose="02010600040101010101" pitchFamily="2" charset="-122"/>
              </a:rPr>
              <a:t>，那么远程过程调用亦可称做</a:t>
            </a:r>
            <a:r>
              <a:rPr lang="zh-CN" altLang="en-US" sz="3200" b="1">
                <a:solidFill>
                  <a:srgbClr val="0000FF"/>
                </a:solidFill>
                <a:latin typeface="华文楷体" panose="02010600040101010101" pitchFamily="2" charset="-122"/>
                <a:ea typeface="华文楷体" panose="02010600040101010101" pitchFamily="2" charset="-122"/>
              </a:rPr>
              <a:t>远程方法调用</a:t>
            </a:r>
            <a:r>
              <a:rPr lang="zh-CN" altLang="en-US" sz="3200" b="1">
                <a:solidFill>
                  <a:srgbClr val="000000"/>
                </a:solidFill>
                <a:latin typeface="华文楷体" panose="02010600040101010101" pitchFamily="2" charset="-122"/>
                <a:ea typeface="华文楷体" panose="02010600040101010101" pitchFamily="2" charset="-122"/>
              </a:rPr>
              <a:t>。</a:t>
            </a:r>
          </a:p>
        </p:txBody>
      </p:sp>
      <p:sp>
        <p:nvSpPr>
          <p:cNvPr id="140291" name="Rectangle 5">
            <a:extLst>
              <a:ext uri="{FF2B5EF4-FFF2-40B4-BE49-F238E27FC236}">
                <a16:creationId xmlns:a16="http://schemas.microsoft.com/office/drawing/2014/main" id="{E08E37CA-6E74-CB46-9452-23BE14768EB1}"/>
              </a:ext>
            </a:extLst>
          </p:cNvPr>
          <p:cNvSpPr>
            <a:spLocks noChangeArrowheads="1"/>
          </p:cNvSpPr>
          <p:nvPr/>
        </p:nvSpPr>
        <p:spPr bwMode="auto">
          <a:xfrm>
            <a:off x="2057400" y="0"/>
            <a:ext cx="7620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2800" b="1">
                <a:solidFill>
                  <a:srgbClr val="0000FF"/>
                </a:solidFill>
                <a:latin typeface="宋体" panose="02010600030101010101" pitchFamily="2" charset="-122"/>
              </a:rPr>
              <a:t>2.6 </a:t>
            </a:r>
            <a:r>
              <a:rPr lang="zh-CN" altLang="en-US" sz="2800" b="1">
                <a:solidFill>
                  <a:srgbClr val="0000FF"/>
                </a:solidFill>
                <a:latin typeface="宋体" panose="02010600030101010101" pitchFamily="2" charset="-122"/>
              </a:rPr>
              <a:t>进程通信</a:t>
            </a:r>
            <a:r>
              <a:rPr lang="en-US" altLang="zh-CN" sz="2800" b="1">
                <a:solidFill>
                  <a:srgbClr val="0000FF"/>
                </a:solidFill>
                <a:latin typeface="宋体" panose="02010600030101010101" pitchFamily="2" charset="-122"/>
              </a:rPr>
              <a:t>—</a:t>
            </a:r>
            <a:r>
              <a:rPr lang="zh-CN" altLang="en-US" sz="2800" b="1">
                <a:solidFill>
                  <a:srgbClr val="FF0000"/>
                </a:solidFill>
                <a:latin typeface="宋体" panose="02010600030101010101" pitchFamily="2" charset="-122"/>
              </a:rPr>
              <a:t>进程通信的类型</a:t>
            </a:r>
          </a:p>
        </p:txBody>
      </p:sp>
    </p:spTree>
    <p:extLst>
      <p:ext uri="{BB962C8B-B14F-4D97-AF65-F5344CB8AC3E}">
        <p14:creationId xmlns:p14="http://schemas.microsoft.com/office/powerpoint/2010/main" val="1238939795"/>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40290"/>
                                        </p:tgtEl>
                                        <p:attrNameLst>
                                          <p:attrName>style.visibility</p:attrName>
                                        </p:attrNameLst>
                                      </p:cBhvr>
                                      <p:to>
                                        <p:strVal val="visible"/>
                                      </p:to>
                                    </p:set>
                                    <p:animEffect transition="in" filter="blinds(horizontal)">
                                      <p:cBhvr>
                                        <p:cTn id="7" dur="500"/>
                                        <p:tgtEl>
                                          <p:spTgt spid="1402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290"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Rectangle 4">
            <a:extLst>
              <a:ext uri="{FF2B5EF4-FFF2-40B4-BE49-F238E27FC236}">
                <a16:creationId xmlns:a16="http://schemas.microsoft.com/office/drawing/2014/main" id="{930FD8B8-6E1C-424D-9A28-65115C2FC920}"/>
              </a:ext>
            </a:extLst>
          </p:cNvPr>
          <p:cNvSpPr>
            <a:spLocks noChangeArrowheads="1"/>
          </p:cNvSpPr>
          <p:nvPr/>
        </p:nvSpPr>
        <p:spPr bwMode="auto">
          <a:xfrm>
            <a:off x="2057400" y="0"/>
            <a:ext cx="7620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2800" b="1">
                <a:solidFill>
                  <a:srgbClr val="0000FF"/>
                </a:solidFill>
                <a:latin typeface="宋体" panose="02010600030101010101" pitchFamily="2" charset="-122"/>
              </a:rPr>
              <a:t>2.6 </a:t>
            </a:r>
            <a:r>
              <a:rPr lang="zh-CN" altLang="en-US" sz="2800" b="1">
                <a:solidFill>
                  <a:srgbClr val="0000FF"/>
                </a:solidFill>
                <a:latin typeface="宋体" panose="02010600030101010101" pitchFamily="2" charset="-122"/>
              </a:rPr>
              <a:t>进程通信－－</a:t>
            </a:r>
            <a:r>
              <a:rPr lang="zh-CN" altLang="en-US" sz="2800" b="1">
                <a:solidFill>
                  <a:srgbClr val="FF0000"/>
                </a:solidFill>
                <a:latin typeface="宋体" panose="02010600030101010101" pitchFamily="2" charset="-122"/>
              </a:rPr>
              <a:t>消息缓冲队列通信机制</a:t>
            </a:r>
          </a:p>
        </p:txBody>
      </p:sp>
      <p:sp>
        <p:nvSpPr>
          <p:cNvPr id="442373" name="Text Box 5">
            <a:extLst>
              <a:ext uri="{FF2B5EF4-FFF2-40B4-BE49-F238E27FC236}">
                <a16:creationId xmlns:a16="http://schemas.microsoft.com/office/drawing/2014/main" id="{C54856A3-80C8-9C4D-AB1A-21CA8F1D2D2A}"/>
              </a:ext>
            </a:extLst>
          </p:cNvPr>
          <p:cNvSpPr txBox="1">
            <a:spLocks noChangeArrowheads="1"/>
          </p:cNvSpPr>
          <p:nvPr/>
        </p:nvSpPr>
        <p:spPr bwMode="auto">
          <a:xfrm>
            <a:off x="1981200" y="609601"/>
            <a:ext cx="8305800" cy="66122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nSpc>
                <a:spcPct val="120000"/>
              </a:lnSpc>
            </a:pPr>
            <a:r>
              <a:rPr lang="zh-CN" altLang="en-US" sz="3200" b="1">
                <a:solidFill>
                  <a:srgbClr val="0000FF"/>
                </a:solidFill>
                <a:latin typeface="华文楷体" panose="02010600040101010101" pitchFamily="2" charset="-122"/>
                <a:ea typeface="华文楷体" panose="02010600040101010101" pitchFamily="2" charset="-122"/>
              </a:rPr>
              <a:t>一、 原理</a:t>
            </a:r>
          </a:p>
          <a:p>
            <a:pPr>
              <a:lnSpc>
                <a:spcPct val="120000"/>
              </a:lnSpc>
            </a:pPr>
            <a:r>
              <a:rPr lang="zh-CN" altLang="en-US" sz="3200" b="1">
                <a:solidFill>
                  <a:srgbClr val="000000"/>
                </a:solidFill>
                <a:latin typeface="华文楷体" panose="02010600040101010101" pitchFamily="2" charset="-122"/>
                <a:ea typeface="华文楷体" panose="02010600040101010101" pitchFamily="2" charset="-122"/>
              </a:rPr>
              <a:t>       发送进程利用 </a:t>
            </a:r>
            <a:r>
              <a:rPr lang="en-US" altLang="zh-CN" sz="3200" b="1">
                <a:solidFill>
                  <a:srgbClr val="FF00FF"/>
                </a:solidFill>
                <a:latin typeface="华文楷体" panose="02010600040101010101" pitchFamily="2" charset="-122"/>
                <a:ea typeface="华文楷体" panose="02010600040101010101" pitchFamily="2" charset="-122"/>
              </a:rPr>
              <a:t>Send</a:t>
            </a:r>
            <a:r>
              <a:rPr lang="en-US" altLang="zh-CN" sz="3200" b="1">
                <a:solidFill>
                  <a:srgbClr val="000000"/>
                </a:solidFill>
                <a:latin typeface="华文楷体" panose="02010600040101010101" pitchFamily="2" charset="-122"/>
                <a:ea typeface="华文楷体" panose="02010600040101010101" pitchFamily="2" charset="-122"/>
              </a:rPr>
              <a:t> </a:t>
            </a:r>
            <a:r>
              <a:rPr lang="zh-CN" altLang="en-US" sz="3200" b="1">
                <a:solidFill>
                  <a:srgbClr val="000000"/>
                </a:solidFill>
                <a:latin typeface="华文楷体" panose="02010600040101010101" pitchFamily="2" charset="-122"/>
                <a:ea typeface="华文楷体" panose="02010600040101010101" pitchFamily="2" charset="-122"/>
              </a:rPr>
              <a:t>原语，将消息直接发送给接收进程</a:t>
            </a:r>
          </a:p>
          <a:p>
            <a:pPr>
              <a:lnSpc>
                <a:spcPct val="120000"/>
              </a:lnSpc>
            </a:pPr>
            <a:r>
              <a:rPr lang="zh-CN" altLang="en-US" sz="3200" b="1">
                <a:solidFill>
                  <a:srgbClr val="000000"/>
                </a:solidFill>
                <a:latin typeface="华文楷体" panose="02010600040101010101" pitchFamily="2" charset="-122"/>
                <a:ea typeface="华文楷体" panose="02010600040101010101" pitchFamily="2" charset="-122"/>
              </a:rPr>
              <a:t>       接收进程则利用 </a:t>
            </a:r>
            <a:r>
              <a:rPr lang="en-US" altLang="zh-CN" sz="3200" b="1">
                <a:solidFill>
                  <a:srgbClr val="FF00FF"/>
                </a:solidFill>
                <a:latin typeface="华文楷体" panose="02010600040101010101" pitchFamily="2" charset="-122"/>
                <a:ea typeface="华文楷体" panose="02010600040101010101" pitchFamily="2" charset="-122"/>
              </a:rPr>
              <a:t>Receive </a:t>
            </a:r>
            <a:r>
              <a:rPr lang="zh-CN" altLang="en-US" sz="3200" b="1">
                <a:solidFill>
                  <a:srgbClr val="000000"/>
                </a:solidFill>
                <a:latin typeface="华文楷体" panose="02010600040101010101" pitchFamily="2" charset="-122"/>
                <a:ea typeface="华文楷体" panose="02010600040101010101" pitchFamily="2" charset="-122"/>
              </a:rPr>
              <a:t>原语接收信息</a:t>
            </a:r>
            <a:endParaRPr lang="zh-CN" altLang="en-US" sz="3200" b="1">
              <a:solidFill>
                <a:schemeClr val="tx1"/>
              </a:solidFill>
              <a:latin typeface="华文楷体" panose="02010600040101010101" pitchFamily="2" charset="-122"/>
              <a:ea typeface="华文楷体" panose="02010600040101010101" pitchFamily="2" charset="-122"/>
            </a:endParaRPr>
          </a:p>
          <a:p>
            <a:pPr>
              <a:lnSpc>
                <a:spcPct val="120000"/>
              </a:lnSpc>
            </a:pPr>
            <a:r>
              <a:rPr lang="zh-CN" altLang="en-US" sz="3200" b="1">
                <a:solidFill>
                  <a:srgbClr val="0000FF"/>
                </a:solidFill>
                <a:latin typeface="华文楷体" panose="02010600040101010101" pitchFamily="2" charset="-122"/>
                <a:ea typeface="华文楷体" panose="02010600040101010101" pitchFamily="2" charset="-122"/>
              </a:rPr>
              <a:t>二、 通信方式</a:t>
            </a:r>
          </a:p>
          <a:p>
            <a:pPr>
              <a:lnSpc>
                <a:spcPct val="120000"/>
              </a:lnSpc>
            </a:pPr>
            <a:r>
              <a:rPr lang="zh-CN" altLang="en-US" sz="3200" b="1">
                <a:solidFill>
                  <a:schemeClr val="tx1"/>
                </a:solidFill>
                <a:latin typeface="华文楷体" panose="02010600040101010101" pitchFamily="2" charset="-122"/>
                <a:ea typeface="华文楷体" panose="02010600040101010101" pitchFamily="2" charset="-122"/>
              </a:rPr>
              <a:t>       </a:t>
            </a:r>
            <a:r>
              <a:rPr lang="zh-CN" altLang="en-US" sz="3200" b="1">
                <a:solidFill>
                  <a:srgbClr val="000000"/>
                </a:solidFill>
                <a:latin typeface="华文楷体" panose="02010600040101010101" pitchFamily="2" charset="-122"/>
                <a:ea typeface="华文楷体" panose="02010600040101010101" pitchFamily="2" charset="-122"/>
              </a:rPr>
              <a:t>属于直接通信方式。最早由美国</a:t>
            </a:r>
            <a:r>
              <a:rPr lang="en-US" altLang="zh-CN" sz="3200" b="1">
                <a:solidFill>
                  <a:srgbClr val="000000"/>
                </a:solidFill>
                <a:latin typeface="华文楷体" panose="02010600040101010101" pitchFamily="2" charset="-122"/>
                <a:ea typeface="华文楷体" panose="02010600040101010101" pitchFamily="2" charset="-122"/>
              </a:rPr>
              <a:t>Hansan</a:t>
            </a:r>
            <a:r>
              <a:rPr lang="zh-CN" altLang="en-US" sz="3200" b="1">
                <a:solidFill>
                  <a:srgbClr val="000000"/>
                </a:solidFill>
                <a:latin typeface="华文楷体" panose="02010600040101010101" pitchFamily="2" charset="-122"/>
                <a:ea typeface="华文楷体" panose="02010600040101010101" pitchFamily="2" charset="-122"/>
              </a:rPr>
              <a:t>提出，并在</a:t>
            </a:r>
            <a:r>
              <a:rPr lang="en-US" altLang="zh-CN" sz="3200" b="1">
                <a:solidFill>
                  <a:srgbClr val="000000"/>
                </a:solidFill>
                <a:latin typeface="华文楷体" panose="02010600040101010101" pitchFamily="2" charset="-122"/>
                <a:ea typeface="华文楷体" panose="02010600040101010101" pitchFamily="2" charset="-122"/>
              </a:rPr>
              <a:t>RC4000</a:t>
            </a:r>
            <a:r>
              <a:rPr lang="zh-CN" altLang="en-US" sz="3200" b="1">
                <a:solidFill>
                  <a:srgbClr val="000000"/>
                </a:solidFill>
                <a:latin typeface="华文楷体" panose="02010600040101010101" pitchFamily="2" charset="-122"/>
                <a:ea typeface="华文楷体" panose="02010600040101010101" pitchFamily="2" charset="-122"/>
              </a:rPr>
              <a:t>系列上实现</a:t>
            </a:r>
          </a:p>
          <a:p>
            <a:pPr>
              <a:lnSpc>
                <a:spcPct val="120000"/>
              </a:lnSpc>
            </a:pPr>
            <a:r>
              <a:rPr lang="zh-CN" altLang="en-US" sz="3200" b="1">
                <a:solidFill>
                  <a:srgbClr val="0000FF"/>
                </a:solidFill>
                <a:latin typeface="华文楷体" panose="02010600040101010101" pitchFamily="2" charset="-122"/>
                <a:ea typeface="华文楷体" panose="02010600040101010101" pitchFamily="2" charset="-122"/>
              </a:rPr>
              <a:t>三、用途</a:t>
            </a:r>
            <a:endParaRPr lang="en-US" altLang="zh-CN" sz="3200" b="1">
              <a:solidFill>
                <a:srgbClr val="0000FF"/>
              </a:solidFill>
              <a:latin typeface="华文楷体" panose="02010600040101010101" pitchFamily="2" charset="-122"/>
              <a:ea typeface="华文楷体" panose="02010600040101010101" pitchFamily="2" charset="-122"/>
            </a:endParaRPr>
          </a:p>
          <a:p>
            <a:pPr>
              <a:lnSpc>
                <a:spcPct val="120000"/>
              </a:lnSpc>
            </a:pPr>
            <a:r>
              <a:rPr lang="zh-CN" altLang="en-US" sz="3200" b="1">
                <a:solidFill>
                  <a:srgbClr val="000000"/>
                </a:solidFill>
                <a:latin typeface="华文楷体" panose="02010600040101010101" pitchFamily="2" charset="-122"/>
                <a:ea typeface="华文楷体" panose="02010600040101010101" pitchFamily="2" charset="-122"/>
              </a:rPr>
              <a:t>      广泛用于本地进程之间的通信</a:t>
            </a:r>
            <a:endParaRPr lang="en-US" altLang="zh-CN" sz="3200" b="1">
              <a:solidFill>
                <a:srgbClr val="0000FF"/>
              </a:solidFill>
              <a:latin typeface="华文楷体" panose="02010600040101010101" pitchFamily="2" charset="-122"/>
              <a:ea typeface="华文楷体" panose="02010600040101010101" pitchFamily="2" charset="-122"/>
            </a:endParaRPr>
          </a:p>
          <a:p>
            <a:pPr marL="0" lvl="1">
              <a:lnSpc>
                <a:spcPct val="120000"/>
              </a:lnSpc>
            </a:pPr>
            <a:r>
              <a:rPr lang="zh-CN" altLang="en-US" sz="3200" b="1">
                <a:solidFill>
                  <a:srgbClr val="0000FF"/>
                </a:solidFill>
                <a:latin typeface="华文楷体" panose="02010600040101010101" pitchFamily="2" charset="-122"/>
                <a:ea typeface="华文楷体" panose="02010600040101010101" pitchFamily="2" charset="-122"/>
              </a:rPr>
              <a:t>四、实现方法</a:t>
            </a:r>
            <a:r>
              <a:rPr lang="zh-CN" altLang="en-US" sz="3200" b="1">
                <a:solidFill>
                  <a:schemeClr val="tx1"/>
                </a:solidFill>
                <a:latin typeface="华文楷体" panose="02010600040101010101" pitchFamily="2" charset="-122"/>
                <a:ea typeface="华文楷体" panose="02010600040101010101" pitchFamily="2" charset="-122"/>
              </a:rPr>
              <a:t>  </a:t>
            </a:r>
          </a:p>
        </p:txBody>
      </p:sp>
    </p:spTree>
    <p:extLst>
      <p:ext uri="{BB962C8B-B14F-4D97-AF65-F5344CB8AC3E}">
        <p14:creationId xmlns:p14="http://schemas.microsoft.com/office/powerpoint/2010/main" val="83598730"/>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42373">
                                            <p:txEl>
                                              <p:pRg st="0" end="0"/>
                                            </p:txEl>
                                          </p:spTgt>
                                        </p:tgtEl>
                                        <p:attrNameLst>
                                          <p:attrName>style.visibility</p:attrName>
                                        </p:attrNameLst>
                                      </p:cBhvr>
                                      <p:to>
                                        <p:strVal val="visible"/>
                                      </p:to>
                                    </p:set>
                                    <p:animEffect transition="in" filter="wipe(left)">
                                      <p:cBhvr>
                                        <p:cTn id="7" dur="500"/>
                                        <p:tgtEl>
                                          <p:spTgt spid="44237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42373">
                                            <p:txEl>
                                              <p:pRg st="1" end="1"/>
                                            </p:txEl>
                                          </p:spTgt>
                                        </p:tgtEl>
                                        <p:attrNameLst>
                                          <p:attrName>style.visibility</p:attrName>
                                        </p:attrNameLst>
                                      </p:cBhvr>
                                      <p:to>
                                        <p:strVal val="visible"/>
                                      </p:to>
                                    </p:set>
                                    <p:animEffect transition="in" filter="wipe(left)">
                                      <p:cBhvr>
                                        <p:cTn id="12" dur="500"/>
                                        <p:tgtEl>
                                          <p:spTgt spid="44237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42373">
                                            <p:txEl>
                                              <p:pRg st="2" end="2"/>
                                            </p:txEl>
                                          </p:spTgt>
                                        </p:tgtEl>
                                        <p:attrNameLst>
                                          <p:attrName>style.visibility</p:attrName>
                                        </p:attrNameLst>
                                      </p:cBhvr>
                                      <p:to>
                                        <p:strVal val="visible"/>
                                      </p:to>
                                    </p:set>
                                    <p:animEffect transition="in" filter="wipe(left)">
                                      <p:cBhvr>
                                        <p:cTn id="17" dur="500"/>
                                        <p:tgtEl>
                                          <p:spTgt spid="44237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42373">
                                            <p:txEl>
                                              <p:pRg st="3" end="3"/>
                                            </p:txEl>
                                          </p:spTgt>
                                        </p:tgtEl>
                                        <p:attrNameLst>
                                          <p:attrName>style.visibility</p:attrName>
                                        </p:attrNameLst>
                                      </p:cBhvr>
                                      <p:to>
                                        <p:strVal val="visible"/>
                                      </p:to>
                                    </p:set>
                                    <p:animEffect transition="in" filter="wipe(left)">
                                      <p:cBhvr>
                                        <p:cTn id="22" dur="500"/>
                                        <p:tgtEl>
                                          <p:spTgt spid="442373">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442373">
                                            <p:txEl>
                                              <p:pRg st="4" end="4"/>
                                            </p:txEl>
                                          </p:spTgt>
                                        </p:tgtEl>
                                        <p:attrNameLst>
                                          <p:attrName>style.visibility</p:attrName>
                                        </p:attrNameLst>
                                      </p:cBhvr>
                                      <p:to>
                                        <p:strVal val="visible"/>
                                      </p:to>
                                    </p:set>
                                    <p:animEffect transition="in" filter="wipe(left)">
                                      <p:cBhvr>
                                        <p:cTn id="27" dur="500"/>
                                        <p:tgtEl>
                                          <p:spTgt spid="442373">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442373">
                                            <p:txEl>
                                              <p:pRg st="5" end="5"/>
                                            </p:txEl>
                                          </p:spTgt>
                                        </p:tgtEl>
                                        <p:attrNameLst>
                                          <p:attrName>style.visibility</p:attrName>
                                        </p:attrNameLst>
                                      </p:cBhvr>
                                      <p:to>
                                        <p:strVal val="visible"/>
                                      </p:to>
                                    </p:set>
                                    <p:animEffect transition="in" filter="wipe(left)">
                                      <p:cBhvr>
                                        <p:cTn id="32" dur="500"/>
                                        <p:tgtEl>
                                          <p:spTgt spid="442373">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442373">
                                            <p:txEl>
                                              <p:pRg st="6" end="6"/>
                                            </p:txEl>
                                          </p:spTgt>
                                        </p:tgtEl>
                                        <p:attrNameLst>
                                          <p:attrName>style.visibility</p:attrName>
                                        </p:attrNameLst>
                                      </p:cBhvr>
                                      <p:to>
                                        <p:strVal val="visible"/>
                                      </p:to>
                                    </p:set>
                                    <p:animEffect transition="in" filter="wipe(left)">
                                      <p:cBhvr>
                                        <p:cTn id="37" dur="500"/>
                                        <p:tgtEl>
                                          <p:spTgt spid="442373">
                                            <p:txEl>
                                              <p:pRg st="6" end="6"/>
                                            </p:txEl>
                                          </p:spTgt>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442373">
                                            <p:txEl>
                                              <p:pRg st="7" end="7"/>
                                            </p:txEl>
                                          </p:spTgt>
                                        </p:tgtEl>
                                        <p:attrNameLst>
                                          <p:attrName>style.visibility</p:attrName>
                                        </p:attrNameLst>
                                      </p:cBhvr>
                                      <p:to>
                                        <p:strVal val="visible"/>
                                      </p:to>
                                    </p:set>
                                    <p:animEffect transition="in" filter="wipe(left)">
                                      <p:cBhvr>
                                        <p:cTn id="40" dur="500"/>
                                        <p:tgtEl>
                                          <p:spTgt spid="44237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2373" grpId="0" build="p" autoUpdateAnimBg="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396" name="Rectangle 4">
            <a:extLst>
              <a:ext uri="{FF2B5EF4-FFF2-40B4-BE49-F238E27FC236}">
                <a16:creationId xmlns:a16="http://schemas.microsoft.com/office/drawing/2014/main" id="{88DB5D31-5766-AA41-91C7-9CD426B3E96F}"/>
              </a:ext>
            </a:extLst>
          </p:cNvPr>
          <p:cNvSpPr>
            <a:spLocks noChangeArrowheads="1"/>
          </p:cNvSpPr>
          <p:nvPr/>
        </p:nvSpPr>
        <p:spPr bwMode="auto">
          <a:xfrm>
            <a:off x="2057400" y="500063"/>
            <a:ext cx="4800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en-US" altLang="zh-CN" sz="3200" b="1">
                <a:solidFill>
                  <a:srgbClr val="FF00FF"/>
                </a:solidFill>
                <a:latin typeface="华文楷体" panose="02010600040101010101" pitchFamily="2" charset="-122"/>
                <a:ea typeface="华文楷体" panose="02010600040101010101" pitchFamily="2" charset="-122"/>
              </a:rPr>
              <a:t>1</a:t>
            </a:r>
            <a:r>
              <a:rPr lang="zh-CN" altLang="en-US" sz="3200" b="1">
                <a:solidFill>
                  <a:srgbClr val="FF00FF"/>
                </a:solidFill>
                <a:latin typeface="华文楷体" panose="02010600040101010101" pitchFamily="2" charset="-122"/>
                <a:ea typeface="华文楷体" panose="02010600040101010101" pitchFamily="2" charset="-122"/>
              </a:rPr>
              <a:t>、消息缓冲队列中的数据结构</a:t>
            </a:r>
            <a:endParaRPr lang="zh-CN" altLang="en-US" sz="3200" b="1">
              <a:solidFill>
                <a:srgbClr val="FF00FF"/>
              </a:solidFill>
              <a:latin typeface="华文楷体" panose="02010600040101010101" pitchFamily="2" charset="-122"/>
              <a:ea typeface="华文楷体" panose="02010600040101010101" pitchFamily="2" charset="-122"/>
              <a:sym typeface="Wingdings" pitchFamily="2" charset="2"/>
            </a:endParaRPr>
          </a:p>
        </p:txBody>
      </p:sp>
      <p:sp>
        <p:nvSpPr>
          <p:cNvPr id="443397" name="Rectangle 5">
            <a:extLst>
              <a:ext uri="{FF2B5EF4-FFF2-40B4-BE49-F238E27FC236}">
                <a16:creationId xmlns:a16="http://schemas.microsoft.com/office/drawing/2014/main" id="{B5C4E875-B74B-5145-9B9A-8238484675AE}"/>
              </a:ext>
            </a:extLst>
          </p:cNvPr>
          <p:cNvSpPr>
            <a:spLocks noChangeArrowheads="1"/>
          </p:cNvSpPr>
          <p:nvPr/>
        </p:nvSpPr>
        <p:spPr bwMode="auto">
          <a:xfrm>
            <a:off x="2057400" y="928688"/>
            <a:ext cx="8534400" cy="2786062"/>
          </a:xfrm>
          <a:prstGeom prst="rect">
            <a:avLst/>
          </a:prstGeom>
          <a:solidFill>
            <a:srgbClr val="DDDDDD"/>
          </a:solidFill>
          <a:ln>
            <a:noFill/>
          </a:ln>
          <a:extLs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nSpc>
                <a:spcPct val="90000"/>
              </a:lnSpc>
            </a:pPr>
            <a:r>
              <a:rPr lang="en-US" altLang="zh-CN" sz="2800" b="1">
                <a:solidFill>
                  <a:srgbClr val="0000FF"/>
                </a:solidFill>
                <a:latin typeface="华文楷体" panose="02010600040101010101" pitchFamily="2" charset="-122"/>
                <a:ea typeface="华文楷体" panose="02010600040101010101" pitchFamily="2" charset="-122"/>
              </a:rPr>
              <a:t>(1)</a:t>
            </a:r>
            <a:r>
              <a:rPr lang="zh-CN" altLang="en-US" sz="2800" b="1">
                <a:solidFill>
                  <a:srgbClr val="0000FF"/>
                </a:solidFill>
                <a:latin typeface="华文楷体" panose="02010600040101010101" pitchFamily="2" charset="-122"/>
                <a:ea typeface="华文楷体" panose="02010600040101010101" pitchFamily="2" charset="-122"/>
              </a:rPr>
              <a:t>消息缓冲区：</a:t>
            </a:r>
          </a:p>
          <a:p>
            <a:pPr>
              <a:lnSpc>
                <a:spcPct val="90000"/>
              </a:lnSpc>
            </a:pPr>
            <a:r>
              <a:rPr lang="en-US" altLang="zh-CN" sz="2800" b="1">
                <a:solidFill>
                  <a:srgbClr val="002060"/>
                </a:solidFill>
                <a:latin typeface="华文楷体" panose="02010600040101010101" pitchFamily="2" charset="-122"/>
                <a:ea typeface="华文楷体" panose="02010600040101010101" pitchFamily="2" charset="-122"/>
              </a:rPr>
              <a:t>Typedef struct message_ buffer {</a:t>
            </a:r>
          </a:p>
          <a:p>
            <a:pPr>
              <a:lnSpc>
                <a:spcPct val="90000"/>
              </a:lnSpc>
            </a:pPr>
            <a:r>
              <a:rPr lang="en-US" altLang="zh-CN" sz="2800" b="1">
                <a:solidFill>
                  <a:srgbClr val="002060"/>
                </a:solidFill>
                <a:latin typeface="华文楷体" panose="02010600040101010101" pitchFamily="2" charset="-122"/>
                <a:ea typeface="华文楷体" panose="02010600040101010101" pitchFamily="2" charset="-122"/>
              </a:rPr>
              <a:t>     int  sender;                                 </a:t>
            </a:r>
            <a:r>
              <a:rPr lang="zh-CN" altLang="zh-CN" b="1">
                <a:solidFill>
                  <a:srgbClr val="0000FF"/>
                </a:solidFill>
                <a:latin typeface="华文楷体" panose="02010600040101010101" pitchFamily="2" charset="-122"/>
                <a:ea typeface="华文楷体" panose="02010600040101010101" pitchFamily="2" charset="-122"/>
              </a:rPr>
              <a:t>消息发送者进程标识</a:t>
            </a:r>
            <a:endParaRPr lang="en-US" altLang="zh-CN" b="1">
              <a:solidFill>
                <a:srgbClr val="0000FF"/>
              </a:solidFill>
              <a:latin typeface="华文楷体" panose="02010600040101010101" pitchFamily="2" charset="-122"/>
              <a:ea typeface="华文楷体" panose="02010600040101010101" pitchFamily="2" charset="-122"/>
            </a:endParaRPr>
          </a:p>
          <a:p>
            <a:pPr>
              <a:lnSpc>
                <a:spcPct val="90000"/>
              </a:lnSpc>
            </a:pPr>
            <a:r>
              <a:rPr lang="zh-CN" altLang="en-US" sz="2800" b="1">
                <a:solidFill>
                  <a:srgbClr val="002060"/>
                </a:solidFill>
                <a:latin typeface="华文楷体" panose="02010600040101010101" pitchFamily="2" charset="-122"/>
                <a:ea typeface="华文楷体" panose="02010600040101010101" pitchFamily="2" charset="-122"/>
              </a:rPr>
              <a:t>     </a:t>
            </a:r>
            <a:r>
              <a:rPr lang="en-US" altLang="zh-CN" sz="2800" b="1">
                <a:solidFill>
                  <a:srgbClr val="002060"/>
                </a:solidFill>
                <a:latin typeface="华文楷体" panose="02010600040101010101" pitchFamily="2" charset="-122"/>
                <a:ea typeface="华文楷体" panose="02010600040101010101" pitchFamily="2" charset="-122"/>
              </a:rPr>
              <a:t>int</a:t>
            </a:r>
            <a:r>
              <a:rPr lang="zh-CN" altLang="en-US" sz="2800" b="1">
                <a:solidFill>
                  <a:srgbClr val="002060"/>
                </a:solidFill>
                <a:latin typeface="华文楷体" panose="02010600040101010101" pitchFamily="2" charset="-122"/>
                <a:ea typeface="华文楷体" panose="02010600040101010101" pitchFamily="2" charset="-122"/>
              </a:rPr>
              <a:t>  </a:t>
            </a:r>
            <a:r>
              <a:rPr lang="en-US" altLang="zh-CN" sz="2800" b="1">
                <a:solidFill>
                  <a:srgbClr val="002060"/>
                </a:solidFill>
                <a:latin typeface="华文楷体" panose="02010600040101010101" pitchFamily="2" charset="-122"/>
                <a:ea typeface="华文楷体" panose="02010600040101010101" pitchFamily="2" charset="-122"/>
              </a:rPr>
              <a:t>size;                                     </a:t>
            </a:r>
            <a:r>
              <a:rPr lang="zh-CN" altLang="en-US" b="1">
                <a:solidFill>
                  <a:srgbClr val="0000FF"/>
                </a:solidFill>
                <a:latin typeface="华文楷体" panose="02010600040101010101" pitchFamily="2" charset="-122"/>
                <a:ea typeface="华文楷体" panose="02010600040101010101" pitchFamily="2" charset="-122"/>
              </a:rPr>
              <a:t>消息长度</a:t>
            </a:r>
            <a:endParaRPr lang="en-US" altLang="zh-CN" b="1">
              <a:solidFill>
                <a:srgbClr val="0000FF"/>
              </a:solidFill>
              <a:latin typeface="华文楷体" panose="02010600040101010101" pitchFamily="2" charset="-122"/>
              <a:ea typeface="华文楷体" panose="02010600040101010101" pitchFamily="2" charset="-122"/>
            </a:endParaRPr>
          </a:p>
          <a:p>
            <a:pPr>
              <a:lnSpc>
                <a:spcPct val="90000"/>
              </a:lnSpc>
            </a:pPr>
            <a:r>
              <a:rPr lang="en-US" altLang="zh-CN" sz="2800" b="1">
                <a:solidFill>
                  <a:srgbClr val="002060"/>
                </a:solidFill>
                <a:latin typeface="华文楷体" panose="02010600040101010101" pitchFamily="2" charset="-122"/>
                <a:ea typeface="华文楷体" panose="02010600040101010101" pitchFamily="2" charset="-122"/>
              </a:rPr>
              <a:t> </a:t>
            </a:r>
            <a:r>
              <a:rPr lang="zh-CN" altLang="en-US" sz="2800" b="1">
                <a:solidFill>
                  <a:srgbClr val="002060"/>
                </a:solidFill>
                <a:latin typeface="华文楷体" panose="02010600040101010101" pitchFamily="2" charset="-122"/>
                <a:ea typeface="华文楷体" panose="02010600040101010101" pitchFamily="2" charset="-122"/>
              </a:rPr>
              <a:t>    </a:t>
            </a:r>
            <a:r>
              <a:rPr lang="en-US" altLang="zh-CN" sz="2800" b="1">
                <a:solidFill>
                  <a:srgbClr val="002060"/>
                </a:solidFill>
                <a:latin typeface="华文楷体" panose="02010600040101010101" pitchFamily="2" charset="-122"/>
                <a:ea typeface="华文楷体" panose="02010600040101010101" pitchFamily="2" charset="-122"/>
              </a:rPr>
              <a:t>char  *text;                                 </a:t>
            </a:r>
            <a:r>
              <a:rPr lang="zh-CN" altLang="en-US" b="1">
                <a:solidFill>
                  <a:srgbClr val="0000FF"/>
                </a:solidFill>
                <a:latin typeface="华文楷体" panose="02010600040101010101" pitchFamily="2" charset="-122"/>
                <a:ea typeface="华文楷体" panose="02010600040101010101" pitchFamily="2" charset="-122"/>
              </a:rPr>
              <a:t>消息正文</a:t>
            </a:r>
            <a:endParaRPr lang="en-US" altLang="zh-CN" b="1">
              <a:solidFill>
                <a:srgbClr val="0000FF"/>
              </a:solidFill>
              <a:latin typeface="华文楷体" panose="02010600040101010101" pitchFamily="2" charset="-122"/>
              <a:ea typeface="华文楷体" panose="02010600040101010101" pitchFamily="2" charset="-122"/>
            </a:endParaRPr>
          </a:p>
          <a:p>
            <a:pPr>
              <a:lnSpc>
                <a:spcPct val="90000"/>
              </a:lnSpc>
            </a:pPr>
            <a:r>
              <a:rPr lang="zh-CN" altLang="en-US" sz="2800" b="1">
                <a:solidFill>
                  <a:srgbClr val="002060"/>
                </a:solidFill>
                <a:latin typeface="华文楷体" panose="02010600040101010101" pitchFamily="2" charset="-122"/>
                <a:ea typeface="华文楷体" panose="02010600040101010101" pitchFamily="2" charset="-122"/>
              </a:rPr>
              <a:t>     </a:t>
            </a:r>
            <a:r>
              <a:rPr lang="en-US" altLang="zh-CN" sz="2800" b="1">
                <a:solidFill>
                  <a:srgbClr val="002060"/>
                </a:solidFill>
                <a:latin typeface="华文楷体" panose="02010600040101010101" pitchFamily="2" charset="-122"/>
                <a:ea typeface="华文楷体" panose="02010600040101010101" pitchFamily="2" charset="-122"/>
              </a:rPr>
              <a:t>struct message_buffer</a:t>
            </a:r>
            <a:r>
              <a:rPr lang="zh-CN" altLang="en-US" sz="2800" b="1">
                <a:solidFill>
                  <a:srgbClr val="002060"/>
                </a:solidFill>
                <a:latin typeface="华文楷体" panose="02010600040101010101" pitchFamily="2" charset="-122"/>
                <a:ea typeface="华文楷体" panose="02010600040101010101" pitchFamily="2" charset="-122"/>
              </a:rPr>
              <a:t>   </a:t>
            </a:r>
            <a:r>
              <a:rPr lang="en-US" altLang="zh-CN" sz="2800" b="1">
                <a:solidFill>
                  <a:srgbClr val="002060"/>
                </a:solidFill>
                <a:latin typeface="华文楷体" panose="02010600040101010101" pitchFamily="2" charset="-122"/>
                <a:ea typeface="华文楷体" panose="02010600040101010101" pitchFamily="2" charset="-122"/>
              </a:rPr>
              <a:t>*next;   </a:t>
            </a:r>
            <a:r>
              <a:rPr lang="zh-CN" altLang="en-US" b="1">
                <a:solidFill>
                  <a:srgbClr val="0000FF"/>
                </a:solidFill>
                <a:latin typeface="华文楷体" panose="02010600040101010101" pitchFamily="2" charset="-122"/>
                <a:ea typeface="华文楷体" panose="02010600040101010101" pitchFamily="2" charset="-122"/>
              </a:rPr>
              <a:t>指向下一消息缓冲区指针</a:t>
            </a:r>
            <a:endParaRPr lang="en-US" altLang="zh-CN" b="1">
              <a:solidFill>
                <a:srgbClr val="0000FF"/>
              </a:solidFill>
              <a:latin typeface="华文楷体" panose="02010600040101010101" pitchFamily="2" charset="-122"/>
              <a:ea typeface="华文楷体" panose="02010600040101010101" pitchFamily="2" charset="-122"/>
            </a:endParaRPr>
          </a:p>
          <a:p>
            <a:pPr>
              <a:lnSpc>
                <a:spcPct val="90000"/>
              </a:lnSpc>
            </a:pPr>
            <a:r>
              <a:rPr lang="en-US" altLang="zh-CN" sz="2800" b="1">
                <a:solidFill>
                  <a:srgbClr val="002060"/>
                </a:solidFill>
                <a:latin typeface="华文楷体" panose="02010600040101010101" pitchFamily="2" charset="-122"/>
                <a:ea typeface="华文楷体" panose="02010600040101010101" pitchFamily="2" charset="-122"/>
              </a:rPr>
              <a:t>   }                   </a:t>
            </a:r>
          </a:p>
        </p:txBody>
      </p:sp>
      <p:sp>
        <p:nvSpPr>
          <p:cNvPr id="142340" name="Rectangle 7">
            <a:extLst>
              <a:ext uri="{FF2B5EF4-FFF2-40B4-BE49-F238E27FC236}">
                <a16:creationId xmlns:a16="http://schemas.microsoft.com/office/drawing/2014/main" id="{AD2AF6DE-050E-6A4D-8285-E2436810101F}"/>
              </a:ext>
            </a:extLst>
          </p:cNvPr>
          <p:cNvSpPr>
            <a:spLocks noChangeArrowheads="1"/>
          </p:cNvSpPr>
          <p:nvPr/>
        </p:nvSpPr>
        <p:spPr bwMode="auto">
          <a:xfrm>
            <a:off x="2057400" y="0"/>
            <a:ext cx="7620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2800" b="1">
                <a:solidFill>
                  <a:srgbClr val="0000FF"/>
                </a:solidFill>
                <a:latin typeface="宋体" panose="02010600030101010101" pitchFamily="2" charset="-122"/>
              </a:rPr>
              <a:t>2.6 </a:t>
            </a:r>
            <a:r>
              <a:rPr lang="zh-CN" altLang="en-US" sz="2800" b="1">
                <a:solidFill>
                  <a:srgbClr val="0000FF"/>
                </a:solidFill>
                <a:latin typeface="宋体" panose="02010600030101010101" pitchFamily="2" charset="-122"/>
              </a:rPr>
              <a:t>进程通信－－</a:t>
            </a:r>
            <a:r>
              <a:rPr lang="zh-CN" altLang="en-US" sz="2800" b="1">
                <a:solidFill>
                  <a:srgbClr val="FF0000"/>
                </a:solidFill>
                <a:latin typeface="宋体" panose="02010600030101010101" pitchFamily="2" charset="-122"/>
              </a:rPr>
              <a:t>消息缓冲队列通信机制</a:t>
            </a:r>
          </a:p>
        </p:txBody>
      </p:sp>
      <p:sp>
        <p:nvSpPr>
          <p:cNvPr id="6" name="矩形 5">
            <a:extLst>
              <a:ext uri="{FF2B5EF4-FFF2-40B4-BE49-F238E27FC236}">
                <a16:creationId xmlns:a16="http://schemas.microsoft.com/office/drawing/2014/main" id="{CD1F9889-F3D2-EA47-835F-691978AB7CC7}"/>
              </a:ext>
            </a:extLst>
          </p:cNvPr>
          <p:cNvSpPr>
            <a:spLocks noChangeArrowheads="1"/>
          </p:cNvSpPr>
          <p:nvPr/>
        </p:nvSpPr>
        <p:spPr bwMode="auto">
          <a:xfrm>
            <a:off x="2130426" y="3663951"/>
            <a:ext cx="8429625" cy="3797963"/>
          </a:xfrm>
          <a:prstGeom prst="rect">
            <a:avLst/>
          </a:prstGeom>
          <a:solidFill>
            <a:srgbClr val="CCCCFF"/>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a:defRPr kumimoji="1" sz="2400">
                <a:solidFill>
                  <a:schemeClr val="hlink"/>
                </a:solidFill>
                <a:latin typeface="Arial Narrow" panose="020B0604020202020204" pitchFamily="34" charset="0"/>
                <a:ea typeface="宋体" panose="02010600030101010101" pitchFamily="2" charset="-122"/>
              </a:defRPr>
            </a:lvl5pPr>
            <a:lvl6pPr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nSpc>
                <a:spcPct val="90000"/>
              </a:lnSpc>
            </a:pPr>
            <a:r>
              <a:rPr lang="zh-CN" altLang="en-US" sz="2800" b="1">
                <a:solidFill>
                  <a:srgbClr val="0000FF"/>
                </a:solidFill>
                <a:latin typeface="华文楷体" panose="02010600040101010101" pitchFamily="2" charset="-122"/>
                <a:ea typeface="华文楷体" panose="02010600040101010101" pitchFamily="2" charset="-122"/>
              </a:rPr>
              <a:t>（</a:t>
            </a:r>
            <a:r>
              <a:rPr lang="en-US" altLang="zh-CN" sz="2800" b="1">
                <a:solidFill>
                  <a:srgbClr val="0000FF"/>
                </a:solidFill>
                <a:latin typeface="华文楷体" panose="02010600040101010101" pitchFamily="2" charset="-122"/>
                <a:ea typeface="华文楷体" panose="02010600040101010101" pitchFamily="2" charset="-122"/>
              </a:rPr>
              <a:t>2</a:t>
            </a:r>
            <a:r>
              <a:rPr lang="zh-CN" altLang="en-US" sz="2800" b="1">
                <a:solidFill>
                  <a:srgbClr val="0000FF"/>
                </a:solidFill>
                <a:latin typeface="华文楷体" panose="02010600040101010101" pitchFamily="2" charset="-122"/>
                <a:ea typeface="华文楷体" panose="02010600040101010101" pitchFamily="2" charset="-122"/>
              </a:rPr>
              <a:t>）</a:t>
            </a:r>
            <a:r>
              <a:rPr lang="en-US" altLang="zh-CN" sz="2800" b="1">
                <a:solidFill>
                  <a:srgbClr val="0000FF"/>
                </a:solidFill>
                <a:latin typeface="华文楷体" panose="02010600040101010101" pitchFamily="2" charset="-122"/>
                <a:ea typeface="华文楷体" panose="02010600040101010101" pitchFamily="2" charset="-122"/>
              </a:rPr>
              <a:t>PCB</a:t>
            </a:r>
            <a:r>
              <a:rPr lang="zh-CN" altLang="en-US" sz="2800" b="1">
                <a:solidFill>
                  <a:srgbClr val="0000FF"/>
                </a:solidFill>
                <a:latin typeface="华文楷体" panose="02010600040101010101" pitchFamily="2" charset="-122"/>
                <a:ea typeface="华文楷体" panose="02010600040101010101" pitchFamily="2" charset="-122"/>
              </a:rPr>
              <a:t>中有关通信的数据项：</a:t>
            </a:r>
          </a:p>
          <a:p>
            <a:pPr>
              <a:lnSpc>
                <a:spcPct val="90000"/>
              </a:lnSpc>
            </a:pPr>
            <a:r>
              <a:rPr lang="en-US" altLang="zh-CN" sz="2800" b="1">
                <a:solidFill>
                  <a:srgbClr val="002060"/>
                </a:solidFill>
                <a:latin typeface="华文楷体" panose="02010600040101010101" pitchFamily="2" charset="-122"/>
                <a:ea typeface="华文楷体" panose="02010600040101010101" pitchFamily="2" charset="-122"/>
              </a:rPr>
              <a:t> Typedef  processcontrol_block  {</a:t>
            </a:r>
          </a:p>
          <a:p>
            <a:pPr lvl="4">
              <a:lnSpc>
                <a:spcPct val="90000"/>
              </a:lnSpc>
            </a:pPr>
            <a:r>
              <a:rPr lang="en-US" altLang="zh-CN" sz="2800" b="1">
                <a:solidFill>
                  <a:srgbClr val="002060"/>
                </a:solidFill>
                <a:latin typeface="华文楷体" panose="02010600040101010101" pitchFamily="2" charset="-122"/>
                <a:ea typeface="华文楷体" panose="02010600040101010101" pitchFamily="2" charset="-122"/>
              </a:rPr>
              <a:t>……</a:t>
            </a:r>
          </a:p>
          <a:p>
            <a:pPr lvl="4">
              <a:lnSpc>
                <a:spcPct val="90000"/>
              </a:lnSpc>
            </a:pPr>
            <a:r>
              <a:rPr lang="en-US" altLang="zh-CN" sz="2800" b="1">
                <a:solidFill>
                  <a:srgbClr val="002060"/>
                </a:solidFill>
                <a:latin typeface="华文楷体" panose="02010600040101010101" pitchFamily="2" charset="-122"/>
                <a:ea typeface="华文楷体" panose="02010600040101010101" pitchFamily="2" charset="-122"/>
              </a:rPr>
              <a:t> mq;        </a:t>
            </a:r>
            <a:r>
              <a:rPr lang="zh-CN" altLang="zh-CN" b="1">
                <a:solidFill>
                  <a:srgbClr val="0000FF"/>
                </a:solidFill>
                <a:latin typeface="华文楷体" panose="02010600040101010101" pitchFamily="2" charset="-122"/>
                <a:ea typeface="华文楷体" panose="02010600040101010101" pitchFamily="2" charset="-122"/>
              </a:rPr>
              <a:t>消息队列对首指针</a:t>
            </a:r>
            <a:endParaRPr lang="en-US" altLang="zh-CN" b="1">
              <a:solidFill>
                <a:srgbClr val="0000FF"/>
              </a:solidFill>
              <a:latin typeface="华文楷体" panose="02010600040101010101" pitchFamily="2" charset="-122"/>
              <a:ea typeface="华文楷体" panose="02010600040101010101" pitchFamily="2" charset="-122"/>
            </a:endParaRPr>
          </a:p>
          <a:p>
            <a:pPr lvl="4">
              <a:lnSpc>
                <a:spcPct val="90000"/>
              </a:lnSpc>
            </a:pPr>
            <a:r>
              <a:rPr lang="zh-CN" altLang="en-US" sz="2800" b="1">
                <a:solidFill>
                  <a:srgbClr val="002060"/>
                </a:solidFill>
                <a:latin typeface="华文楷体" panose="02010600040101010101" pitchFamily="2" charset="-122"/>
                <a:ea typeface="华文楷体" panose="02010600040101010101" pitchFamily="2" charset="-122"/>
              </a:rPr>
              <a:t> </a:t>
            </a:r>
            <a:r>
              <a:rPr lang="en-US" altLang="zh-CN" sz="2800" b="1">
                <a:solidFill>
                  <a:srgbClr val="002060"/>
                </a:solidFill>
                <a:latin typeface="华文楷体" panose="02010600040101010101" pitchFamily="2" charset="-122"/>
                <a:ea typeface="华文楷体" panose="02010600040101010101" pitchFamily="2" charset="-122"/>
              </a:rPr>
              <a:t>mutex;   </a:t>
            </a:r>
            <a:r>
              <a:rPr lang="zh-CN" altLang="en-US" b="1">
                <a:solidFill>
                  <a:srgbClr val="0000FF"/>
                </a:solidFill>
                <a:latin typeface="华文楷体" panose="02010600040101010101" pitchFamily="2" charset="-122"/>
                <a:ea typeface="华文楷体" panose="02010600040101010101" pitchFamily="2" charset="-122"/>
              </a:rPr>
              <a:t>消息队列的互斥信号量</a:t>
            </a:r>
            <a:endParaRPr lang="en-US" altLang="zh-CN" b="1">
              <a:solidFill>
                <a:srgbClr val="0000FF"/>
              </a:solidFill>
              <a:latin typeface="华文楷体" panose="02010600040101010101" pitchFamily="2" charset="-122"/>
              <a:ea typeface="华文楷体" panose="02010600040101010101" pitchFamily="2" charset="-122"/>
            </a:endParaRPr>
          </a:p>
          <a:p>
            <a:pPr lvl="4">
              <a:lnSpc>
                <a:spcPct val="90000"/>
              </a:lnSpc>
            </a:pPr>
            <a:r>
              <a:rPr lang="zh-CN" altLang="en-US" sz="2800" b="1">
                <a:solidFill>
                  <a:srgbClr val="002060"/>
                </a:solidFill>
                <a:latin typeface="华文楷体" panose="02010600040101010101" pitchFamily="2" charset="-122"/>
                <a:ea typeface="华文楷体" panose="02010600040101010101" pitchFamily="2" charset="-122"/>
              </a:rPr>
              <a:t> </a:t>
            </a:r>
            <a:r>
              <a:rPr lang="en-US" altLang="zh-CN" sz="2800" b="1">
                <a:solidFill>
                  <a:srgbClr val="002060"/>
                </a:solidFill>
                <a:latin typeface="华文楷体" panose="02010600040101010101" pitchFamily="2" charset="-122"/>
                <a:ea typeface="华文楷体" panose="02010600040101010101" pitchFamily="2" charset="-122"/>
              </a:rPr>
              <a:t>Sm;        </a:t>
            </a:r>
            <a:r>
              <a:rPr lang="zh-CN" altLang="en-US" b="1">
                <a:solidFill>
                  <a:srgbClr val="0000FF"/>
                </a:solidFill>
                <a:latin typeface="华文楷体" panose="02010600040101010101" pitchFamily="2" charset="-122"/>
                <a:ea typeface="华文楷体" panose="02010600040101010101" pitchFamily="2" charset="-122"/>
              </a:rPr>
              <a:t>消息队列的计数信号量</a:t>
            </a:r>
            <a:endParaRPr lang="en-US" altLang="zh-CN" b="1">
              <a:solidFill>
                <a:srgbClr val="0000FF"/>
              </a:solidFill>
              <a:latin typeface="华文楷体" panose="02010600040101010101" pitchFamily="2" charset="-122"/>
              <a:ea typeface="华文楷体" panose="02010600040101010101" pitchFamily="2" charset="-122"/>
            </a:endParaRPr>
          </a:p>
          <a:p>
            <a:pPr lvl="4">
              <a:lnSpc>
                <a:spcPct val="90000"/>
              </a:lnSpc>
            </a:pPr>
            <a:r>
              <a:rPr lang="zh-CN" altLang="en-US" sz="2800" b="1">
                <a:solidFill>
                  <a:srgbClr val="002060"/>
                </a:solidFill>
                <a:latin typeface="华文楷体" panose="02010600040101010101" pitchFamily="2" charset="-122"/>
                <a:ea typeface="华文楷体" panose="02010600040101010101" pitchFamily="2" charset="-122"/>
              </a:rPr>
              <a:t>  </a:t>
            </a:r>
            <a:r>
              <a:rPr lang="en-US" altLang="zh-CN" sz="2800" b="1">
                <a:solidFill>
                  <a:srgbClr val="002060"/>
                </a:solidFill>
                <a:latin typeface="华文楷体" panose="02010600040101010101" pitchFamily="2" charset="-122"/>
                <a:ea typeface="华文楷体" panose="02010600040101010101" pitchFamily="2" charset="-122"/>
              </a:rPr>
              <a:t>……</a:t>
            </a:r>
          </a:p>
          <a:p>
            <a:pPr lvl="4">
              <a:lnSpc>
                <a:spcPct val="90000"/>
              </a:lnSpc>
            </a:pPr>
            <a:r>
              <a:rPr lang="en-US" altLang="zh-CN" sz="2800" b="1">
                <a:solidFill>
                  <a:srgbClr val="002060"/>
                </a:solidFill>
                <a:latin typeface="华文楷体" panose="02010600040101010101" pitchFamily="2" charset="-122"/>
                <a:ea typeface="华文楷体" panose="02010600040101010101" pitchFamily="2" charset="-122"/>
              </a:rPr>
              <a:t>}</a:t>
            </a:r>
          </a:p>
        </p:txBody>
      </p:sp>
      <p:sp>
        <p:nvSpPr>
          <p:cNvPr id="142342" name="灯片编号占位符 3">
            <a:extLst>
              <a:ext uri="{FF2B5EF4-FFF2-40B4-BE49-F238E27FC236}">
                <a16:creationId xmlns:a16="http://schemas.microsoft.com/office/drawing/2014/main" id="{377A8897-64E7-2246-B89A-AF6798B3A755}"/>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C2A1B36E-2C9B-964B-9F61-56EC935CAE1A}" type="slidenum">
              <a:rPr lang="zh-CN" altLang="en-US" sz="1800"/>
              <a:pPr/>
              <a:t>37</a:t>
            </a:fld>
            <a:endParaRPr lang="en-US" altLang="zh-CN" sz="1800"/>
          </a:p>
        </p:txBody>
      </p:sp>
    </p:spTree>
    <p:extLst>
      <p:ext uri="{BB962C8B-B14F-4D97-AF65-F5344CB8AC3E}">
        <p14:creationId xmlns:p14="http://schemas.microsoft.com/office/powerpoint/2010/main" val="1895752479"/>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43396"/>
                                        </p:tgtEl>
                                        <p:attrNameLst>
                                          <p:attrName>style.visibility</p:attrName>
                                        </p:attrNameLst>
                                      </p:cBhvr>
                                      <p:to>
                                        <p:strVal val="visible"/>
                                      </p:to>
                                    </p:set>
                                    <p:animEffect transition="in" filter="dissolve">
                                      <p:cBhvr>
                                        <p:cTn id="7" dur="500"/>
                                        <p:tgtEl>
                                          <p:spTgt spid="44339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43397"/>
                                        </p:tgtEl>
                                        <p:attrNameLst>
                                          <p:attrName>style.visibility</p:attrName>
                                        </p:attrNameLst>
                                      </p:cBhvr>
                                      <p:to>
                                        <p:strVal val="visible"/>
                                      </p:to>
                                    </p:set>
                                    <p:animEffect transition="in" filter="dissolve">
                                      <p:cBhvr>
                                        <p:cTn id="12" dur="500"/>
                                        <p:tgtEl>
                                          <p:spTgt spid="44339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3396" grpId="0"/>
      <p:bldP spid="443397" grpId="0" animBg="1" autoUpdateAnimBg="0"/>
      <p:bldP spid="6"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Rectangle 4">
            <a:extLst>
              <a:ext uri="{FF2B5EF4-FFF2-40B4-BE49-F238E27FC236}">
                <a16:creationId xmlns:a16="http://schemas.microsoft.com/office/drawing/2014/main" id="{37332A45-103B-1342-9430-5CEA859795E6}"/>
              </a:ext>
            </a:extLst>
          </p:cNvPr>
          <p:cNvSpPr>
            <a:spLocks noChangeArrowheads="1"/>
          </p:cNvSpPr>
          <p:nvPr/>
        </p:nvSpPr>
        <p:spPr bwMode="auto">
          <a:xfrm>
            <a:off x="2590800" y="1143000"/>
            <a:ext cx="1600200" cy="4648200"/>
          </a:xfrm>
          <a:prstGeom prst="rect">
            <a:avLst/>
          </a:prstGeom>
          <a:solidFill>
            <a:srgbClr val="FFFFFF"/>
          </a:solidFill>
          <a:ln w="38100">
            <a:solidFill>
              <a:schemeClr val="tx1"/>
            </a:solidFill>
            <a:miter lim="800000"/>
            <a:headEnd type="none" w="sm" len="sm"/>
            <a:tailEnd type="none" w="sm" len="sm"/>
          </a:ln>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endParaRPr lang="zh-CN" altLang="en-US"/>
          </a:p>
        </p:txBody>
      </p:sp>
      <p:sp>
        <p:nvSpPr>
          <p:cNvPr id="143363" name="Rectangle 5">
            <a:extLst>
              <a:ext uri="{FF2B5EF4-FFF2-40B4-BE49-F238E27FC236}">
                <a16:creationId xmlns:a16="http://schemas.microsoft.com/office/drawing/2014/main" id="{B268C628-C35C-CF45-82A6-5E032C9FDD8E}"/>
              </a:ext>
            </a:extLst>
          </p:cNvPr>
          <p:cNvSpPr>
            <a:spLocks noChangeArrowheads="1"/>
          </p:cNvSpPr>
          <p:nvPr/>
        </p:nvSpPr>
        <p:spPr bwMode="auto">
          <a:xfrm>
            <a:off x="4953000" y="1066800"/>
            <a:ext cx="1905000" cy="1524000"/>
          </a:xfrm>
          <a:prstGeom prst="rect">
            <a:avLst/>
          </a:prstGeom>
          <a:solidFill>
            <a:srgbClr val="FFFFFF"/>
          </a:solidFill>
          <a:ln w="38100">
            <a:solidFill>
              <a:schemeClr val="tx1"/>
            </a:solidFill>
            <a:miter lim="800000"/>
            <a:headEnd type="none" w="sm" len="sm"/>
            <a:tailEnd type="none" w="sm" len="sm"/>
          </a:ln>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endParaRPr lang="zh-CN" altLang="en-US"/>
          </a:p>
        </p:txBody>
      </p:sp>
      <p:sp>
        <p:nvSpPr>
          <p:cNvPr id="143364" name="Rectangle 6">
            <a:extLst>
              <a:ext uri="{FF2B5EF4-FFF2-40B4-BE49-F238E27FC236}">
                <a16:creationId xmlns:a16="http://schemas.microsoft.com/office/drawing/2014/main" id="{6822E7C8-A6A7-E249-BCA5-5963053AA751}"/>
              </a:ext>
            </a:extLst>
          </p:cNvPr>
          <p:cNvSpPr>
            <a:spLocks noChangeArrowheads="1"/>
          </p:cNvSpPr>
          <p:nvPr/>
        </p:nvSpPr>
        <p:spPr bwMode="auto">
          <a:xfrm>
            <a:off x="5029200" y="3581400"/>
            <a:ext cx="1905000" cy="2057400"/>
          </a:xfrm>
          <a:prstGeom prst="rect">
            <a:avLst/>
          </a:prstGeom>
          <a:solidFill>
            <a:srgbClr val="FFFFFF"/>
          </a:solidFill>
          <a:ln w="38100">
            <a:solidFill>
              <a:schemeClr val="tx1"/>
            </a:solidFill>
            <a:miter lim="800000"/>
            <a:headEnd type="none" w="sm" len="sm"/>
            <a:tailEnd type="none" w="sm" len="sm"/>
          </a:ln>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endParaRPr lang="zh-CN" altLang="en-US"/>
          </a:p>
        </p:txBody>
      </p:sp>
      <p:sp>
        <p:nvSpPr>
          <p:cNvPr id="143365" name="Rectangle 7">
            <a:extLst>
              <a:ext uri="{FF2B5EF4-FFF2-40B4-BE49-F238E27FC236}">
                <a16:creationId xmlns:a16="http://schemas.microsoft.com/office/drawing/2014/main" id="{B6791C09-D227-7040-9534-609038493EA9}"/>
              </a:ext>
            </a:extLst>
          </p:cNvPr>
          <p:cNvSpPr>
            <a:spLocks noChangeArrowheads="1"/>
          </p:cNvSpPr>
          <p:nvPr/>
        </p:nvSpPr>
        <p:spPr bwMode="auto">
          <a:xfrm>
            <a:off x="8153400" y="1143000"/>
            <a:ext cx="1828800" cy="4800600"/>
          </a:xfrm>
          <a:prstGeom prst="rect">
            <a:avLst/>
          </a:prstGeom>
          <a:solidFill>
            <a:srgbClr val="FFFFFF"/>
          </a:solidFill>
          <a:ln w="38100">
            <a:solidFill>
              <a:schemeClr val="tx1"/>
            </a:solidFill>
            <a:miter lim="800000"/>
            <a:headEnd type="none" w="sm" len="sm"/>
            <a:tailEnd type="none" w="sm" len="sm"/>
          </a:ln>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endParaRPr lang="zh-CN" altLang="zh-CN">
              <a:solidFill>
                <a:srgbClr val="FF3300"/>
              </a:solidFill>
            </a:endParaRPr>
          </a:p>
        </p:txBody>
      </p:sp>
      <p:sp>
        <p:nvSpPr>
          <p:cNvPr id="143366" name="Text Box 8">
            <a:extLst>
              <a:ext uri="{FF2B5EF4-FFF2-40B4-BE49-F238E27FC236}">
                <a16:creationId xmlns:a16="http://schemas.microsoft.com/office/drawing/2014/main" id="{DB8C37DF-F94D-9249-89F8-25D31073A92E}"/>
              </a:ext>
            </a:extLst>
          </p:cNvPr>
          <p:cNvSpPr txBox="1">
            <a:spLocks noChangeArrowheads="1"/>
          </p:cNvSpPr>
          <p:nvPr/>
        </p:nvSpPr>
        <p:spPr bwMode="auto">
          <a:xfrm>
            <a:off x="2667000" y="1447800"/>
            <a:ext cx="1524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b="1">
                <a:solidFill>
                  <a:schemeClr val="tx1"/>
                </a:solidFill>
              </a:rPr>
              <a:t>Send ( B,a)</a:t>
            </a:r>
          </a:p>
        </p:txBody>
      </p:sp>
      <p:sp>
        <p:nvSpPr>
          <p:cNvPr id="143367" name="Line 9">
            <a:extLst>
              <a:ext uri="{FF2B5EF4-FFF2-40B4-BE49-F238E27FC236}">
                <a16:creationId xmlns:a16="http://schemas.microsoft.com/office/drawing/2014/main" id="{25E35E4D-67E3-4F43-8067-347F2CB5B79E}"/>
              </a:ext>
            </a:extLst>
          </p:cNvPr>
          <p:cNvSpPr>
            <a:spLocks noChangeShapeType="1"/>
          </p:cNvSpPr>
          <p:nvPr/>
        </p:nvSpPr>
        <p:spPr bwMode="auto">
          <a:xfrm>
            <a:off x="2590800" y="3429000"/>
            <a:ext cx="1600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368" name="Line 10">
            <a:extLst>
              <a:ext uri="{FF2B5EF4-FFF2-40B4-BE49-F238E27FC236}">
                <a16:creationId xmlns:a16="http://schemas.microsoft.com/office/drawing/2014/main" id="{219C2271-1AB4-334F-8FB0-B2BE227EE764}"/>
              </a:ext>
            </a:extLst>
          </p:cNvPr>
          <p:cNvSpPr>
            <a:spLocks noChangeShapeType="1"/>
          </p:cNvSpPr>
          <p:nvPr/>
        </p:nvSpPr>
        <p:spPr bwMode="auto">
          <a:xfrm>
            <a:off x="2590800" y="3886200"/>
            <a:ext cx="1600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369" name="Line 11">
            <a:extLst>
              <a:ext uri="{FF2B5EF4-FFF2-40B4-BE49-F238E27FC236}">
                <a16:creationId xmlns:a16="http://schemas.microsoft.com/office/drawing/2014/main" id="{23C70BE8-0515-3A45-AAFB-4BD441EBE57A}"/>
              </a:ext>
            </a:extLst>
          </p:cNvPr>
          <p:cNvSpPr>
            <a:spLocks noChangeShapeType="1"/>
          </p:cNvSpPr>
          <p:nvPr/>
        </p:nvSpPr>
        <p:spPr bwMode="auto">
          <a:xfrm>
            <a:off x="2590800" y="4343400"/>
            <a:ext cx="1600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370" name="Line 12">
            <a:extLst>
              <a:ext uri="{FF2B5EF4-FFF2-40B4-BE49-F238E27FC236}">
                <a16:creationId xmlns:a16="http://schemas.microsoft.com/office/drawing/2014/main" id="{5F9B4177-93A8-5F43-9743-BE1F671F8177}"/>
              </a:ext>
            </a:extLst>
          </p:cNvPr>
          <p:cNvSpPr>
            <a:spLocks noChangeShapeType="1"/>
          </p:cNvSpPr>
          <p:nvPr/>
        </p:nvSpPr>
        <p:spPr bwMode="auto">
          <a:xfrm>
            <a:off x="2590800" y="4800600"/>
            <a:ext cx="1600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371" name="Text Box 13">
            <a:extLst>
              <a:ext uri="{FF2B5EF4-FFF2-40B4-BE49-F238E27FC236}">
                <a16:creationId xmlns:a16="http://schemas.microsoft.com/office/drawing/2014/main" id="{8F921E27-05D6-5441-9435-981ABCEE5F34}"/>
              </a:ext>
            </a:extLst>
          </p:cNvPr>
          <p:cNvSpPr txBox="1">
            <a:spLocks noChangeArrowheads="1"/>
          </p:cNvSpPr>
          <p:nvPr/>
        </p:nvSpPr>
        <p:spPr bwMode="auto">
          <a:xfrm>
            <a:off x="2667000" y="3429000"/>
            <a:ext cx="1752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b="1">
                <a:solidFill>
                  <a:schemeClr val="tx1"/>
                </a:solidFill>
              </a:rPr>
              <a:t>Sender : A</a:t>
            </a:r>
          </a:p>
        </p:txBody>
      </p:sp>
      <p:sp>
        <p:nvSpPr>
          <p:cNvPr id="143372" name="Text Box 14">
            <a:extLst>
              <a:ext uri="{FF2B5EF4-FFF2-40B4-BE49-F238E27FC236}">
                <a16:creationId xmlns:a16="http://schemas.microsoft.com/office/drawing/2014/main" id="{FB820578-7E60-494C-B175-FD8002D82BAE}"/>
              </a:ext>
            </a:extLst>
          </p:cNvPr>
          <p:cNvSpPr txBox="1">
            <a:spLocks noChangeArrowheads="1"/>
          </p:cNvSpPr>
          <p:nvPr/>
        </p:nvSpPr>
        <p:spPr bwMode="auto">
          <a:xfrm>
            <a:off x="2667000" y="3886200"/>
            <a:ext cx="1752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b="1">
                <a:solidFill>
                  <a:schemeClr val="tx1"/>
                </a:solidFill>
              </a:rPr>
              <a:t>Size : 5</a:t>
            </a:r>
          </a:p>
        </p:txBody>
      </p:sp>
      <p:sp>
        <p:nvSpPr>
          <p:cNvPr id="143373" name="Text Box 15">
            <a:extLst>
              <a:ext uri="{FF2B5EF4-FFF2-40B4-BE49-F238E27FC236}">
                <a16:creationId xmlns:a16="http://schemas.microsoft.com/office/drawing/2014/main" id="{3E1700BF-695A-B240-82D2-EECB9A163DB3}"/>
              </a:ext>
            </a:extLst>
          </p:cNvPr>
          <p:cNvSpPr txBox="1">
            <a:spLocks noChangeArrowheads="1"/>
          </p:cNvSpPr>
          <p:nvPr/>
        </p:nvSpPr>
        <p:spPr bwMode="auto">
          <a:xfrm>
            <a:off x="2590800" y="4343400"/>
            <a:ext cx="1828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b="1">
                <a:solidFill>
                  <a:schemeClr val="tx1"/>
                </a:solidFill>
              </a:rPr>
              <a:t>Text :Hello</a:t>
            </a:r>
          </a:p>
        </p:txBody>
      </p:sp>
      <p:sp>
        <p:nvSpPr>
          <p:cNvPr id="143374" name="Line 16">
            <a:extLst>
              <a:ext uri="{FF2B5EF4-FFF2-40B4-BE49-F238E27FC236}">
                <a16:creationId xmlns:a16="http://schemas.microsoft.com/office/drawing/2014/main" id="{6027E378-3080-684C-88DC-D8C96E6DA853}"/>
              </a:ext>
            </a:extLst>
          </p:cNvPr>
          <p:cNvSpPr>
            <a:spLocks noChangeShapeType="1"/>
          </p:cNvSpPr>
          <p:nvPr/>
        </p:nvSpPr>
        <p:spPr bwMode="auto">
          <a:xfrm>
            <a:off x="4953000" y="1447800"/>
            <a:ext cx="19050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375" name="Line 17">
            <a:extLst>
              <a:ext uri="{FF2B5EF4-FFF2-40B4-BE49-F238E27FC236}">
                <a16:creationId xmlns:a16="http://schemas.microsoft.com/office/drawing/2014/main" id="{50B76CDC-9ECE-CA4E-9A3E-9CA86918321A}"/>
              </a:ext>
            </a:extLst>
          </p:cNvPr>
          <p:cNvSpPr>
            <a:spLocks noChangeShapeType="1"/>
          </p:cNvSpPr>
          <p:nvPr/>
        </p:nvSpPr>
        <p:spPr bwMode="auto">
          <a:xfrm>
            <a:off x="4953000" y="1828800"/>
            <a:ext cx="19050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376" name="Line 18">
            <a:extLst>
              <a:ext uri="{FF2B5EF4-FFF2-40B4-BE49-F238E27FC236}">
                <a16:creationId xmlns:a16="http://schemas.microsoft.com/office/drawing/2014/main" id="{B8E4698D-96B5-EC41-82C4-3DD246B8CE84}"/>
              </a:ext>
            </a:extLst>
          </p:cNvPr>
          <p:cNvSpPr>
            <a:spLocks noChangeShapeType="1"/>
          </p:cNvSpPr>
          <p:nvPr/>
        </p:nvSpPr>
        <p:spPr bwMode="auto">
          <a:xfrm>
            <a:off x="4953000" y="2209800"/>
            <a:ext cx="19050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377" name="Text Box 19">
            <a:extLst>
              <a:ext uri="{FF2B5EF4-FFF2-40B4-BE49-F238E27FC236}">
                <a16:creationId xmlns:a16="http://schemas.microsoft.com/office/drawing/2014/main" id="{F63D21D2-10FB-8044-A0C0-1AF80A5D13E7}"/>
              </a:ext>
            </a:extLst>
          </p:cNvPr>
          <p:cNvSpPr txBox="1">
            <a:spLocks noChangeArrowheads="1"/>
          </p:cNvSpPr>
          <p:nvPr/>
        </p:nvSpPr>
        <p:spPr bwMode="auto">
          <a:xfrm>
            <a:off x="5334000" y="1371600"/>
            <a:ext cx="1371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b="1">
                <a:solidFill>
                  <a:schemeClr val="tx1"/>
                </a:solidFill>
              </a:rPr>
              <a:t>mq</a:t>
            </a:r>
          </a:p>
        </p:txBody>
      </p:sp>
      <p:sp>
        <p:nvSpPr>
          <p:cNvPr id="143378" name="Text Box 20">
            <a:extLst>
              <a:ext uri="{FF2B5EF4-FFF2-40B4-BE49-F238E27FC236}">
                <a16:creationId xmlns:a16="http://schemas.microsoft.com/office/drawing/2014/main" id="{9182AABF-DE42-F345-8F6B-F55045E5BEDD}"/>
              </a:ext>
            </a:extLst>
          </p:cNvPr>
          <p:cNvSpPr txBox="1">
            <a:spLocks noChangeArrowheads="1"/>
          </p:cNvSpPr>
          <p:nvPr/>
        </p:nvSpPr>
        <p:spPr bwMode="auto">
          <a:xfrm>
            <a:off x="5334000" y="1828800"/>
            <a:ext cx="1752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b="1">
                <a:solidFill>
                  <a:schemeClr val="tx1"/>
                </a:solidFill>
              </a:rPr>
              <a:t>mutex</a:t>
            </a:r>
          </a:p>
        </p:txBody>
      </p:sp>
      <p:sp>
        <p:nvSpPr>
          <p:cNvPr id="143379" name="Text Box 21">
            <a:extLst>
              <a:ext uri="{FF2B5EF4-FFF2-40B4-BE49-F238E27FC236}">
                <a16:creationId xmlns:a16="http://schemas.microsoft.com/office/drawing/2014/main" id="{E9A0DEEB-8CD9-944E-B772-3D33F907D6BD}"/>
              </a:ext>
            </a:extLst>
          </p:cNvPr>
          <p:cNvSpPr txBox="1">
            <a:spLocks noChangeArrowheads="1"/>
          </p:cNvSpPr>
          <p:nvPr/>
        </p:nvSpPr>
        <p:spPr bwMode="auto">
          <a:xfrm>
            <a:off x="5334000" y="2209800"/>
            <a:ext cx="1371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b="1">
                <a:solidFill>
                  <a:schemeClr val="tx1"/>
                </a:solidFill>
              </a:rPr>
              <a:t>sm</a:t>
            </a:r>
          </a:p>
        </p:txBody>
      </p:sp>
      <p:sp>
        <p:nvSpPr>
          <p:cNvPr id="143380" name="Text Box 22">
            <a:extLst>
              <a:ext uri="{FF2B5EF4-FFF2-40B4-BE49-F238E27FC236}">
                <a16:creationId xmlns:a16="http://schemas.microsoft.com/office/drawing/2014/main" id="{96977BC6-C346-8C4C-88CD-29585E141886}"/>
              </a:ext>
            </a:extLst>
          </p:cNvPr>
          <p:cNvSpPr txBox="1">
            <a:spLocks noChangeArrowheads="1"/>
          </p:cNvSpPr>
          <p:nvPr/>
        </p:nvSpPr>
        <p:spPr bwMode="auto">
          <a:xfrm>
            <a:off x="5181600" y="609600"/>
            <a:ext cx="1371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b="1">
                <a:solidFill>
                  <a:schemeClr val="tx1"/>
                </a:solidFill>
              </a:rPr>
              <a:t>PCB ( B )</a:t>
            </a:r>
          </a:p>
        </p:txBody>
      </p:sp>
      <p:sp>
        <p:nvSpPr>
          <p:cNvPr id="143381" name="Line 23">
            <a:extLst>
              <a:ext uri="{FF2B5EF4-FFF2-40B4-BE49-F238E27FC236}">
                <a16:creationId xmlns:a16="http://schemas.microsoft.com/office/drawing/2014/main" id="{55D9ED09-5E42-D241-A0DE-1E14AC9A02F7}"/>
              </a:ext>
            </a:extLst>
          </p:cNvPr>
          <p:cNvSpPr>
            <a:spLocks noChangeShapeType="1"/>
          </p:cNvSpPr>
          <p:nvPr/>
        </p:nvSpPr>
        <p:spPr bwMode="auto">
          <a:xfrm>
            <a:off x="5029200" y="4114800"/>
            <a:ext cx="19050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382" name="Line 24">
            <a:extLst>
              <a:ext uri="{FF2B5EF4-FFF2-40B4-BE49-F238E27FC236}">
                <a16:creationId xmlns:a16="http://schemas.microsoft.com/office/drawing/2014/main" id="{428E2052-EC0A-DB4B-A392-4FBDF25EC383}"/>
              </a:ext>
            </a:extLst>
          </p:cNvPr>
          <p:cNvSpPr>
            <a:spLocks noChangeShapeType="1"/>
          </p:cNvSpPr>
          <p:nvPr/>
        </p:nvSpPr>
        <p:spPr bwMode="auto">
          <a:xfrm>
            <a:off x="5029200" y="4648200"/>
            <a:ext cx="19050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383" name="Line 25">
            <a:extLst>
              <a:ext uri="{FF2B5EF4-FFF2-40B4-BE49-F238E27FC236}">
                <a16:creationId xmlns:a16="http://schemas.microsoft.com/office/drawing/2014/main" id="{A78E07DF-34F4-734C-9868-03F81C89B3D5}"/>
              </a:ext>
            </a:extLst>
          </p:cNvPr>
          <p:cNvSpPr>
            <a:spLocks noChangeShapeType="1"/>
          </p:cNvSpPr>
          <p:nvPr/>
        </p:nvSpPr>
        <p:spPr bwMode="auto">
          <a:xfrm>
            <a:off x="5029200" y="5181600"/>
            <a:ext cx="19050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384" name="Text Box 26">
            <a:extLst>
              <a:ext uri="{FF2B5EF4-FFF2-40B4-BE49-F238E27FC236}">
                <a16:creationId xmlns:a16="http://schemas.microsoft.com/office/drawing/2014/main" id="{6E201AF3-557A-1F42-9E20-D7FAF0A1BF05}"/>
              </a:ext>
            </a:extLst>
          </p:cNvPr>
          <p:cNvSpPr txBox="1">
            <a:spLocks noChangeArrowheads="1"/>
          </p:cNvSpPr>
          <p:nvPr/>
        </p:nvSpPr>
        <p:spPr bwMode="auto">
          <a:xfrm>
            <a:off x="5181600" y="3581400"/>
            <a:ext cx="1676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b="1">
                <a:solidFill>
                  <a:schemeClr val="tx1"/>
                </a:solidFill>
              </a:rPr>
              <a:t>Sender : A</a:t>
            </a:r>
          </a:p>
        </p:txBody>
      </p:sp>
      <p:sp>
        <p:nvSpPr>
          <p:cNvPr id="143385" name="Text Box 27">
            <a:extLst>
              <a:ext uri="{FF2B5EF4-FFF2-40B4-BE49-F238E27FC236}">
                <a16:creationId xmlns:a16="http://schemas.microsoft.com/office/drawing/2014/main" id="{78364B95-75F5-484D-8FA1-30072A1E27DC}"/>
              </a:ext>
            </a:extLst>
          </p:cNvPr>
          <p:cNvSpPr txBox="1">
            <a:spLocks noChangeArrowheads="1"/>
          </p:cNvSpPr>
          <p:nvPr/>
        </p:nvSpPr>
        <p:spPr bwMode="auto">
          <a:xfrm>
            <a:off x="5181600" y="4114800"/>
            <a:ext cx="1752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b="1">
                <a:solidFill>
                  <a:schemeClr val="tx1"/>
                </a:solidFill>
              </a:rPr>
              <a:t>Size : 5</a:t>
            </a:r>
          </a:p>
        </p:txBody>
      </p:sp>
      <p:sp>
        <p:nvSpPr>
          <p:cNvPr id="143386" name="Text Box 28">
            <a:extLst>
              <a:ext uri="{FF2B5EF4-FFF2-40B4-BE49-F238E27FC236}">
                <a16:creationId xmlns:a16="http://schemas.microsoft.com/office/drawing/2014/main" id="{137B26E9-B4A5-A145-85A5-849FBCBCB69D}"/>
              </a:ext>
            </a:extLst>
          </p:cNvPr>
          <p:cNvSpPr txBox="1">
            <a:spLocks noChangeArrowheads="1"/>
          </p:cNvSpPr>
          <p:nvPr/>
        </p:nvSpPr>
        <p:spPr bwMode="auto">
          <a:xfrm>
            <a:off x="5105400" y="4724400"/>
            <a:ext cx="1828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b="1">
                <a:solidFill>
                  <a:schemeClr val="tx1"/>
                </a:solidFill>
              </a:rPr>
              <a:t>Text :Hello</a:t>
            </a:r>
          </a:p>
        </p:txBody>
      </p:sp>
      <p:sp>
        <p:nvSpPr>
          <p:cNvPr id="143387" name="Text Box 29">
            <a:extLst>
              <a:ext uri="{FF2B5EF4-FFF2-40B4-BE49-F238E27FC236}">
                <a16:creationId xmlns:a16="http://schemas.microsoft.com/office/drawing/2014/main" id="{D3CB8B34-42E6-6A40-8B32-6EAEEB0F0010}"/>
              </a:ext>
            </a:extLst>
          </p:cNvPr>
          <p:cNvSpPr txBox="1">
            <a:spLocks noChangeArrowheads="1"/>
          </p:cNvSpPr>
          <p:nvPr/>
        </p:nvSpPr>
        <p:spPr bwMode="auto">
          <a:xfrm>
            <a:off x="5334000" y="5257800"/>
            <a:ext cx="1981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b="1">
                <a:solidFill>
                  <a:schemeClr val="tx1"/>
                </a:solidFill>
              </a:rPr>
              <a:t>Next :0</a:t>
            </a:r>
          </a:p>
        </p:txBody>
      </p:sp>
      <p:sp>
        <p:nvSpPr>
          <p:cNvPr id="143388" name="Line 30">
            <a:extLst>
              <a:ext uri="{FF2B5EF4-FFF2-40B4-BE49-F238E27FC236}">
                <a16:creationId xmlns:a16="http://schemas.microsoft.com/office/drawing/2014/main" id="{48980ABF-47A4-824E-8958-02FE75271D42}"/>
              </a:ext>
            </a:extLst>
          </p:cNvPr>
          <p:cNvSpPr>
            <a:spLocks noChangeShapeType="1"/>
          </p:cNvSpPr>
          <p:nvPr/>
        </p:nvSpPr>
        <p:spPr bwMode="auto">
          <a:xfrm>
            <a:off x="8153400" y="3810000"/>
            <a:ext cx="18288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389" name="Line 31">
            <a:extLst>
              <a:ext uri="{FF2B5EF4-FFF2-40B4-BE49-F238E27FC236}">
                <a16:creationId xmlns:a16="http://schemas.microsoft.com/office/drawing/2014/main" id="{EB24DF40-7455-AF48-93BE-9A8E0E9AC7BA}"/>
              </a:ext>
            </a:extLst>
          </p:cNvPr>
          <p:cNvSpPr>
            <a:spLocks noChangeShapeType="1"/>
          </p:cNvSpPr>
          <p:nvPr/>
        </p:nvSpPr>
        <p:spPr bwMode="auto">
          <a:xfrm>
            <a:off x="8153400" y="4267200"/>
            <a:ext cx="18288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390" name="Line 32">
            <a:extLst>
              <a:ext uri="{FF2B5EF4-FFF2-40B4-BE49-F238E27FC236}">
                <a16:creationId xmlns:a16="http://schemas.microsoft.com/office/drawing/2014/main" id="{0ADC2840-B183-7648-8F5C-73B60CB48DBD}"/>
              </a:ext>
            </a:extLst>
          </p:cNvPr>
          <p:cNvSpPr>
            <a:spLocks noChangeShapeType="1"/>
          </p:cNvSpPr>
          <p:nvPr/>
        </p:nvSpPr>
        <p:spPr bwMode="auto">
          <a:xfrm>
            <a:off x="8153400" y="4724400"/>
            <a:ext cx="18288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391" name="Line 33">
            <a:extLst>
              <a:ext uri="{FF2B5EF4-FFF2-40B4-BE49-F238E27FC236}">
                <a16:creationId xmlns:a16="http://schemas.microsoft.com/office/drawing/2014/main" id="{590B5821-604F-EE41-8674-ED0C6D7D0B85}"/>
              </a:ext>
            </a:extLst>
          </p:cNvPr>
          <p:cNvSpPr>
            <a:spLocks noChangeShapeType="1"/>
          </p:cNvSpPr>
          <p:nvPr/>
        </p:nvSpPr>
        <p:spPr bwMode="auto">
          <a:xfrm>
            <a:off x="8153400" y="5181600"/>
            <a:ext cx="18288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392" name="Text Box 34">
            <a:extLst>
              <a:ext uri="{FF2B5EF4-FFF2-40B4-BE49-F238E27FC236}">
                <a16:creationId xmlns:a16="http://schemas.microsoft.com/office/drawing/2014/main" id="{41ED5F82-4BF0-6F41-A59F-C80DB37C3605}"/>
              </a:ext>
            </a:extLst>
          </p:cNvPr>
          <p:cNvSpPr txBox="1">
            <a:spLocks noChangeArrowheads="1"/>
          </p:cNvSpPr>
          <p:nvPr/>
        </p:nvSpPr>
        <p:spPr bwMode="auto">
          <a:xfrm>
            <a:off x="8229600" y="3810000"/>
            <a:ext cx="1752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b="1">
                <a:solidFill>
                  <a:schemeClr val="tx1"/>
                </a:solidFill>
              </a:rPr>
              <a:t>Sender : A</a:t>
            </a:r>
          </a:p>
        </p:txBody>
      </p:sp>
      <p:sp>
        <p:nvSpPr>
          <p:cNvPr id="143393" name="Text Box 35">
            <a:extLst>
              <a:ext uri="{FF2B5EF4-FFF2-40B4-BE49-F238E27FC236}">
                <a16:creationId xmlns:a16="http://schemas.microsoft.com/office/drawing/2014/main" id="{44CCB53F-95E4-7046-9774-F2545B05D31B}"/>
              </a:ext>
            </a:extLst>
          </p:cNvPr>
          <p:cNvSpPr txBox="1">
            <a:spLocks noChangeArrowheads="1"/>
          </p:cNvSpPr>
          <p:nvPr/>
        </p:nvSpPr>
        <p:spPr bwMode="auto">
          <a:xfrm>
            <a:off x="8229600" y="4343400"/>
            <a:ext cx="1600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b="1">
                <a:solidFill>
                  <a:schemeClr val="tx1"/>
                </a:solidFill>
              </a:rPr>
              <a:t>Size : 5</a:t>
            </a:r>
          </a:p>
        </p:txBody>
      </p:sp>
      <p:sp>
        <p:nvSpPr>
          <p:cNvPr id="143394" name="Text Box 36">
            <a:extLst>
              <a:ext uri="{FF2B5EF4-FFF2-40B4-BE49-F238E27FC236}">
                <a16:creationId xmlns:a16="http://schemas.microsoft.com/office/drawing/2014/main" id="{08F92D1B-C326-CA46-A5FC-69410CF9802A}"/>
              </a:ext>
            </a:extLst>
          </p:cNvPr>
          <p:cNvSpPr txBox="1">
            <a:spLocks noChangeArrowheads="1"/>
          </p:cNvSpPr>
          <p:nvPr/>
        </p:nvSpPr>
        <p:spPr bwMode="auto">
          <a:xfrm>
            <a:off x="8229600" y="4724400"/>
            <a:ext cx="1828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b="1">
                <a:solidFill>
                  <a:schemeClr val="tx1"/>
                </a:solidFill>
              </a:rPr>
              <a:t>Text :Hello</a:t>
            </a:r>
          </a:p>
        </p:txBody>
      </p:sp>
      <p:sp>
        <p:nvSpPr>
          <p:cNvPr id="143395" name="Text Box 37">
            <a:extLst>
              <a:ext uri="{FF2B5EF4-FFF2-40B4-BE49-F238E27FC236}">
                <a16:creationId xmlns:a16="http://schemas.microsoft.com/office/drawing/2014/main" id="{213060AC-8FC2-CA40-BEFF-D3CD429489DB}"/>
              </a:ext>
            </a:extLst>
          </p:cNvPr>
          <p:cNvSpPr txBox="1">
            <a:spLocks noChangeArrowheads="1"/>
          </p:cNvSpPr>
          <p:nvPr/>
        </p:nvSpPr>
        <p:spPr bwMode="auto">
          <a:xfrm>
            <a:off x="2667000" y="685800"/>
            <a:ext cx="1447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chemeClr val="tx1"/>
                </a:solidFill>
              </a:rPr>
              <a:t>进程</a:t>
            </a:r>
            <a:r>
              <a:rPr lang="en-US" altLang="zh-CN" b="1">
                <a:solidFill>
                  <a:schemeClr val="tx1"/>
                </a:solidFill>
              </a:rPr>
              <a:t>A</a:t>
            </a:r>
          </a:p>
        </p:txBody>
      </p:sp>
      <p:sp>
        <p:nvSpPr>
          <p:cNvPr id="143396" name="Text Box 38">
            <a:extLst>
              <a:ext uri="{FF2B5EF4-FFF2-40B4-BE49-F238E27FC236}">
                <a16:creationId xmlns:a16="http://schemas.microsoft.com/office/drawing/2014/main" id="{77BB4770-41C4-8F44-8F61-41F4C9B4EF54}"/>
              </a:ext>
            </a:extLst>
          </p:cNvPr>
          <p:cNvSpPr txBox="1">
            <a:spLocks noChangeArrowheads="1"/>
          </p:cNvSpPr>
          <p:nvPr/>
        </p:nvSpPr>
        <p:spPr bwMode="auto">
          <a:xfrm>
            <a:off x="8458200" y="685800"/>
            <a:ext cx="1752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chemeClr val="tx1"/>
                </a:solidFill>
              </a:rPr>
              <a:t>进程</a:t>
            </a:r>
            <a:r>
              <a:rPr lang="en-US" altLang="zh-CN" b="1">
                <a:solidFill>
                  <a:schemeClr val="tx1"/>
                </a:solidFill>
              </a:rPr>
              <a:t>B</a:t>
            </a:r>
          </a:p>
        </p:txBody>
      </p:sp>
      <p:sp>
        <p:nvSpPr>
          <p:cNvPr id="143397" name="Text Box 39">
            <a:extLst>
              <a:ext uri="{FF2B5EF4-FFF2-40B4-BE49-F238E27FC236}">
                <a16:creationId xmlns:a16="http://schemas.microsoft.com/office/drawing/2014/main" id="{161F2A2E-48DA-5F4D-AD38-CE691BCEC465}"/>
              </a:ext>
            </a:extLst>
          </p:cNvPr>
          <p:cNvSpPr txBox="1">
            <a:spLocks noChangeArrowheads="1"/>
          </p:cNvSpPr>
          <p:nvPr/>
        </p:nvSpPr>
        <p:spPr bwMode="auto">
          <a:xfrm>
            <a:off x="1976477" y="3886200"/>
            <a:ext cx="553998" cy="182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vert="eaVert">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chemeClr val="tx1"/>
                </a:solidFill>
              </a:rPr>
              <a:t>发送区</a:t>
            </a:r>
            <a:r>
              <a:rPr lang="en-US" altLang="zh-CN" b="1">
                <a:solidFill>
                  <a:schemeClr val="tx1"/>
                </a:solidFill>
              </a:rPr>
              <a:t>a</a:t>
            </a:r>
          </a:p>
        </p:txBody>
      </p:sp>
      <p:sp>
        <p:nvSpPr>
          <p:cNvPr id="143398" name="Text Box 40">
            <a:extLst>
              <a:ext uri="{FF2B5EF4-FFF2-40B4-BE49-F238E27FC236}">
                <a16:creationId xmlns:a16="http://schemas.microsoft.com/office/drawing/2014/main" id="{FE69DC79-3387-3A4F-B421-FFA26F584284}"/>
              </a:ext>
            </a:extLst>
          </p:cNvPr>
          <p:cNvSpPr txBox="1">
            <a:spLocks noChangeArrowheads="1"/>
          </p:cNvSpPr>
          <p:nvPr/>
        </p:nvSpPr>
        <p:spPr bwMode="auto">
          <a:xfrm>
            <a:off x="10114002" y="3886200"/>
            <a:ext cx="553998" cy="198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vert="eaVert">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chemeClr val="tx1"/>
                </a:solidFill>
              </a:rPr>
              <a:t>接收区</a:t>
            </a:r>
            <a:r>
              <a:rPr lang="en-US" altLang="zh-CN" b="1">
                <a:solidFill>
                  <a:schemeClr val="tx1"/>
                </a:solidFill>
              </a:rPr>
              <a:t>b</a:t>
            </a:r>
          </a:p>
        </p:txBody>
      </p:sp>
      <p:sp>
        <p:nvSpPr>
          <p:cNvPr id="143399" name="Text Box 41">
            <a:extLst>
              <a:ext uri="{FF2B5EF4-FFF2-40B4-BE49-F238E27FC236}">
                <a16:creationId xmlns:a16="http://schemas.microsoft.com/office/drawing/2014/main" id="{85000943-2E3B-CC46-B999-828FDE125320}"/>
              </a:ext>
            </a:extLst>
          </p:cNvPr>
          <p:cNvSpPr txBox="1">
            <a:spLocks noChangeArrowheads="1"/>
          </p:cNvSpPr>
          <p:nvPr/>
        </p:nvSpPr>
        <p:spPr bwMode="auto">
          <a:xfrm>
            <a:off x="4800600" y="2971800"/>
            <a:ext cx="2667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chemeClr val="tx1"/>
                </a:solidFill>
              </a:rPr>
              <a:t>第一消息缓冲区</a:t>
            </a:r>
          </a:p>
        </p:txBody>
      </p:sp>
      <p:sp>
        <p:nvSpPr>
          <p:cNvPr id="143400" name="AutoShape 42">
            <a:extLst>
              <a:ext uri="{FF2B5EF4-FFF2-40B4-BE49-F238E27FC236}">
                <a16:creationId xmlns:a16="http://schemas.microsoft.com/office/drawing/2014/main" id="{2775063E-2473-5344-AD1F-007471BDBD5A}"/>
              </a:ext>
            </a:extLst>
          </p:cNvPr>
          <p:cNvSpPr>
            <a:spLocks/>
          </p:cNvSpPr>
          <p:nvPr/>
        </p:nvSpPr>
        <p:spPr bwMode="auto">
          <a:xfrm>
            <a:off x="9982200" y="3810000"/>
            <a:ext cx="152400" cy="1371600"/>
          </a:xfrm>
          <a:prstGeom prst="rightBrace">
            <a:avLst>
              <a:gd name="adj1" fmla="val 75000"/>
              <a:gd name="adj2" fmla="val 50000"/>
            </a:avLst>
          </a:prstGeom>
          <a:noFill/>
          <a:ln w="19050">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endParaRPr lang="zh-CN" altLang="en-US"/>
          </a:p>
        </p:txBody>
      </p:sp>
      <p:sp>
        <p:nvSpPr>
          <p:cNvPr id="143401" name="AutoShape 43">
            <a:extLst>
              <a:ext uri="{FF2B5EF4-FFF2-40B4-BE49-F238E27FC236}">
                <a16:creationId xmlns:a16="http://schemas.microsoft.com/office/drawing/2014/main" id="{83799F70-1E26-BF46-8DDE-32BA1DEBC788}"/>
              </a:ext>
            </a:extLst>
          </p:cNvPr>
          <p:cNvSpPr>
            <a:spLocks/>
          </p:cNvSpPr>
          <p:nvPr/>
        </p:nvSpPr>
        <p:spPr bwMode="auto">
          <a:xfrm>
            <a:off x="2438400" y="3429000"/>
            <a:ext cx="152400" cy="1371600"/>
          </a:xfrm>
          <a:prstGeom prst="leftBrace">
            <a:avLst>
              <a:gd name="adj1" fmla="val 75000"/>
              <a:gd name="adj2" fmla="val 50000"/>
            </a:avLst>
          </a:prstGeom>
          <a:noFill/>
          <a:ln w="19050">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endParaRPr lang="zh-CN" altLang="en-US"/>
          </a:p>
        </p:txBody>
      </p:sp>
      <p:sp>
        <p:nvSpPr>
          <p:cNvPr id="143402" name="Line 44">
            <a:extLst>
              <a:ext uri="{FF2B5EF4-FFF2-40B4-BE49-F238E27FC236}">
                <a16:creationId xmlns:a16="http://schemas.microsoft.com/office/drawing/2014/main" id="{8DD2D573-1883-4045-A979-19DC2AD3B013}"/>
              </a:ext>
            </a:extLst>
          </p:cNvPr>
          <p:cNvSpPr>
            <a:spLocks noChangeShapeType="1"/>
          </p:cNvSpPr>
          <p:nvPr/>
        </p:nvSpPr>
        <p:spPr bwMode="auto">
          <a:xfrm>
            <a:off x="4038600" y="1371600"/>
            <a:ext cx="4572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403" name="Line 45">
            <a:extLst>
              <a:ext uri="{FF2B5EF4-FFF2-40B4-BE49-F238E27FC236}">
                <a16:creationId xmlns:a16="http://schemas.microsoft.com/office/drawing/2014/main" id="{EA6714D4-1329-9A41-8282-EBCAFC7E9342}"/>
              </a:ext>
            </a:extLst>
          </p:cNvPr>
          <p:cNvSpPr>
            <a:spLocks noChangeShapeType="1"/>
          </p:cNvSpPr>
          <p:nvPr/>
        </p:nvSpPr>
        <p:spPr bwMode="auto">
          <a:xfrm>
            <a:off x="4495800" y="1371600"/>
            <a:ext cx="0" cy="53340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404" name="Line 46">
            <a:extLst>
              <a:ext uri="{FF2B5EF4-FFF2-40B4-BE49-F238E27FC236}">
                <a16:creationId xmlns:a16="http://schemas.microsoft.com/office/drawing/2014/main" id="{184B8DEF-FF2B-5E4A-B803-163BCE1C2D5F}"/>
              </a:ext>
            </a:extLst>
          </p:cNvPr>
          <p:cNvSpPr>
            <a:spLocks noChangeShapeType="1"/>
          </p:cNvSpPr>
          <p:nvPr/>
        </p:nvSpPr>
        <p:spPr bwMode="auto">
          <a:xfrm flipH="1">
            <a:off x="2209800" y="1905000"/>
            <a:ext cx="22860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405" name="Line 47">
            <a:extLst>
              <a:ext uri="{FF2B5EF4-FFF2-40B4-BE49-F238E27FC236}">
                <a16:creationId xmlns:a16="http://schemas.microsoft.com/office/drawing/2014/main" id="{C72B5DFE-B64E-4645-A001-6973534D63DF}"/>
              </a:ext>
            </a:extLst>
          </p:cNvPr>
          <p:cNvSpPr>
            <a:spLocks noChangeShapeType="1"/>
          </p:cNvSpPr>
          <p:nvPr/>
        </p:nvSpPr>
        <p:spPr bwMode="auto">
          <a:xfrm>
            <a:off x="2209800" y="1905000"/>
            <a:ext cx="0" cy="152400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406" name="Line 48">
            <a:extLst>
              <a:ext uri="{FF2B5EF4-FFF2-40B4-BE49-F238E27FC236}">
                <a16:creationId xmlns:a16="http://schemas.microsoft.com/office/drawing/2014/main" id="{452E3FA4-B987-B344-9FF3-0DDA63F779B4}"/>
              </a:ext>
            </a:extLst>
          </p:cNvPr>
          <p:cNvSpPr>
            <a:spLocks noChangeShapeType="1"/>
          </p:cNvSpPr>
          <p:nvPr/>
        </p:nvSpPr>
        <p:spPr bwMode="auto">
          <a:xfrm>
            <a:off x="2209800" y="3429000"/>
            <a:ext cx="381000" cy="0"/>
          </a:xfrm>
          <a:prstGeom prst="line">
            <a:avLst/>
          </a:prstGeom>
          <a:noFill/>
          <a:ln w="28575">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a:lstStyle/>
          <a:p>
            <a:endParaRPr lang="en-US"/>
          </a:p>
        </p:txBody>
      </p:sp>
      <p:sp>
        <p:nvSpPr>
          <p:cNvPr id="143407" name="AutoShape 49">
            <a:extLst>
              <a:ext uri="{FF2B5EF4-FFF2-40B4-BE49-F238E27FC236}">
                <a16:creationId xmlns:a16="http://schemas.microsoft.com/office/drawing/2014/main" id="{1979CB2F-6021-3A4D-8F6E-4D359F0C24B0}"/>
              </a:ext>
            </a:extLst>
          </p:cNvPr>
          <p:cNvSpPr>
            <a:spLocks noChangeArrowheads="1"/>
          </p:cNvSpPr>
          <p:nvPr/>
        </p:nvSpPr>
        <p:spPr bwMode="auto">
          <a:xfrm>
            <a:off x="4191000" y="3962400"/>
            <a:ext cx="838200" cy="457200"/>
          </a:xfrm>
          <a:prstGeom prst="rightArrow">
            <a:avLst>
              <a:gd name="adj1" fmla="val 50000"/>
              <a:gd name="adj2" fmla="val 45833"/>
            </a:avLst>
          </a:prstGeom>
          <a:solidFill>
            <a:schemeClr val="accent1"/>
          </a:solidFill>
          <a:ln w="12700">
            <a:solidFill>
              <a:schemeClr val="tx1"/>
            </a:solidFill>
            <a:miter lim="800000"/>
            <a:headEnd type="none" w="sm" len="sm"/>
            <a:tailEnd type="none" w="sm" len="sm"/>
          </a:ln>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endParaRPr lang="zh-CN" altLang="en-US"/>
          </a:p>
        </p:txBody>
      </p:sp>
      <p:sp>
        <p:nvSpPr>
          <p:cNvPr id="143408" name="AutoShape 50">
            <a:extLst>
              <a:ext uri="{FF2B5EF4-FFF2-40B4-BE49-F238E27FC236}">
                <a16:creationId xmlns:a16="http://schemas.microsoft.com/office/drawing/2014/main" id="{C0C214D3-BB7F-7C42-B28E-4E9D6B6D55E3}"/>
              </a:ext>
            </a:extLst>
          </p:cNvPr>
          <p:cNvSpPr>
            <a:spLocks noChangeArrowheads="1"/>
          </p:cNvSpPr>
          <p:nvPr/>
        </p:nvSpPr>
        <p:spPr bwMode="auto">
          <a:xfrm>
            <a:off x="6934200" y="4267200"/>
            <a:ext cx="1219200" cy="381000"/>
          </a:xfrm>
          <a:prstGeom prst="rightArrow">
            <a:avLst>
              <a:gd name="adj1" fmla="val 50000"/>
              <a:gd name="adj2" fmla="val 80000"/>
            </a:avLst>
          </a:prstGeom>
          <a:solidFill>
            <a:schemeClr val="accent1"/>
          </a:solidFill>
          <a:ln w="12700">
            <a:solidFill>
              <a:schemeClr val="tx1"/>
            </a:solidFill>
            <a:miter lim="800000"/>
            <a:headEnd type="none" w="sm" len="sm"/>
            <a:tailEnd type="none" w="sm" len="sm"/>
          </a:ln>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endParaRPr lang="zh-CN" altLang="en-US"/>
          </a:p>
        </p:txBody>
      </p:sp>
      <p:sp>
        <p:nvSpPr>
          <p:cNvPr id="143409" name="Line 51">
            <a:extLst>
              <a:ext uri="{FF2B5EF4-FFF2-40B4-BE49-F238E27FC236}">
                <a16:creationId xmlns:a16="http://schemas.microsoft.com/office/drawing/2014/main" id="{FE2434B6-5076-1A4A-933E-943E2B6CCC2D}"/>
              </a:ext>
            </a:extLst>
          </p:cNvPr>
          <p:cNvSpPr>
            <a:spLocks noChangeShapeType="1"/>
          </p:cNvSpPr>
          <p:nvPr/>
        </p:nvSpPr>
        <p:spPr bwMode="auto">
          <a:xfrm>
            <a:off x="6705600" y="1676400"/>
            <a:ext cx="5334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410" name="Line 52">
            <a:extLst>
              <a:ext uri="{FF2B5EF4-FFF2-40B4-BE49-F238E27FC236}">
                <a16:creationId xmlns:a16="http://schemas.microsoft.com/office/drawing/2014/main" id="{CBEE7760-3DFB-A742-875F-84F43B381761}"/>
              </a:ext>
            </a:extLst>
          </p:cNvPr>
          <p:cNvSpPr>
            <a:spLocks noChangeShapeType="1"/>
          </p:cNvSpPr>
          <p:nvPr/>
        </p:nvSpPr>
        <p:spPr bwMode="auto">
          <a:xfrm>
            <a:off x="7239000" y="1676400"/>
            <a:ext cx="0" cy="114300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411" name="Line 53">
            <a:extLst>
              <a:ext uri="{FF2B5EF4-FFF2-40B4-BE49-F238E27FC236}">
                <a16:creationId xmlns:a16="http://schemas.microsoft.com/office/drawing/2014/main" id="{E47BD9E7-B16E-BC43-9D87-4DC96DC42BDA}"/>
              </a:ext>
            </a:extLst>
          </p:cNvPr>
          <p:cNvSpPr>
            <a:spLocks noChangeShapeType="1"/>
          </p:cNvSpPr>
          <p:nvPr/>
        </p:nvSpPr>
        <p:spPr bwMode="auto">
          <a:xfrm flipH="1">
            <a:off x="4572000" y="2819400"/>
            <a:ext cx="26670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412" name="Line 54">
            <a:extLst>
              <a:ext uri="{FF2B5EF4-FFF2-40B4-BE49-F238E27FC236}">
                <a16:creationId xmlns:a16="http://schemas.microsoft.com/office/drawing/2014/main" id="{845550CD-28A2-FF4F-AD36-A8CFF61BA66F}"/>
              </a:ext>
            </a:extLst>
          </p:cNvPr>
          <p:cNvSpPr>
            <a:spLocks noChangeShapeType="1"/>
          </p:cNvSpPr>
          <p:nvPr/>
        </p:nvSpPr>
        <p:spPr bwMode="auto">
          <a:xfrm>
            <a:off x="4572000" y="2819400"/>
            <a:ext cx="0" cy="76200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413" name="Line 55">
            <a:extLst>
              <a:ext uri="{FF2B5EF4-FFF2-40B4-BE49-F238E27FC236}">
                <a16:creationId xmlns:a16="http://schemas.microsoft.com/office/drawing/2014/main" id="{AA7D0306-C3F0-6B40-AEC3-8D7645430DA5}"/>
              </a:ext>
            </a:extLst>
          </p:cNvPr>
          <p:cNvSpPr>
            <a:spLocks noChangeShapeType="1"/>
          </p:cNvSpPr>
          <p:nvPr/>
        </p:nvSpPr>
        <p:spPr bwMode="auto">
          <a:xfrm>
            <a:off x="4572000" y="3581400"/>
            <a:ext cx="457200" cy="0"/>
          </a:xfrm>
          <a:prstGeom prst="line">
            <a:avLst/>
          </a:prstGeom>
          <a:noFill/>
          <a:ln w="28575">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a:lstStyle/>
          <a:p>
            <a:endParaRPr lang="en-US"/>
          </a:p>
        </p:txBody>
      </p:sp>
      <p:sp>
        <p:nvSpPr>
          <p:cNvPr id="143414" name="Line 56">
            <a:extLst>
              <a:ext uri="{FF2B5EF4-FFF2-40B4-BE49-F238E27FC236}">
                <a16:creationId xmlns:a16="http://schemas.microsoft.com/office/drawing/2014/main" id="{66B324BA-4F6A-3C44-AFA1-72BB02F37C02}"/>
              </a:ext>
            </a:extLst>
          </p:cNvPr>
          <p:cNvSpPr>
            <a:spLocks noChangeShapeType="1"/>
          </p:cNvSpPr>
          <p:nvPr/>
        </p:nvSpPr>
        <p:spPr bwMode="auto">
          <a:xfrm>
            <a:off x="9753600" y="1447800"/>
            <a:ext cx="5334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415" name="Line 57">
            <a:extLst>
              <a:ext uri="{FF2B5EF4-FFF2-40B4-BE49-F238E27FC236}">
                <a16:creationId xmlns:a16="http://schemas.microsoft.com/office/drawing/2014/main" id="{EA305B7E-AFFE-FE49-BC81-FD0D001B676F}"/>
              </a:ext>
            </a:extLst>
          </p:cNvPr>
          <p:cNvSpPr>
            <a:spLocks noChangeShapeType="1"/>
          </p:cNvSpPr>
          <p:nvPr/>
        </p:nvSpPr>
        <p:spPr bwMode="auto">
          <a:xfrm>
            <a:off x="10287000" y="1447800"/>
            <a:ext cx="0" cy="68580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416" name="Line 58">
            <a:extLst>
              <a:ext uri="{FF2B5EF4-FFF2-40B4-BE49-F238E27FC236}">
                <a16:creationId xmlns:a16="http://schemas.microsoft.com/office/drawing/2014/main" id="{D3B2DAFA-B180-FA47-937F-F4938DFCD15B}"/>
              </a:ext>
            </a:extLst>
          </p:cNvPr>
          <p:cNvSpPr>
            <a:spLocks noChangeShapeType="1"/>
          </p:cNvSpPr>
          <p:nvPr/>
        </p:nvSpPr>
        <p:spPr bwMode="auto">
          <a:xfrm flipH="1">
            <a:off x="7696200" y="2133600"/>
            <a:ext cx="2590800"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417" name="Line 59">
            <a:extLst>
              <a:ext uri="{FF2B5EF4-FFF2-40B4-BE49-F238E27FC236}">
                <a16:creationId xmlns:a16="http://schemas.microsoft.com/office/drawing/2014/main" id="{C46E71CF-D46F-F049-98B3-C6ED3C5C08AA}"/>
              </a:ext>
            </a:extLst>
          </p:cNvPr>
          <p:cNvSpPr>
            <a:spLocks noChangeShapeType="1"/>
          </p:cNvSpPr>
          <p:nvPr/>
        </p:nvSpPr>
        <p:spPr bwMode="auto">
          <a:xfrm>
            <a:off x="7696200" y="2133600"/>
            <a:ext cx="0" cy="167640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en-US"/>
          </a:p>
        </p:txBody>
      </p:sp>
      <p:sp>
        <p:nvSpPr>
          <p:cNvPr id="143418" name="Line 60">
            <a:extLst>
              <a:ext uri="{FF2B5EF4-FFF2-40B4-BE49-F238E27FC236}">
                <a16:creationId xmlns:a16="http://schemas.microsoft.com/office/drawing/2014/main" id="{ECC1AB8F-5C48-1D4B-BE7D-D418DEDFF75C}"/>
              </a:ext>
            </a:extLst>
          </p:cNvPr>
          <p:cNvSpPr>
            <a:spLocks noChangeShapeType="1"/>
          </p:cNvSpPr>
          <p:nvPr/>
        </p:nvSpPr>
        <p:spPr bwMode="auto">
          <a:xfrm>
            <a:off x="7696200" y="3810000"/>
            <a:ext cx="457200" cy="0"/>
          </a:xfrm>
          <a:prstGeom prst="line">
            <a:avLst/>
          </a:prstGeom>
          <a:noFill/>
          <a:ln w="28575">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a:lstStyle/>
          <a:p>
            <a:endParaRPr lang="en-US"/>
          </a:p>
        </p:txBody>
      </p:sp>
      <p:sp>
        <p:nvSpPr>
          <p:cNvPr id="143419" name="Text Box 61">
            <a:extLst>
              <a:ext uri="{FF2B5EF4-FFF2-40B4-BE49-F238E27FC236}">
                <a16:creationId xmlns:a16="http://schemas.microsoft.com/office/drawing/2014/main" id="{9A7EBABC-367C-9640-9AE3-1F21193BB0C1}"/>
              </a:ext>
            </a:extLst>
          </p:cNvPr>
          <p:cNvSpPr txBox="1">
            <a:spLocks noChangeArrowheads="1"/>
          </p:cNvSpPr>
          <p:nvPr/>
        </p:nvSpPr>
        <p:spPr bwMode="auto">
          <a:xfrm>
            <a:off x="7315200" y="35814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b="1">
                <a:solidFill>
                  <a:schemeClr val="tx1"/>
                </a:solidFill>
              </a:rPr>
              <a:t>b</a:t>
            </a:r>
          </a:p>
        </p:txBody>
      </p:sp>
      <p:sp>
        <p:nvSpPr>
          <p:cNvPr id="143420" name="Text Box 62">
            <a:extLst>
              <a:ext uri="{FF2B5EF4-FFF2-40B4-BE49-F238E27FC236}">
                <a16:creationId xmlns:a16="http://schemas.microsoft.com/office/drawing/2014/main" id="{DB543C20-E522-D949-A972-4A900C09E4FC}"/>
              </a:ext>
            </a:extLst>
          </p:cNvPr>
          <p:cNvSpPr txBox="1">
            <a:spLocks noChangeArrowheads="1"/>
          </p:cNvSpPr>
          <p:nvPr/>
        </p:nvSpPr>
        <p:spPr bwMode="auto">
          <a:xfrm>
            <a:off x="1905000" y="3200400"/>
            <a:ext cx="304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b="1">
                <a:solidFill>
                  <a:schemeClr val="tx1"/>
                </a:solidFill>
              </a:rPr>
              <a:t>a</a:t>
            </a:r>
          </a:p>
        </p:txBody>
      </p:sp>
      <p:sp>
        <p:nvSpPr>
          <p:cNvPr id="143421" name="Text Box 63">
            <a:extLst>
              <a:ext uri="{FF2B5EF4-FFF2-40B4-BE49-F238E27FC236}">
                <a16:creationId xmlns:a16="http://schemas.microsoft.com/office/drawing/2014/main" id="{58AF0C10-8502-EA4C-A912-8C938C48CD6D}"/>
              </a:ext>
            </a:extLst>
          </p:cNvPr>
          <p:cNvSpPr txBox="1">
            <a:spLocks noChangeArrowheads="1"/>
          </p:cNvSpPr>
          <p:nvPr/>
        </p:nvSpPr>
        <p:spPr bwMode="auto">
          <a:xfrm>
            <a:off x="8153400" y="1524000"/>
            <a:ext cx="2209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b="1">
                <a:solidFill>
                  <a:schemeClr val="tx1"/>
                </a:solidFill>
              </a:rPr>
              <a:t>Receive ( b )</a:t>
            </a:r>
          </a:p>
        </p:txBody>
      </p:sp>
      <p:sp>
        <p:nvSpPr>
          <p:cNvPr id="143422" name="Text Box 64">
            <a:extLst>
              <a:ext uri="{FF2B5EF4-FFF2-40B4-BE49-F238E27FC236}">
                <a16:creationId xmlns:a16="http://schemas.microsoft.com/office/drawing/2014/main" id="{9791FB43-8B7F-0949-857F-BDCE93BA50F5}"/>
              </a:ext>
            </a:extLst>
          </p:cNvPr>
          <p:cNvSpPr txBox="1">
            <a:spLocks noChangeArrowheads="1"/>
          </p:cNvSpPr>
          <p:nvPr/>
        </p:nvSpPr>
        <p:spPr bwMode="auto">
          <a:xfrm>
            <a:off x="4986339" y="6000751"/>
            <a:ext cx="27527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sz="2800" b="1">
                <a:solidFill>
                  <a:srgbClr val="0000FF"/>
                </a:solidFill>
              </a:rPr>
              <a:t>消息缓冲通信 </a:t>
            </a:r>
          </a:p>
        </p:txBody>
      </p:sp>
      <p:sp>
        <p:nvSpPr>
          <p:cNvPr id="143423" name="Rectangle 65">
            <a:extLst>
              <a:ext uri="{FF2B5EF4-FFF2-40B4-BE49-F238E27FC236}">
                <a16:creationId xmlns:a16="http://schemas.microsoft.com/office/drawing/2014/main" id="{ED8D7D62-B93F-4549-9ECD-792B96918FBD}"/>
              </a:ext>
            </a:extLst>
          </p:cNvPr>
          <p:cNvSpPr>
            <a:spLocks noChangeArrowheads="1"/>
          </p:cNvSpPr>
          <p:nvPr/>
        </p:nvSpPr>
        <p:spPr bwMode="auto">
          <a:xfrm>
            <a:off x="3657600" y="1143000"/>
            <a:ext cx="304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en-US" altLang="zh-CN" b="1">
                <a:solidFill>
                  <a:schemeClr val="tx1"/>
                </a:solidFill>
              </a:rPr>
              <a:t>●</a:t>
            </a:r>
          </a:p>
        </p:txBody>
      </p:sp>
      <p:sp>
        <p:nvSpPr>
          <p:cNvPr id="143424" name="Rectangle 66">
            <a:extLst>
              <a:ext uri="{FF2B5EF4-FFF2-40B4-BE49-F238E27FC236}">
                <a16:creationId xmlns:a16="http://schemas.microsoft.com/office/drawing/2014/main" id="{5502C634-F369-6F47-9A8E-3B7B1D27E283}"/>
              </a:ext>
            </a:extLst>
          </p:cNvPr>
          <p:cNvSpPr>
            <a:spLocks noChangeArrowheads="1"/>
          </p:cNvSpPr>
          <p:nvPr/>
        </p:nvSpPr>
        <p:spPr bwMode="auto">
          <a:xfrm>
            <a:off x="6365876" y="1447800"/>
            <a:ext cx="3397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en-US" altLang="zh-CN" b="1">
                <a:solidFill>
                  <a:schemeClr val="tx1"/>
                </a:solidFill>
              </a:rPr>
              <a:t>●</a:t>
            </a:r>
          </a:p>
        </p:txBody>
      </p:sp>
      <p:sp>
        <p:nvSpPr>
          <p:cNvPr id="143425" name="Rectangle 67">
            <a:extLst>
              <a:ext uri="{FF2B5EF4-FFF2-40B4-BE49-F238E27FC236}">
                <a16:creationId xmlns:a16="http://schemas.microsoft.com/office/drawing/2014/main" id="{469F81DE-5BCC-5645-9FA1-D03D5020A392}"/>
              </a:ext>
            </a:extLst>
          </p:cNvPr>
          <p:cNvSpPr>
            <a:spLocks noChangeArrowheads="1"/>
          </p:cNvSpPr>
          <p:nvPr/>
        </p:nvSpPr>
        <p:spPr bwMode="auto">
          <a:xfrm>
            <a:off x="9413876" y="1219200"/>
            <a:ext cx="4921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en-US" altLang="zh-CN" b="1">
                <a:solidFill>
                  <a:schemeClr val="tx1"/>
                </a:solidFill>
              </a:rPr>
              <a:t>●</a:t>
            </a:r>
          </a:p>
        </p:txBody>
      </p:sp>
      <p:sp>
        <p:nvSpPr>
          <p:cNvPr id="143426" name="Rectangle 68">
            <a:extLst>
              <a:ext uri="{FF2B5EF4-FFF2-40B4-BE49-F238E27FC236}">
                <a16:creationId xmlns:a16="http://schemas.microsoft.com/office/drawing/2014/main" id="{A1A99A58-D43E-CB4B-99FB-E3480BFB0474}"/>
              </a:ext>
            </a:extLst>
          </p:cNvPr>
          <p:cNvSpPr>
            <a:spLocks noChangeArrowheads="1"/>
          </p:cNvSpPr>
          <p:nvPr/>
        </p:nvSpPr>
        <p:spPr bwMode="auto">
          <a:xfrm>
            <a:off x="2057400" y="0"/>
            <a:ext cx="7620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2800" b="1">
                <a:solidFill>
                  <a:srgbClr val="0000FF"/>
                </a:solidFill>
                <a:latin typeface="宋体" panose="02010600030101010101" pitchFamily="2" charset="-122"/>
              </a:rPr>
              <a:t>2.6 </a:t>
            </a:r>
            <a:r>
              <a:rPr lang="zh-CN" altLang="en-US" sz="2800" b="1">
                <a:solidFill>
                  <a:srgbClr val="0000FF"/>
                </a:solidFill>
                <a:latin typeface="宋体" panose="02010600030101010101" pitchFamily="2" charset="-122"/>
              </a:rPr>
              <a:t>进程通信－－</a:t>
            </a:r>
            <a:r>
              <a:rPr lang="zh-CN" altLang="en-US" sz="2800" b="1">
                <a:solidFill>
                  <a:srgbClr val="FF0000"/>
                </a:solidFill>
                <a:latin typeface="宋体" panose="02010600030101010101" pitchFamily="2" charset="-122"/>
              </a:rPr>
              <a:t>消息缓冲队列通信机制</a:t>
            </a:r>
          </a:p>
        </p:txBody>
      </p:sp>
      <p:sp>
        <p:nvSpPr>
          <p:cNvPr id="143427" name="灯片编号占位符 3">
            <a:extLst>
              <a:ext uri="{FF2B5EF4-FFF2-40B4-BE49-F238E27FC236}">
                <a16:creationId xmlns:a16="http://schemas.microsoft.com/office/drawing/2014/main" id="{234FD30E-87E3-C946-85FC-BE644CB74216}"/>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6158FD49-67C6-484F-BADB-503EEB54E1D4}" type="slidenum">
              <a:rPr lang="zh-CN" altLang="en-US" sz="1800"/>
              <a:pPr/>
              <a:t>38</a:t>
            </a:fld>
            <a:endParaRPr lang="en-US" altLang="zh-CN" sz="1800"/>
          </a:p>
        </p:txBody>
      </p:sp>
    </p:spTree>
    <p:extLst>
      <p:ext uri="{BB962C8B-B14F-4D97-AF65-F5344CB8AC3E}">
        <p14:creationId xmlns:p14="http://schemas.microsoft.com/office/powerpoint/2010/main" val="2060157368"/>
      </p:ext>
    </p:extLst>
  </p:cSld>
  <p:clrMapOvr>
    <a:masterClrMapping/>
  </p:clrMapOvr>
  <p:transition>
    <p:random/>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Rectangle 4">
            <a:extLst>
              <a:ext uri="{FF2B5EF4-FFF2-40B4-BE49-F238E27FC236}">
                <a16:creationId xmlns:a16="http://schemas.microsoft.com/office/drawing/2014/main" id="{E1BD926B-82AC-D84E-A2FD-E26AD819EFA6}"/>
              </a:ext>
            </a:extLst>
          </p:cNvPr>
          <p:cNvSpPr>
            <a:spLocks noChangeArrowheads="1"/>
          </p:cNvSpPr>
          <p:nvPr/>
        </p:nvSpPr>
        <p:spPr bwMode="auto">
          <a:xfrm>
            <a:off x="2133600" y="614363"/>
            <a:ext cx="4800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en-US" altLang="zh-CN" sz="3200" b="1">
                <a:solidFill>
                  <a:srgbClr val="FF00FF"/>
                </a:solidFill>
                <a:latin typeface="华文楷体" panose="02010600040101010101" pitchFamily="2" charset="-122"/>
                <a:ea typeface="华文楷体" panose="02010600040101010101" pitchFamily="2" charset="-122"/>
              </a:rPr>
              <a:t>2</a:t>
            </a:r>
            <a:r>
              <a:rPr lang="zh-CN" altLang="en-US" sz="3200" b="1">
                <a:solidFill>
                  <a:srgbClr val="FF00FF"/>
                </a:solidFill>
                <a:latin typeface="华文楷体" panose="02010600040101010101" pitchFamily="2" charset="-122"/>
                <a:ea typeface="华文楷体" panose="02010600040101010101" pitchFamily="2" charset="-122"/>
              </a:rPr>
              <a:t>、发送原语</a:t>
            </a:r>
            <a:endParaRPr lang="zh-CN" altLang="en-US" sz="3200" b="1">
              <a:solidFill>
                <a:srgbClr val="FF00FF"/>
              </a:solidFill>
              <a:latin typeface="华文楷体" panose="02010600040101010101" pitchFamily="2" charset="-122"/>
              <a:ea typeface="华文楷体" panose="02010600040101010101" pitchFamily="2" charset="-122"/>
              <a:sym typeface="Wingdings" pitchFamily="2" charset="2"/>
            </a:endParaRPr>
          </a:p>
        </p:txBody>
      </p:sp>
      <p:sp>
        <p:nvSpPr>
          <p:cNvPr id="444421" name="Rectangle 5">
            <a:extLst>
              <a:ext uri="{FF2B5EF4-FFF2-40B4-BE49-F238E27FC236}">
                <a16:creationId xmlns:a16="http://schemas.microsoft.com/office/drawing/2014/main" id="{6460459A-F0F6-A74D-9C9D-6DF5E3932EA5}"/>
              </a:ext>
            </a:extLst>
          </p:cNvPr>
          <p:cNvSpPr>
            <a:spLocks noChangeArrowheads="1"/>
          </p:cNvSpPr>
          <p:nvPr/>
        </p:nvSpPr>
        <p:spPr bwMode="auto">
          <a:xfrm>
            <a:off x="1990726" y="1066800"/>
            <a:ext cx="8677275" cy="5715000"/>
          </a:xfrm>
          <a:prstGeom prst="rect">
            <a:avLst/>
          </a:prstGeom>
          <a:solidFill>
            <a:srgbClr val="DDDDDD"/>
          </a:solidFill>
          <a:ln w="12700">
            <a:noFill/>
            <a:miter lim="800000"/>
            <a:headEnd type="none" w="sm" len="sm"/>
            <a:tailEnd type="none" w="sm" len="sm"/>
          </a:ln>
          <a:effectLst/>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en-US" altLang="zh-CN" sz="2800" b="1">
                <a:solidFill>
                  <a:srgbClr val="171D17"/>
                </a:solidFill>
                <a:latin typeface="Times New Roman" panose="02020603050405020304" pitchFamily="18" charset="0"/>
                <a:ea typeface="华文楷体" panose="02010600040101010101" pitchFamily="2" charset="-122"/>
              </a:rPr>
              <a:t>void send ( receiver, a) </a:t>
            </a:r>
            <a:r>
              <a:rPr lang="en-US" altLang="zh-CN" b="1">
                <a:solidFill>
                  <a:srgbClr val="0000FF"/>
                </a:solidFill>
                <a:latin typeface="Times New Roman" panose="02020603050405020304" pitchFamily="18" charset="0"/>
                <a:ea typeface="华文楷体" panose="02010600040101010101" pitchFamily="2" charset="-122"/>
              </a:rPr>
              <a:t>{ receiver</a:t>
            </a:r>
            <a:r>
              <a:rPr lang="zh-CN" altLang="en-US" b="1">
                <a:solidFill>
                  <a:srgbClr val="0000FF"/>
                </a:solidFill>
                <a:latin typeface="Times New Roman" panose="02020603050405020304" pitchFamily="18" charset="0"/>
                <a:ea typeface="华文楷体" panose="02010600040101010101" pitchFamily="2" charset="-122"/>
              </a:rPr>
              <a:t>接收进程标识，</a:t>
            </a:r>
            <a:r>
              <a:rPr lang="en-US" altLang="zh-CN" b="1">
                <a:solidFill>
                  <a:srgbClr val="0000FF"/>
                </a:solidFill>
                <a:latin typeface="Times New Roman" panose="02020603050405020304" pitchFamily="18" charset="0"/>
                <a:ea typeface="华文楷体" panose="02010600040101010101" pitchFamily="2" charset="-122"/>
              </a:rPr>
              <a:t>a</a:t>
            </a:r>
            <a:r>
              <a:rPr lang="zh-CN" altLang="en-US" b="1">
                <a:solidFill>
                  <a:srgbClr val="0000FF"/>
                </a:solidFill>
                <a:latin typeface="Times New Roman" panose="02020603050405020304" pitchFamily="18" charset="0"/>
                <a:ea typeface="华文楷体" panose="02010600040101010101" pitchFamily="2" charset="-122"/>
              </a:rPr>
              <a:t>发送区首址</a:t>
            </a:r>
            <a:endParaRPr lang="en-US" altLang="zh-CN" b="1">
              <a:solidFill>
                <a:srgbClr val="0000FF"/>
              </a:solidFill>
              <a:latin typeface="Times New Roman" panose="02020603050405020304" pitchFamily="18" charset="0"/>
              <a:ea typeface="华文楷体" panose="02010600040101010101" pitchFamily="2" charset="-122"/>
            </a:endParaRPr>
          </a:p>
          <a:p>
            <a:r>
              <a:rPr lang="en-US" altLang="zh-CN" sz="2800" b="1">
                <a:solidFill>
                  <a:srgbClr val="171D17"/>
                </a:solidFill>
                <a:latin typeface="Times New Roman" panose="02020603050405020304" pitchFamily="18" charset="0"/>
                <a:ea typeface="华文楷体" panose="02010600040101010101" pitchFamily="2" charset="-122"/>
              </a:rPr>
              <a:t>    getbuf( a.size, i);                       </a:t>
            </a:r>
            <a:r>
              <a:rPr lang="zh-CN" altLang="en-US" b="1">
                <a:solidFill>
                  <a:srgbClr val="0000FF"/>
                </a:solidFill>
                <a:latin typeface="Times New Roman" panose="02020603050405020304" pitchFamily="18" charset="0"/>
                <a:ea typeface="华文楷体" panose="02010600040101010101" pitchFamily="2" charset="-122"/>
              </a:rPr>
              <a:t>根据</a:t>
            </a:r>
            <a:r>
              <a:rPr lang="en-US" altLang="zh-CN" b="1">
                <a:solidFill>
                  <a:srgbClr val="0000FF"/>
                </a:solidFill>
                <a:latin typeface="Times New Roman" panose="02020603050405020304" pitchFamily="18" charset="0"/>
                <a:ea typeface="华文楷体" panose="02010600040101010101" pitchFamily="2" charset="-122"/>
              </a:rPr>
              <a:t>a.size</a:t>
            </a:r>
            <a:r>
              <a:rPr lang="zh-CN" altLang="en-US" b="1">
                <a:solidFill>
                  <a:srgbClr val="0000FF"/>
                </a:solidFill>
                <a:latin typeface="Times New Roman" panose="02020603050405020304" pitchFamily="18" charset="0"/>
                <a:ea typeface="华文楷体" panose="02010600040101010101" pitchFamily="2" charset="-122"/>
              </a:rPr>
              <a:t>申请缓冲区</a:t>
            </a:r>
          </a:p>
          <a:p>
            <a:r>
              <a:rPr lang="zh-CN" altLang="en-US" sz="2800" b="1">
                <a:solidFill>
                  <a:srgbClr val="171D17"/>
                </a:solidFill>
                <a:latin typeface="Times New Roman" panose="02020603050405020304" pitchFamily="18" charset="0"/>
                <a:ea typeface="华文楷体" panose="02010600040101010101" pitchFamily="2" charset="-122"/>
              </a:rPr>
              <a:t>    </a:t>
            </a:r>
            <a:r>
              <a:rPr lang="en-US" altLang="zh-CN" sz="2800" b="1">
                <a:solidFill>
                  <a:srgbClr val="171D17"/>
                </a:solidFill>
                <a:latin typeface="Times New Roman" panose="02020603050405020304" pitchFamily="18" charset="0"/>
                <a:ea typeface="华文楷体" panose="02010600040101010101" pitchFamily="2" charset="-122"/>
              </a:rPr>
              <a:t>i.sender = a.sender;</a:t>
            </a:r>
          </a:p>
          <a:p>
            <a:r>
              <a:rPr lang="en-US" altLang="zh-CN" sz="2800" b="1">
                <a:solidFill>
                  <a:srgbClr val="171D17"/>
                </a:solidFill>
                <a:latin typeface="Times New Roman" panose="02020603050405020304" pitchFamily="18" charset="0"/>
                <a:ea typeface="华文楷体" panose="02010600040101010101" pitchFamily="2" charset="-122"/>
              </a:rPr>
              <a:t>    i.size = a.size;                           </a:t>
            </a:r>
            <a:endParaRPr lang="zh-CN" altLang="en-US" b="1">
              <a:solidFill>
                <a:srgbClr val="0000FF"/>
              </a:solidFill>
              <a:latin typeface="Times New Roman" panose="02020603050405020304" pitchFamily="18" charset="0"/>
              <a:ea typeface="华文楷体" panose="02010600040101010101" pitchFamily="2" charset="-122"/>
            </a:endParaRPr>
          </a:p>
          <a:p>
            <a:r>
              <a:rPr lang="zh-CN" altLang="en-US" sz="2800" b="1">
                <a:solidFill>
                  <a:srgbClr val="171D17"/>
                </a:solidFill>
                <a:latin typeface="Times New Roman" panose="02020603050405020304" pitchFamily="18" charset="0"/>
                <a:ea typeface="华文楷体" panose="02010600040101010101" pitchFamily="2" charset="-122"/>
              </a:rPr>
              <a:t>    </a:t>
            </a:r>
            <a:r>
              <a:rPr lang="en-US" altLang="zh-CN" sz="2800" b="1">
                <a:solidFill>
                  <a:srgbClr val="171D17"/>
                </a:solidFill>
                <a:latin typeface="Times New Roman" panose="02020603050405020304" pitchFamily="18" charset="0"/>
                <a:ea typeface="华文楷体" panose="02010600040101010101" pitchFamily="2" charset="-122"/>
              </a:rPr>
              <a:t>i.text = a.text;          </a:t>
            </a:r>
            <a:r>
              <a:rPr lang="zh-CN" altLang="en-US" b="1">
                <a:solidFill>
                  <a:srgbClr val="0000FF"/>
                </a:solidFill>
                <a:latin typeface="Times New Roman" panose="02020603050405020304" pitchFamily="18" charset="0"/>
                <a:ea typeface="华文楷体" panose="02010600040101010101" pitchFamily="2" charset="-122"/>
              </a:rPr>
              <a:t>复制</a:t>
            </a:r>
            <a:r>
              <a:rPr lang="zh-CN" altLang="zh-CN" b="1">
                <a:solidFill>
                  <a:srgbClr val="0000FF"/>
                </a:solidFill>
                <a:latin typeface="Times New Roman" panose="02020603050405020304" pitchFamily="18" charset="0"/>
                <a:ea typeface="华文楷体" panose="02010600040101010101" pitchFamily="2" charset="-122"/>
              </a:rPr>
              <a:t>发送区</a:t>
            </a:r>
            <a:r>
              <a:rPr lang="en-US" altLang="zh-CN" b="1">
                <a:solidFill>
                  <a:srgbClr val="0000FF"/>
                </a:solidFill>
                <a:latin typeface="Times New Roman" panose="02020603050405020304" pitchFamily="18" charset="0"/>
                <a:ea typeface="华文楷体" panose="02010600040101010101" pitchFamily="2" charset="-122"/>
              </a:rPr>
              <a:t>a</a:t>
            </a:r>
            <a:r>
              <a:rPr lang="zh-CN" altLang="zh-CN" b="1">
                <a:solidFill>
                  <a:srgbClr val="0000FF"/>
                </a:solidFill>
                <a:latin typeface="Times New Roman" panose="02020603050405020304" pitchFamily="18" charset="0"/>
                <a:ea typeface="华文楷体" panose="02010600040101010101" pitchFamily="2" charset="-122"/>
              </a:rPr>
              <a:t>中的信息</a:t>
            </a:r>
            <a:r>
              <a:rPr lang="zh-CN" altLang="en-US" b="1">
                <a:solidFill>
                  <a:srgbClr val="0000FF"/>
                </a:solidFill>
                <a:latin typeface="Times New Roman" panose="02020603050405020304" pitchFamily="18" charset="0"/>
                <a:ea typeface="华文楷体" panose="02010600040101010101" pitchFamily="2" charset="-122"/>
              </a:rPr>
              <a:t>到消息缓冲区</a:t>
            </a:r>
            <a:r>
              <a:rPr lang="en-US" altLang="zh-CN" b="1">
                <a:solidFill>
                  <a:srgbClr val="0000FF"/>
                </a:solidFill>
                <a:latin typeface="Times New Roman" panose="02020603050405020304" pitchFamily="18" charset="0"/>
                <a:ea typeface="华文楷体" panose="02010600040101010101" pitchFamily="2" charset="-122"/>
              </a:rPr>
              <a:t>i</a:t>
            </a:r>
            <a:r>
              <a:rPr lang="zh-CN" altLang="en-US" b="1">
                <a:solidFill>
                  <a:srgbClr val="0000FF"/>
                </a:solidFill>
                <a:latin typeface="Times New Roman" panose="02020603050405020304" pitchFamily="18" charset="0"/>
                <a:ea typeface="华文楷体" panose="02010600040101010101" pitchFamily="2" charset="-122"/>
              </a:rPr>
              <a:t>中</a:t>
            </a:r>
          </a:p>
          <a:p>
            <a:r>
              <a:rPr lang="zh-CN" altLang="en-US" sz="2800" b="1">
                <a:solidFill>
                  <a:srgbClr val="171D17"/>
                </a:solidFill>
                <a:latin typeface="Times New Roman" panose="02020603050405020304" pitchFamily="18" charset="0"/>
                <a:ea typeface="华文楷体" panose="02010600040101010101" pitchFamily="2" charset="-122"/>
              </a:rPr>
              <a:t>    </a:t>
            </a:r>
            <a:r>
              <a:rPr lang="en-US" altLang="zh-CN" sz="2800" b="1">
                <a:solidFill>
                  <a:srgbClr val="171D17"/>
                </a:solidFill>
                <a:latin typeface="Times New Roman" panose="02020603050405020304" pitchFamily="18" charset="0"/>
                <a:ea typeface="华文楷体" panose="02010600040101010101" pitchFamily="2" charset="-122"/>
              </a:rPr>
              <a:t>i.next = 0;</a:t>
            </a:r>
          </a:p>
          <a:p>
            <a:r>
              <a:rPr lang="en-US" altLang="zh-CN" sz="2800" b="1">
                <a:solidFill>
                  <a:srgbClr val="171D17"/>
                </a:solidFill>
                <a:latin typeface="Times New Roman" panose="02020603050405020304" pitchFamily="18" charset="0"/>
                <a:ea typeface="华文楷体" panose="02010600040101010101" pitchFamily="2" charset="-122"/>
              </a:rPr>
              <a:t>    getid(PCB set, receiver. j );  </a:t>
            </a:r>
            <a:r>
              <a:rPr lang="zh-CN" altLang="en-US" b="1">
                <a:solidFill>
                  <a:srgbClr val="0000FF"/>
                </a:solidFill>
                <a:latin typeface="Times New Roman" panose="02020603050405020304" pitchFamily="18" charset="0"/>
                <a:ea typeface="华文楷体" panose="02010600040101010101" pitchFamily="2" charset="-122"/>
              </a:rPr>
              <a:t>获得接收进程的内部标识符</a:t>
            </a:r>
            <a:r>
              <a:rPr lang="en-US" altLang="zh-CN" b="1">
                <a:solidFill>
                  <a:srgbClr val="0000FF"/>
                </a:solidFill>
                <a:latin typeface="Times New Roman" panose="02020603050405020304" pitchFamily="18" charset="0"/>
                <a:ea typeface="华文楷体" panose="02010600040101010101" pitchFamily="2" charset="-122"/>
              </a:rPr>
              <a:t>j</a:t>
            </a:r>
          </a:p>
          <a:p>
            <a:r>
              <a:rPr lang="en-US" altLang="zh-CN" sz="2800" b="1">
                <a:solidFill>
                  <a:srgbClr val="171D17"/>
                </a:solidFill>
                <a:latin typeface="Times New Roman" panose="02020603050405020304" pitchFamily="18" charset="0"/>
                <a:ea typeface="华文楷体" panose="02010600040101010101" pitchFamily="2" charset="-122"/>
              </a:rPr>
              <a:t>    wait ( j.mutex );</a:t>
            </a:r>
          </a:p>
          <a:p>
            <a:r>
              <a:rPr lang="en-US" altLang="zh-CN" sz="2800" b="1">
                <a:solidFill>
                  <a:srgbClr val="171D17"/>
                </a:solidFill>
                <a:latin typeface="Times New Roman" panose="02020603050405020304" pitchFamily="18" charset="0"/>
                <a:ea typeface="华文楷体" panose="02010600040101010101" pitchFamily="2" charset="-122"/>
              </a:rPr>
              <a:t>    insert( &amp;j.mq, i );                   </a:t>
            </a:r>
            <a:r>
              <a:rPr lang="zh-CN" altLang="en-US" b="1">
                <a:solidFill>
                  <a:srgbClr val="0000FF"/>
                </a:solidFill>
                <a:latin typeface="Times New Roman" panose="02020603050405020304" pitchFamily="18" charset="0"/>
                <a:ea typeface="华文楷体" panose="02010600040101010101" pitchFamily="2" charset="-122"/>
              </a:rPr>
              <a:t>将消息缓冲区插入消息队列</a:t>
            </a:r>
          </a:p>
          <a:p>
            <a:r>
              <a:rPr lang="zh-CN" altLang="en-US" sz="2800" b="1">
                <a:solidFill>
                  <a:srgbClr val="171D17"/>
                </a:solidFill>
                <a:latin typeface="Times New Roman" panose="02020603050405020304" pitchFamily="18" charset="0"/>
                <a:ea typeface="华文楷体" panose="02010600040101010101" pitchFamily="2" charset="-122"/>
              </a:rPr>
              <a:t>    </a:t>
            </a:r>
            <a:r>
              <a:rPr lang="en-US" altLang="zh-CN" sz="2800" b="1">
                <a:solidFill>
                  <a:srgbClr val="171D17"/>
                </a:solidFill>
                <a:latin typeface="Times New Roman" panose="02020603050405020304" pitchFamily="18" charset="0"/>
                <a:ea typeface="华文楷体" panose="02010600040101010101" pitchFamily="2" charset="-122"/>
              </a:rPr>
              <a:t>signal ( j.mutex ) ;</a:t>
            </a:r>
          </a:p>
          <a:p>
            <a:r>
              <a:rPr lang="en-US" altLang="zh-CN" sz="2800" b="1">
                <a:solidFill>
                  <a:srgbClr val="171D17"/>
                </a:solidFill>
                <a:latin typeface="Times New Roman" panose="02020603050405020304" pitchFamily="18" charset="0"/>
                <a:ea typeface="华文楷体" panose="02010600040101010101" pitchFamily="2" charset="-122"/>
              </a:rPr>
              <a:t>    signal ( j.Sm );       </a:t>
            </a:r>
            <a:r>
              <a:rPr lang="zh-CN" altLang="en-US" b="1">
                <a:solidFill>
                  <a:srgbClr val="0000FF"/>
                </a:solidFill>
                <a:latin typeface="Times New Roman" panose="02020603050405020304" pitchFamily="18" charset="0"/>
                <a:ea typeface="华文楷体" panose="02010600040101010101" pitchFamily="2" charset="-122"/>
              </a:rPr>
              <a:t>通知 </a:t>
            </a:r>
            <a:r>
              <a:rPr lang="en-US" altLang="zh-CN" b="1">
                <a:solidFill>
                  <a:srgbClr val="0000FF"/>
                </a:solidFill>
                <a:latin typeface="Times New Roman" panose="02020603050405020304" pitchFamily="18" charset="0"/>
                <a:ea typeface="华文楷体" panose="02010600040101010101" pitchFamily="2" charset="-122"/>
              </a:rPr>
              <a:t>J </a:t>
            </a:r>
            <a:r>
              <a:rPr lang="zh-CN" altLang="en-US" b="1">
                <a:solidFill>
                  <a:srgbClr val="0000FF"/>
                </a:solidFill>
                <a:latin typeface="Times New Roman" panose="02020603050405020304" pitchFamily="18" charset="0"/>
                <a:ea typeface="华文楷体" panose="02010600040101010101" pitchFamily="2" charset="-122"/>
              </a:rPr>
              <a:t>进程有消息挂到它 的消息队列上</a:t>
            </a:r>
          </a:p>
          <a:p>
            <a:r>
              <a:rPr lang="zh-CN" altLang="en-US" sz="2800" b="1">
                <a:solidFill>
                  <a:srgbClr val="171D17"/>
                </a:solidFill>
                <a:latin typeface="Times New Roman" panose="02020603050405020304" pitchFamily="18" charset="0"/>
                <a:ea typeface="华文楷体" panose="02010600040101010101" pitchFamily="2" charset="-122"/>
              </a:rPr>
              <a:t> </a:t>
            </a:r>
            <a:r>
              <a:rPr lang="en-US" altLang="zh-CN" sz="2800" b="1">
                <a:solidFill>
                  <a:srgbClr val="171D17"/>
                </a:solidFill>
                <a:latin typeface="Times New Roman" panose="02020603050405020304" pitchFamily="18" charset="0"/>
                <a:ea typeface="华文楷体" panose="02010600040101010101" pitchFamily="2" charset="-122"/>
              </a:rPr>
              <a:t> }</a:t>
            </a:r>
          </a:p>
        </p:txBody>
      </p:sp>
      <p:sp>
        <p:nvSpPr>
          <p:cNvPr id="144388" name="Rectangle 6">
            <a:extLst>
              <a:ext uri="{FF2B5EF4-FFF2-40B4-BE49-F238E27FC236}">
                <a16:creationId xmlns:a16="http://schemas.microsoft.com/office/drawing/2014/main" id="{C1568D08-C620-D748-811F-276159D87757}"/>
              </a:ext>
            </a:extLst>
          </p:cNvPr>
          <p:cNvSpPr>
            <a:spLocks noChangeArrowheads="1"/>
          </p:cNvSpPr>
          <p:nvPr/>
        </p:nvSpPr>
        <p:spPr bwMode="auto">
          <a:xfrm>
            <a:off x="2057400" y="0"/>
            <a:ext cx="7620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2800" b="1">
                <a:solidFill>
                  <a:srgbClr val="0000FF"/>
                </a:solidFill>
                <a:latin typeface="宋体" panose="02010600030101010101" pitchFamily="2" charset="-122"/>
              </a:rPr>
              <a:t>2.6 </a:t>
            </a:r>
            <a:r>
              <a:rPr lang="zh-CN" altLang="en-US" sz="2800" b="1">
                <a:solidFill>
                  <a:srgbClr val="0000FF"/>
                </a:solidFill>
                <a:latin typeface="宋体" panose="02010600030101010101" pitchFamily="2" charset="-122"/>
              </a:rPr>
              <a:t>进程通信－－</a:t>
            </a:r>
            <a:r>
              <a:rPr lang="zh-CN" altLang="en-US" sz="2800" b="1">
                <a:solidFill>
                  <a:srgbClr val="FF0000"/>
                </a:solidFill>
                <a:latin typeface="宋体" panose="02010600030101010101" pitchFamily="2" charset="-122"/>
              </a:rPr>
              <a:t>消息缓冲队列通信机制</a:t>
            </a:r>
          </a:p>
        </p:txBody>
      </p:sp>
      <p:sp>
        <p:nvSpPr>
          <p:cNvPr id="144389" name="灯片编号占位符 3">
            <a:extLst>
              <a:ext uri="{FF2B5EF4-FFF2-40B4-BE49-F238E27FC236}">
                <a16:creationId xmlns:a16="http://schemas.microsoft.com/office/drawing/2014/main" id="{AE1AFAAB-1892-DB49-8FF3-BE2BCBB599C4}"/>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CFAC65F4-376B-4844-B3E3-B1D9851DC7F8}" type="slidenum">
              <a:rPr lang="zh-CN" altLang="en-US" sz="1800"/>
              <a:pPr/>
              <a:t>39</a:t>
            </a:fld>
            <a:endParaRPr lang="en-US" altLang="zh-CN" sz="1800"/>
          </a:p>
        </p:txBody>
      </p:sp>
    </p:spTree>
    <p:extLst>
      <p:ext uri="{BB962C8B-B14F-4D97-AF65-F5344CB8AC3E}">
        <p14:creationId xmlns:p14="http://schemas.microsoft.com/office/powerpoint/2010/main" val="2695305668"/>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44421">
                                            <p:bg/>
                                          </p:spTgt>
                                        </p:tgtEl>
                                        <p:attrNameLst>
                                          <p:attrName>style.visibility</p:attrName>
                                        </p:attrNameLst>
                                      </p:cBhvr>
                                      <p:to>
                                        <p:strVal val="visible"/>
                                      </p:to>
                                    </p:set>
                                    <p:animEffect transition="in" filter="dissolve">
                                      <p:cBhvr>
                                        <p:cTn id="7" dur="500"/>
                                        <p:tgtEl>
                                          <p:spTgt spid="444421">
                                            <p:bg/>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44421">
                                            <p:txEl>
                                              <p:pRg st="0" end="0"/>
                                            </p:txEl>
                                          </p:spTgt>
                                        </p:tgtEl>
                                        <p:attrNameLst>
                                          <p:attrName>style.visibility</p:attrName>
                                        </p:attrNameLst>
                                      </p:cBhvr>
                                      <p:to>
                                        <p:strVal val="visible"/>
                                      </p:to>
                                    </p:set>
                                    <p:animEffect transition="in" filter="dissolve">
                                      <p:cBhvr>
                                        <p:cTn id="12" dur="500"/>
                                        <p:tgtEl>
                                          <p:spTgt spid="444421">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44421">
                                            <p:txEl>
                                              <p:pRg st="1" end="1"/>
                                            </p:txEl>
                                          </p:spTgt>
                                        </p:tgtEl>
                                        <p:attrNameLst>
                                          <p:attrName>style.visibility</p:attrName>
                                        </p:attrNameLst>
                                      </p:cBhvr>
                                      <p:to>
                                        <p:strVal val="visible"/>
                                      </p:to>
                                    </p:set>
                                    <p:animEffect transition="in" filter="dissolve">
                                      <p:cBhvr>
                                        <p:cTn id="17" dur="500"/>
                                        <p:tgtEl>
                                          <p:spTgt spid="444421">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444421">
                                            <p:txEl>
                                              <p:pRg st="2" end="2"/>
                                            </p:txEl>
                                          </p:spTgt>
                                        </p:tgtEl>
                                        <p:attrNameLst>
                                          <p:attrName>style.visibility</p:attrName>
                                        </p:attrNameLst>
                                      </p:cBhvr>
                                      <p:to>
                                        <p:strVal val="visible"/>
                                      </p:to>
                                    </p:set>
                                    <p:animEffect transition="in" filter="dissolve">
                                      <p:cBhvr>
                                        <p:cTn id="22" dur="500"/>
                                        <p:tgtEl>
                                          <p:spTgt spid="444421">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444421">
                                            <p:txEl>
                                              <p:pRg st="3" end="3"/>
                                            </p:txEl>
                                          </p:spTgt>
                                        </p:tgtEl>
                                        <p:attrNameLst>
                                          <p:attrName>style.visibility</p:attrName>
                                        </p:attrNameLst>
                                      </p:cBhvr>
                                      <p:to>
                                        <p:strVal val="visible"/>
                                      </p:to>
                                    </p:set>
                                    <p:animEffect transition="in" filter="dissolve">
                                      <p:cBhvr>
                                        <p:cTn id="27" dur="500"/>
                                        <p:tgtEl>
                                          <p:spTgt spid="444421">
                                            <p:txEl>
                                              <p:pRg st="3" end="3"/>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444421">
                                            <p:txEl>
                                              <p:pRg st="4" end="4"/>
                                            </p:txEl>
                                          </p:spTgt>
                                        </p:tgtEl>
                                        <p:attrNameLst>
                                          <p:attrName>style.visibility</p:attrName>
                                        </p:attrNameLst>
                                      </p:cBhvr>
                                      <p:to>
                                        <p:strVal val="visible"/>
                                      </p:to>
                                    </p:set>
                                    <p:animEffect transition="in" filter="dissolve">
                                      <p:cBhvr>
                                        <p:cTn id="32" dur="500"/>
                                        <p:tgtEl>
                                          <p:spTgt spid="444421">
                                            <p:txEl>
                                              <p:pRg st="4" end="4"/>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444421">
                                            <p:txEl>
                                              <p:pRg st="5" end="5"/>
                                            </p:txEl>
                                          </p:spTgt>
                                        </p:tgtEl>
                                        <p:attrNameLst>
                                          <p:attrName>style.visibility</p:attrName>
                                        </p:attrNameLst>
                                      </p:cBhvr>
                                      <p:to>
                                        <p:strVal val="visible"/>
                                      </p:to>
                                    </p:set>
                                    <p:animEffect transition="in" filter="dissolve">
                                      <p:cBhvr>
                                        <p:cTn id="37" dur="500"/>
                                        <p:tgtEl>
                                          <p:spTgt spid="444421">
                                            <p:txEl>
                                              <p:pRg st="5" end="5"/>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444421">
                                            <p:txEl>
                                              <p:pRg st="6" end="6"/>
                                            </p:txEl>
                                          </p:spTgt>
                                        </p:tgtEl>
                                        <p:attrNameLst>
                                          <p:attrName>style.visibility</p:attrName>
                                        </p:attrNameLst>
                                      </p:cBhvr>
                                      <p:to>
                                        <p:strVal val="visible"/>
                                      </p:to>
                                    </p:set>
                                    <p:animEffect transition="in" filter="dissolve">
                                      <p:cBhvr>
                                        <p:cTn id="42" dur="500"/>
                                        <p:tgtEl>
                                          <p:spTgt spid="444421">
                                            <p:txEl>
                                              <p:pRg st="6" end="6"/>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444421">
                                            <p:txEl>
                                              <p:pRg st="7" end="7"/>
                                            </p:txEl>
                                          </p:spTgt>
                                        </p:tgtEl>
                                        <p:attrNameLst>
                                          <p:attrName>style.visibility</p:attrName>
                                        </p:attrNameLst>
                                      </p:cBhvr>
                                      <p:to>
                                        <p:strVal val="visible"/>
                                      </p:to>
                                    </p:set>
                                    <p:animEffect transition="in" filter="dissolve">
                                      <p:cBhvr>
                                        <p:cTn id="47" dur="500"/>
                                        <p:tgtEl>
                                          <p:spTgt spid="444421">
                                            <p:txEl>
                                              <p:pRg st="7" end="7"/>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444421">
                                            <p:txEl>
                                              <p:pRg st="8" end="8"/>
                                            </p:txEl>
                                          </p:spTgt>
                                        </p:tgtEl>
                                        <p:attrNameLst>
                                          <p:attrName>style.visibility</p:attrName>
                                        </p:attrNameLst>
                                      </p:cBhvr>
                                      <p:to>
                                        <p:strVal val="visible"/>
                                      </p:to>
                                    </p:set>
                                    <p:animEffect transition="in" filter="dissolve">
                                      <p:cBhvr>
                                        <p:cTn id="52" dur="500"/>
                                        <p:tgtEl>
                                          <p:spTgt spid="444421">
                                            <p:txEl>
                                              <p:pRg st="8" end="8"/>
                                            </p:txEl>
                                          </p:spTgt>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9" presetClass="entr" presetSubtype="0" fill="hold" grpId="0" nodeType="clickEffect">
                                  <p:stCondLst>
                                    <p:cond delay="0"/>
                                  </p:stCondLst>
                                  <p:childTnLst>
                                    <p:set>
                                      <p:cBhvr>
                                        <p:cTn id="56" dur="1" fill="hold">
                                          <p:stCondLst>
                                            <p:cond delay="0"/>
                                          </p:stCondLst>
                                        </p:cTn>
                                        <p:tgtEl>
                                          <p:spTgt spid="444421">
                                            <p:txEl>
                                              <p:pRg st="9" end="9"/>
                                            </p:txEl>
                                          </p:spTgt>
                                        </p:tgtEl>
                                        <p:attrNameLst>
                                          <p:attrName>style.visibility</p:attrName>
                                        </p:attrNameLst>
                                      </p:cBhvr>
                                      <p:to>
                                        <p:strVal val="visible"/>
                                      </p:to>
                                    </p:set>
                                    <p:animEffect transition="in" filter="dissolve">
                                      <p:cBhvr>
                                        <p:cTn id="57" dur="500"/>
                                        <p:tgtEl>
                                          <p:spTgt spid="444421">
                                            <p:txEl>
                                              <p:pRg st="9" end="9"/>
                                            </p:txEl>
                                          </p:spTgt>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9" presetClass="entr" presetSubtype="0" fill="hold" grpId="0" nodeType="clickEffect">
                                  <p:stCondLst>
                                    <p:cond delay="0"/>
                                  </p:stCondLst>
                                  <p:childTnLst>
                                    <p:set>
                                      <p:cBhvr>
                                        <p:cTn id="61" dur="1" fill="hold">
                                          <p:stCondLst>
                                            <p:cond delay="0"/>
                                          </p:stCondLst>
                                        </p:cTn>
                                        <p:tgtEl>
                                          <p:spTgt spid="444421">
                                            <p:txEl>
                                              <p:pRg st="10" end="10"/>
                                            </p:txEl>
                                          </p:spTgt>
                                        </p:tgtEl>
                                        <p:attrNameLst>
                                          <p:attrName>style.visibility</p:attrName>
                                        </p:attrNameLst>
                                      </p:cBhvr>
                                      <p:to>
                                        <p:strVal val="visible"/>
                                      </p:to>
                                    </p:set>
                                    <p:animEffect transition="in" filter="dissolve">
                                      <p:cBhvr>
                                        <p:cTn id="62" dur="500"/>
                                        <p:tgtEl>
                                          <p:spTgt spid="444421">
                                            <p:txEl>
                                              <p:pRg st="10" end="10"/>
                                            </p:txEl>
                                          </p:spTgt>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9" presetClass="entr" presetSubtype="0" fill="hold" grpId="0" nodeType="clickEffect">
                                  <p:stCondLst>
                                    <p:cond delay="0"/>
                                  </p:stCondLst>
                                  <p:childTnLst>
                                    <p:set>
                                      <p:cBhvr>
                                        <p:cTn id="66" dur="1" fill="hold">
                                          <p:stCondLst>
                                            <p:cond delay="0"/>
                                          </p:stCondLst>
                                        </p:cTn>
                                        <p:tgtEl>
                                          <p:spTgt spid="444421">
                                            <p:txEl>
                                              <p:pRg st="11" end="11"/>
                                            </p:txEl>
                                          </p:spTgt>
                                        </p:tgtEl>
                                        <p:attrNameLst>
                                          <p:attrName>style.visibility</p:attrName>
                                        </p:attrNameLst>
                                      </p:cBhvr>
                                      <p:to>
                                        <p:strVal val="visible"/>
                                      </p:to>
                                    </p:set>
                                    <p:animEffect transition="in" filter="dissolve">
                                      <p:cBhvr>
                                        <p:cTn id="67" dur="500"/>
                                        <p:tgtEl>
                                          <p:spTgt spid="444421">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4421" grpId="0" build="p"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507B3-130E-E148-ADE0-ADEEB86344BE}"/>
              </a:ext>
            </a:extLst>
          </p:cNvPr>
          <p:cNvSpPr>
            <a:spLocks noGrp="1"/>
          </p:cNvSpPr>
          <p:nvPr>
            <p:ph type="title"/>
          </p:nvPr>
        </p:nvSpPr>
        <p:spPr/>
        <p:txBody>
          <a:bodyPr/>
          <a:lstStyle/>
          <a:p>
            <a:r>
              <a:rPr lang="zh-TW" altLang="en-US" dirty="0"/>
              <a:t>进程的概念</a:t>
            </a:r>
            <a:endParaRPr lang="en-US" dirty="0"/>
          </a:p>
        </p:txBody>
      </p:sp>
      <p:sp>
        <p:nvSpPr>
          <p:cNvPr id="3" name="Slide Number Placeholder 2">
            <a:extLst>
              <a:ext uri="{FF2B5EF4-FFF2-40B4-BE49-F238E27FC236}">
                <a16:creationId xmlns:a16="http://schemas.microsoft.com/office/drawing/2014/main" id="{F58B83CC-D882-2F4D-9D88-77166DA3E778}"/>
              </a:ext>
            </a:extLst>
          </p:cNvPr>
          <p:cNvSpPr>
            <a:spLocks noGrp="1"/>
          </p:cNvSpPr>
          <p:nvPr>
            <p:ph type="sldNum" sz="quarter" idx="12"/>
          </p:nvPr>
        </p:nvSpPr>
        <p:spPr/>
        <p:txBody>
          <a:bodyPr/>
          <a:lstStyle/>
          <a:p>
            <a:fld id="{C306F920-8F9B-6440-868E-E05577D2AEEB}" type="slidenum">
              <a:rPr lang="zh-CN" altLang="en-US" smtClean="0"/>
              <a:pPr/>
              <a:t>4</a:t>
            </a:fld>
            <a:endParaRPr lang="en-US" altLang="zh-CN"/>
          </a:p>
        </p:txBody>
      </p:sp>
      <p:pic>
        <p:nvPicPr>
          <p:cNvPr id="5" name="Picture 4">
            <a:extLst>
              <a:ext uri="{FF2B5EF4-FFF2-40B4-BE49-F238E27FC236}">
                <a16:creationId xmlns:a16="http://schemas.microsoft.com/office/drawing/2014/main" id="{849BE67B-82BE-1346-A553-822E0490232C}"/>
              </a:ext>
            </a:extLst>
          </p:cNvPr>
          <p:cNvPicPr>
            <a:picLocks noChangeAspect="1"/>
          </p:cNvPicPr>
          <p:nvPr/>
        </p:nvPicPr>
        <p:blipFill rotWithShape="1">
          <a:blip r:embed="rId2"/>
          <a:srcRect r="82502"/>
          <a:stretch/>
        </p:blipFill>
        <p:spPr>
          <a:xfrm>
            <a:off x="0" y="1280559"/>
            <a:ext cx="2135560" cy="4296881"/>
          </a:xfrm>
          <a:prstGeom prst="rect">
            <a:avLst/>
          </a:prstGeom>
        </p:spPr>
      </p:pic>
      <p:pic>
        <p:nvPicPr>
          <p:cNvPr id="6" name="Picture 5">
            <a:extLst>
              <a:ext uri="{FF2B5EF4-FFF2-40B4-BE49-F238E27FC236}">
                <a16:creationId xmlns:a16="http://schemas.microsoft.com/office/drawing/2014/main" id="{6470EAA3-23CF-6D4A-A71A-08A940A07552}"/>
              </a:ext>
            </a:extLst>
          </p:cNvPr>
          <p:cNvPicPr>
            <a:picLocks noChangeAspect="1"/>
          </p:cNvPicPr>
          <p:nvPr/>
        </p:nvPicPr>
        <p:blipFill rotWithShape="1">
          <a:blip r:embed="rId2"/>
          <a:srcRect l="17498" b="75137"/>
          <a:stretch/>
        </p:blipFill>
        <p:spPr>
          <a:xfrm>
            <a:off x="2135560" y="1280559"/>
            <a:ext cx="10068888" cy="1068321"/>
          </a:xfrm>
          <a:prstGeom prst="rect">
            <a:avLst/>
          </a:prstGeom>
        </p:spPr>
      </p:pic>
      <p:pic>
        <p:nvPicPr>
          <p:cNvPr id="7" name="Picture 6">
            <a:extLst>
              <a:ext uri="{FF2B5EF4-FFF2-40B4-BE49-F238E27FC236}">
                <a16:creationId xmlns:a16="http://schemas.microsoft.com/office/drawing/2014/main" id="{363579C8-307D-E04E-915F-02C41A29F38B}"/>
              </a:ext>
            </a:extLst>
          </p:cNvPr>
          <p:cNvPicPr>
            <a:picLocks noChangeAspect="1"/>
          </p:cNvPicPr>
          <p:nvPr/>
        </p:nvPicPr>
        <p:blipFill rotWithShape="1">
          <a:blip r:embed="rId2"/>
          <a:srcRect l="17498" t="24863" b="44972"/>
          <a:stretch/>
        </p:blipFill>
        <p:spPr>
          <a:xfrm>
            <a:off x="2135560" y="2348880"/>
            <a:ext cx="10068888" cy="1296144"/>
          </a:xfrm>
          <a:prstGeom prst="rect">
            <a:avLst/>
          </a:prstGeom>
        </p:spPr>
      </p:pic>
      <p:pic>
        <p:nvPicPr>
          <p:cNvPr id="8" name="Picture 7">
            <a:extLst>
              <a:ext uri="{FF2B5EF4-FFF2-40B4-BE49-F238E27FC236}">
                <a16:creationId xmlns:a16="http://schemas.microsoft.com/office/drawing/2014/main" id="{F1D80963-B354-0F44-ACE6-02EFEFFD5D79}"/>
              </a:ext>
            </a:extLst>
          </p:cNvPr>
          <p:cNvPicPr>
            <a:picLocks noChangeAspect="1"/>
          </p:cNvPicPr>
          <p:nvPr/>
        </p:nvPicPr>
        <p:blipFill rotWithShape="1">
          <a:blip r:embed="rId2"/>
          <a:srcRect l="17498" t="55027" r="102" b="34332"/>
          <a:stretch/>
        </p:blipFill>
        <p:spPr>
          <a:xfrm>
            <a:off x="2135560" y="3645024"/>
            <a:ext cx="10056440" cy="457200"/>
          </a:xfrm>
          <a:prstGeom prst="rect">
            <a:avLst/>
          </a:prstGeom>
        </p:spPr>
      </p:pic>
      <p:pic>
        <p:nvPicPr>
          <p:cNvPr id="9" name="Picture 8">
            <a:extLst>
              <a:ext uri="{FF2B5EF4-FFF2-40B4-BE49-F238E27FC236}">
                <a16:creationId xmlns:a16="http://schemas.microsoft.com/office/drawing/2014/main" id="{79597647-DD6F-9244-8EED-96625D6E6244}"/>
              </a:ext>
            </a:extLst>
          </p:cNvPr>
          <p:cNvPicPr>
            <a:picLocks noChangeAspect="1"/>
          </p:cNvPicPr>
          <p:nvPr/>
        </p:nvPicPr>
        <p:blipFill rotWithShape="1">
          <a:blip r:embed="rId2"/>
          <a:srcRect l="17601" t="65668" r="-102"/>
          <a:stretch/>
        </p:blipFill>
        <p:spPr>
          <a:xfrm>
            <a:off x="2148008" y="4102224"/>
            <a:ext cx="10068888" cy="1475216"/>
          </a:xfrm>
          <a:prstGeom prst="rect">
            <a:avLst/>
          </a:prstGeom>
        </p:spPr>
      </p:pic>
    </p:spTree>
    <p:extLst>
      <p:ext uri="{BB962C8B-B14F-4D97-AF65-F5344CB8AC3E}">
        <p14:creationId xmlns:p14="http://schemas.microsoft.com/office/powerpoint/2010/main" val="15791698"/>
      </p:ext>
    </p:extLst>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ppt_x"/>
                                          </p:val>
                                        </p:tav>
                                        <p:tav tm="100000">
                                          <p:val>
                                            <p:strVal val="#ppt_x"/>
                                          </p:val>
                                        </p:tav>
                                      </p:tavLst>
                                    </p:anim>
                                    <p:anim calcmode="lin" valueType="num">
                                      <p:cBhvr additive="base">
                                        <p:cTn id="3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468" name="Rectangle 4">
            <a:extLst>
              <a:ext uri="{FF2B5EF4-FFF2-40B4-BE49-F238E27FC236}">
                <a16:creationId xmlns:a16="http://schemas.microsoft.com/office/drawing/2014/main" id="{9D541EFF-2B7D-0A4E-86C6-420D2F656C42}"/>
              </a:ext>
            </a:extLst>
          </p:cNvPr>
          <p:cNvSpPr>
            <a:spLocks noChangeArrowheads="1"/>
          </p:cNvSpPr>
          <p:nvPr/>
        </p:nvSpPr>
        <p:spPr bwMode="auto">
          <a:xfrm>
            <a:off x="2133600" y="620713"/>
            <a:ext cx="4800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en-US" altLang="zh-CN" sz="3200" b="1">
                <a:solidFill>
                  <a:srgbClr val="FF00FF"/>
                </a:solidFill>
                <a:latin typeface="华文楷体" panose="02010600040101010101" pitchFamily="2" charset="-122"/>
                <a:ea typeface="华文楷体" panose="02010600040101010101" pitchFamily="2" charset="-122"/>
              </a:rPr>
              <a:t>3</a:t>
            </a:r>
            <a:r>
              <a:rPr lang="zh-CN" altLang="en-US" sz="3200" b="1">
                <a:solidFill>
                  <a:srgbClr val="FF00FF"/>
                </a:solidFill>
                <a:latin typeface="华文楷体" panose="02010600040101010101" pitchFamily="2" charset="-122"/>
                <a:ea typeface="华文楷体" panose="02010600040101010101" pitchFamily="2" charset="-122"/>
              </a:rPr>
              <a:t>、接收原语</a:t>
            </a:r>
            <a:endParaRPr lang="zh-CN" altLang="en-US" sz="3200" b="1">
              <a:solidFill>
                <a:srgbClr val="FF00FF"/>
              </a:solidFill>
              <a:latin typeface="华文楷体" panose="02010600040101010101" pitchFamily="2" charset="-122"/>
              <a:ea typeface="华文楷体" panose="02010600040101010101" pitchFamily="2" charset="-122"/>
              <a:sym typeface="Wingdings" pitchFamily="2" charset="2"/>
            </a:endParaRPr>
          </a:p>
        </p:txBody>
      </p:sp>
      <p:sp>
        <p:nvSpPr>
          <p:cNvPr id="446469" name="Rectangle 5">
            <a:extLst>
              <a:ext uri="{FF2B5EF4-FFF2-40B4-BE49-F238E27FC236}">
                <a16:creationId xmlns:a16="http://schemas.microsoft.com/office/drawing/2014/main" id="{CA1CA101-DD02-0849-A98E-BAD435F929BA}"/>
              </a:ext>
            </a:extLst>
          </p:cNvPr>
          <p:cNvSpPr>
            <a:spLocks noChangeArrowheads="1"/>
          </p:cNvSpPr>
          <p:nvPr/>
        </p:nvSpPr>
        <p:spPr bwMode="auto">
          <a:xfrm>
            <a:off x="1992313" y="1182688"/>
            <a:ext cx="8534400" cy="5486400"/>
          </a:xfrm>
          <a:prstGeom prst="rect">
            <a:avLst/>
          </a:prstGeom>
          <a:solidFill>
            <a:srgbClr val="F8F8F8"/>
          </a:solidFill>
          <a:ln w="12700">
            <a:noFill/>
            <a:miter lim="800000"/>
            <a:headEnd type="none" w="sm" len="sm"/>
            <a:tailEnd type="none" w="sm" len="sm"/>
          </a:ln>
          <a:effectLst/>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en-US" altLang="zh-CN" sz="2800" b="1">
                <a:solidFill>
                  <a:srgbClr val="171D17"/>
                </a:solidFill>
                <a:latin typeface="Times New Roman" panose="02020603050405020304" pitchFamily="18" charset="0"/>
                <a:ea typeface="华文楷体" panose="02010600040101010101" pitchFamily="2" charset="-122"/>
              </a:rPr>
              <a:t> void receive ( b ) {</a:t>
            </a:r>
          </a:p>
          <a:p>
            <a:r>
              <a:rPr lang="en-US" altLang="zh-CN" sz="2800" b="1">
                <a:solidFill>
                  <a:srgbClr val="171D17"/>
                </a:solidFill>
                <a:latin typeface="Times New Roman" panose="02020603050405020304" pitchFamily="18" charset="0"/>
                <a:ea typeface="华文楷体" panose="02010600040101010101" pitchFamily="2" charset="-122"/>
              </a:rPr>
              <a:t>      j := internal name;             </a:t>
            </a:r>
            <a:r>
              <a:rPr lang="en-US" altLang="zh-CN" sz="2800" b="1">
                <a:solidFill>
                  <a:srgbClr val="0000FF"/>
                </a:solidFill>
                <a:latin typeface="Times New Roman" panose="02020603050405020304" pitchFamily="18" charset="0"/>
                <a:ea typeface="华文楷体" panose="02010600040101010101" pitchFamily="2" charset="-122"/>
              </a:rPr>
              <a:t>j </a:t>
            </a:r>
            <a:r>
              <a:rPr lang="zh-CN" altLang="en-US" sz="2800" b="1">
                <a:solidFill>
                  <a:srgbClr val="0000FF"/>
                </a:solidFill>
                <a:latin typeface="Times New Roman" panose="02020603050405020304" pitchFamily="18" charset="0"/>
                <a:ea typeface="华文楷体" panose="02010600040101010101" pitchFamily="2" charset="-122"/>
              </a:rPr>
              <a:t>为接收进程内部标识符</a:t>
            </a:r>
          </a:p>
          <a:p>
            <a:pPr lvl="1"/>
            <a:r>
              <a:rPr lang="en-US" altLang="zh-CN" sz="2800" b="1">
                <a:solidFill>
                  <a:srgbClr val="171D17"/>
                </a:solidFill>
                <a:latin typeface="Times New Roman" panose="02020603050405020304" pitchFamily="18" charset="0"/>
                <a:ea typeface="华文楷体" panose="02010600040101010101" pitchFamily="2" charset="-122"/>
              </a:rPr>
              <a:t>wait ( j.Sm);</a:t>
            </a:r>
          </a:p>
          <a:p>
            <a:pPr lvl="1"/>
            <a:r>
              <a:rPr lang="en-US" altLang="zh-CN" sz="2800" b="1">
                <a:solidFill>
                  <a:srgbClr val="171D17"/>
                </a:solidFill>
                <a:latin typeface="Times New Roman" panose="02020603050405020304" pitchFamily="18" charset="0"/>
                <a:ea typeface="华文楷体" panose="02010600040101010101" pitchFamily="2" charset="-122"/>
              </a:rPr>
              <a:t>wait ( j.mutex);</a:t>
            </a:r>
          </a:p>
          <a:p>
            <a:pPr lvl="1"/>
            <a:r>
              <a:rPr lang="en-US" altLang="zh-CN" sz="2800" b="1">
                <a:solidFill>
                  <a:srgbClr val="171D17"/>
                </a:solidFill>
                <a:latin typeface="Times New Roman" panose="02020603050405020304" pitchFamily="18" charset="0"/>
                <a:ea typeface="华文楷体" panose="02010600040101010101" pitchFamily="2" charset="-122"/>
              </a:rPr>
              <a:t>remove ( j.mq, i );           </a:t>
            </a:r>
            <a:r>
              <a:rPr lang="zh-CN" altLang="en-US" sz="2800" b="1">
                <a:solidFill>
                  <a:srgbClr val="0000FF"/>
                </a:solidFill>
                <a:latin typeface="Times New Roman" panose="02020603050405020304" pitchFamily="18" charset="0"/>
                <a:ea typeface="华文楷体" panose="02010600040101010101" pitchFamily="2" charset="-122"/>
              </a:rPr>
              <a:t>将消息队列中第一消息移出</a:t>
            </a:r>
          </a:p>
          <a:p>
            <a:pPr lvl="1"/>
            <a:r>
              <a:rPr lang="en-US" altLang="zh-CN" sz="2800" b="1">
                <a:solidFill>
                  <a:srgbClr val="171D17"/>
                </a:solidFill>
                <a:latin typeface="Times New Roman" panose="02020603050405020304" pitchFamily="18" charset="0"/>
                <a:ea typeface="华文楷体" panose="02010600040101010101" pitchFamily="2" charset="-122"/>
              </a:rPr>
              <a:t>signal ( j.mutex );</a:t>
            </a:r>
          </a:p>
          <a:p>
            <a:pPr lvl="1"/>
            <a:r>
              <a:rPr lang="en-US" altLang="zh-CN" sz="2800" b="1">
                <a:solidFill>
                  <a:srgbClr val="171D17"/>
                </a:solidFill>
                <a:latin typeface="Times New Roman" panose="02020603050405020304" pitchFamily="18" charset="0"/>
                <a:ea typeface="华文楷体" panose="02010600040101010101" pitchFamily="2" charset="-122"/>
              </a:rPr>
              <a:t>b.Sender = i.sender</a:t>
            </a:r>
            <a:r>
              <a:rPr lang="zh-CN" altLang="en-US" sz="2800" b="1">
                <a:solidFill>
                  <a:srgbClr val="171D17"/>
                </a:solidFill>
                <a:latin typeface="Times New Roman" panose="02020603050405020304" pitchFamily="18" charset="0"/>
                <a:ea typeface="华文楷体" panose="02010600040101010101" pitchFamily="2" charset="-122"/>
              </a:rPr>
              <a:t>；</a:t>
            </a:r>
          </a:p>
          <a:p>
            <a:pPr lvl="1"/>
            <a:r>
              <a:rPr lang="en-US" altLang="zh-CN" sz="2800" b="1">
                <a:solidFill>
                  <a:srgbClr val="171D17"/>
                </a:solidFill>
                <a:latin typeface="Times New Roman" panose="02020603050405020304" pitchFamily="18" charset="0"/>
                <a:ea typeface="华文楷体" panose="02010600040101010101" pitchFamily="2" charset="-122"/>
              </a:rPr>
              <a:t>b.Size = i.size;                     </a:t>
            </a:r>
          </a:p>
          <a:p>
            <a:pPr lvl="1"/>
            <a:r>
              <a:rPr lang="en-US" altLang="zh-CN" sz="2800" b="1">
                <a:solidFill>
                  <a:srgbClr val="171D17"/>
                </a:solidFill>
                <a:latin typeface="Times New Roman" panose="02020603050405020304" pitchFamily="18" charset="0"/>
                <a:ea typeface="华文楷体" panose="02010600040101010101" pitchFamily="2" charset="-122"/>
              </a:rPr>
              <a:t>b.text= i.text;       </a:t>
            </a:r>
            <a:r>
              <a:rPr lang="zh-CN" altLang="en-US" b="1">
                <a:solidFill>
                  <a:srgbClr val="0000FF"/>
                </a:solidFill>
                <a:latin typeface="Times New Roman" panose="02020603050405020304" pitchFamily="18" charset="0"/>
                <a:ea typeface="华文楷体" panose="02010600040101010101" pitchFamily="2" charset="-122"/>
              </a:rPr>
              <a:t>将消息缓冲区 </a:t>
            </a:r>
            <a:r>
              <a:rPr lang="en-US" altLang="zh-CN" b="1">
                <a:solidFill>
                  <a:srgbClr val="0000FF"/>
                </a:solidFill>
                <a:latin typeface="Times New Roman" panose="02020603050405020304" pitchFamily="18" charset="0"/>
                <a:ea typeface="华文楷体" panose="02010600040101010101" pitchFamily="2" charset="-122"/>
              </a:rPr>
              <a:t>i </a:t>
            </a:r>
            <a:r>
              <a:rPr lang="zh-CN" altLang="en-US" b="1">
                <a:solidFill>
                  <a:srgbClr val="0000FF"/>
                </a:solidFill>
                <a:latin typeface="Times New Roman" panose="02020603050405020304" pitchFamily="18" charset="0"/>
                <a:ea typeface="华文楷体" panose="02010600040101010101" pitchFamily="2" charset="-122"/>
              </a:rPr>
              <a:t>中的信息复制到接收区</a:t>
            </a:r>
            <a:r>
              <a:rPr lang="en-US" altLang="zh-CN" b="1">
                <a:solidFill>
                  <a:srgbClr val="0000FF"/>
                </a:solidFill>
                <a:latin typeface="Times New Roman" panose="02020603050405020304" pitchFamily="18" charset="0"/>
                <a:ea typeface="华文楷体" panose="02010600040101010101" pitchFamily="2" charset="-122"/>
              </a:rPr>
              <a:t>b</a:t>
            </a:r>
          </a:p>
          <a:p>
            <a:pPr lvl="1"/>
            <a:r>
              <a:rPr lang="en-US" altLang="zh-CN" sz="2800" b="1">
                <a:solidFill>
                  <a:srgbClr val="171D17"/>
                </a:solidFill>
                <a:latin typeface="Times New Roman" panose="02020603050405020304" pitchFamily="18" charset="0"/>
                <a:ea typeface="华文楷体" panose="02010600040101010101" pitchFamily="2" charset="-122"/>
              </a:rPr>
              <a:t>Releasebuf(i);</a:t>
            </a:r>
          </a:p>
          <a:p>
            <a:r>
              <a:rPr lang="en-US" altLang="zh-CN" sz="2800" b="1">
                <a:solidFill>
                  <a:srgbClr val="171D17"/>
                </a:solidFill>
                <a:latin typeface="Times New Roman" panose="02020603050405020304" pitchFamily="18" charset="0"/>
                <a:ea typeface="华文楷体" panose="02010600040101010101" pitchFamily="2" charset="-122"/>
              </a:rPr>
              <a:t> }</a:t>
            </a:r>
          </a:p>
        </p:txBody>
      </p:sp>
      <p:sp>
        <p:nvSpPr>
          <p:cNvPr id="145412" name="Rectangle 6">
            <a:extLst>
              <a:ext uri="{FF2B5EF4-FFF2-40B4-BE49-F238E27FC236}">
                <a16:creationId xmlns:a16="http://schemas.microsoft.com/office/drawing/2014/main" id="{6E455AE9-1124-304A-9691-40F4A34EE43A}"/>
              </a:ext>
            </a:extLst>
          </p:cNvPr>
          <p:cNvSpPr>
            <a:spLocks noChangeArrowheads="1"/>
          </p:cNvSpPr>
          <p:nvPr/>
        </p:nvSpPr>
        <p:spPr bwMode="auto">
          <a:xfrm>
            <a:off x="2057400" y="0"/>
            <a:ext cx="7620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r>
              <a:rPr lang="en-US" altLang="zh-CN" sz="2800" b="1">
                <a:solidFill>
                  <a:srgbClr val="0000FF"/>
                </a:solidFill>
                <a:latin typeface="宋体" panose="02010600030101010101" pitchFamily="2" charset="-122"/>
              </a:rPr>
              <a:t>2.6 </a:t>
            </a:r>
            <a:r>
              <a:rPr lang="zh-CN" altLang="en-US" sz="2800" b="1">
                <a:solidFill>
                  <a:srgbClr val="0000FF"/>
                </a:solidFill>
                <a:latin typeface="宋体" panose="02010600030101010101" pitchFamily="2" charset="-122"/>
              </a:rPr>
              <a:t>进程通信－－</a:t>
            </a:r>
            <a:r>
              <a:rPr lang="zh-CN" altLang="en-US" sz="2800" b="1">
                <a:solidFill>
                  <a:srgbClr val="FF0000"/>
                </a:solidFill>
                <a:latin typeface="宋体" panose="02010600030101010101" pitchFamily="2" charset="-122"/>
              </a:rPr>
              <a:t>消息缓冲队列通信机制</a:t>
            </a:r>
          </a:p>
        </p:txBody>
      </p:sp>
      <p:sp>
        <p:nvSpPr>
          <p:cNvPr id="145413" name="灯片编号占位符 3">
            <a:extLst>
              <a:ext uri="{FF2B5EF4-FFF2-40B4-BE49-F238E27FC236}">
                <a16:creationId xmlns:a16="http://schemas.microsoft.com/office/drawing/2014/main" id="{85C39C2F-5FE6-E641-8B37-ACB5E5FB0A52}"/>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D0E67E19-77EB-E64C-A663-56AAD9EC5E80}" type="slidenum">
              <a:rPr lang="zh-CN" altLang="en-US" sz="1800"/>
              <a:pPr/>
              <a:t>40</a:t>
            </a:fld>
            <a:endParaRPr lang="en-US" altLang="zh-CN" sz="1800"/>
          </a:p>
        </p:txBody>
      </p:sp>
    </p:spTree>
    <p:extLst>
      <p:ext uri="{BB962C8B-B14F-4D97-AF65-F5344CB8AC3E}">
        <p14:creationId xmlns:p14="http://schemas.microsoft.com/office/powerpoint/2010/main" val="1434123085"/>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46468"/>
                                        </p:tgtEl>
                                        <p:attrNameLst>
                                          <p:attrName>style.visibility</p:attrName>
                                        </p:attrNameLst>
                                      </p:cBhvr>
                                      <p:to>
                                        <p:strVal val="visible"/>
                                      </p:to>
                                    </p:set>
                                    <p:animEffect transition="in" filter="dissolve">
                                      <p:cBhvr>
                                        <p:cTn id="7" dur="500"/>
                                        <p:tgtEl>
                                          <p:spTgt spid="44646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46469"/>
                                        </p:tgtEl>
                                        <p:attrNameLst>
                                          <p:attrName>style.visibility</p:attrName>
                                        </p:attrNameLst>
                                      </p:cBhvr>
                                      <p:to>
                                        <p:strVal val="visible"/>
                                      </p:to>
                                    </p:set>
                                    <p:animEffect transition="in" filter="dissolve">
                                      <p:cBhvr>
                                        <p:cTn id="12" dur="500"/>
                                        <p:tgtEl>
                                          <p:spTgt spid="4464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6468" grpId="0"/>
      <p:bldP spid="446469"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Text Box 2">
            <a:extLst>
              <a:ext uri="{FF2B5EF4-FFF2-40B4-BE49-F238E27FC236}">
                <a16:creationId xmlns:a16="http://schemas.microsoft.com/office/drawing/2014/main" id="{9C1E1645-8C7A-5D4B-93E7-A31A30F3E900}"/>
              </a:ext>
            </a:extLst>
          </p:cNvPr>
          <p:cNvSpPr txBox="1">
            <a:spLocks noChangeArrowheads="1"/>
          </p:cNvSpPr>
          <p:nvPr/>
        </p:nvSpPr>
        <p:spPr bwMode="auto">
          <a:xfrm>
            <a:off x="2057401" y="-100013"/>
            <a:ext cx="5191125" cy="7080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spcBef>
                <a:spcPct val="50000"/>
              </a:spcBef>
            </a:pPr>
            <a:r>
              <a:rPr lang="en-US" altLang="zh-CN" sz="4000" b="1">
                <a:solidFill>
                  <a:srgbClr val="3333FF"/>
                </a:solidFill>
                <a:latin typeface="宋体" panose="02010600030101010101" pitchFamily="2" charset="-122"/>
              </a:rPr>
              <a:t>2.7 </a:t>
            </a:r>
            <a:r>
              <a:rPr lang="zh-CN" altLang="en-US" sz="4000" b="1">
                <a:solidFill>
                  <a:srgbClr val="3333FF"/>
                </a:solidFill>
                <a:latin typeface="宋体" panose="02010600030101010101" pitchFamily="2" charset="-122"/>
              </a:rPr>
              <a:t>线程</a:t>
            </a:r>
            <a:endParaRPr lang="zh-CN" altLang="en-US" sz="4000" b="1">
              <a:solidFill>
                <a:srgbClr val="FF0000"/>
              </a:solidFill>
            </a:endParaRPr>
          </a:p>
        </p:txBody>
      </p:sp>
      <p:sp>
        <p:nvSpPr>
          <p:cNvPr id="300035" name="Text Box 3">
            <a:extLst>
              <a:ext uri="{FF2B5EF4-FFF2-40B4-BE49-F238E27FC236}">
                <a16:creationId xmlns:a16="http://schemas.microsoft.com/office/drawing/2014/main" id="{182F6E8F-0BB1-8D46-867B-3B2DE26501DD}"/>
              </a:ext>
            </a:extLst>
          </p:cNvPr>
          <p:cNvSpPr txBox="1">
            <a:spLocks noChangeArrowheads="1"/>
          </p:cNvSpPr>
          <p:nvPr/>
        </p:nvSpPr>
        <p:spPr bwMode="auto">
          <a:xfrm>
            <a:off x="1981200" y="609600"/>
            <a:ext cx="84582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zh-CN" altLang="en-US" sz="3600" b="1">
                <a:solidFill>
                  <a:srgbClr val="0000FF"/>
                </a:solidFill>
                <a:latin typeface="Arial" panose="020B0604020202020204" pitchFamily="34" charset="0"/>
                <a:ea typeface="楷体_GB2312" pitchFamily="49" charset="-122"/>
              </a:rPr>
              <a:t>一、线程的引入</a:t>
            </a:r>
            <a:endParaRPr lang="zh-CN" altLang="en-US" sz="3600" b="1">
              <a:solidFill>
                <a:srgbClr val="0000FF"/>
              </a:solidFill>
              <a:latin typeface="Times New Roman" panose="02020603050405020304" pitchFamily="18" charset="0"/>
              <a:ea typeface="楷体_GB2312" pitchFamily="49" charset="-122"/>
            </a:endParaRPr>
          </a:p>
        </p:txBody>
      </p:sp>
      <p:sp>
        <p:nvSpPr>
          <p:cNvPr id="300041" name="Text Box 9">
            <a:extLst>
              <a:ext uri="{FF2B5EF4-FFF2-40B4-BE49-F238E27FC236}">
                <a16:creationId xmlns:a16="http://schemas.microsoft.com/office/drawing/2014/main" id="{9E4B43E5-273E-0747-9EE3-3FB7CFC7F12D}"/>
              </a:ext>
            </a:extLst>
          </p:cNvPr>
          <p:cNvSpPr txBox="1">
            <a:spLocks noChangeArrowheads="1"/>
          </p:cNvSpPr>
          <p:nvPr/>
        </p:nvSpPr>
        <p:spPr bwMode="auto">
          <a:xfrm>
            <a:off x="2209800" y="1285875"/>
            <a:ext cx="8229600" cy="5418086"/>
          </a:xfrm>
          <a:prstGeom prst="rect">
            <a:avLst/>
          </a:prstGeom>
          <a:noFill/>
          <a:ln w="12700">
            <a:noFill/>
            <a:miter lim="800000"/>
            <a:headEnd type="none" w="sm" len="sm"/>
            <a:tailEnd type="none" w="sm" len="sm"/>
          </a:ln>
          <a:effec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nSpc>
                <a:spcPct val="130000"/>
              </a:lnSpc>
              <a:spcBef>
                <a:spcPct val="50000"/>
              </a:spcBef>
            </a:pPr>
            <a:r>
              <a:rPr lang="en-US" altLang="zh-CN" sz="3200" b="1">
                <a:solidFill>
                  <a:srgbClr val="FF0000"/>
                </a:solidFill>
                <a:latin typeface="华文楷体" panose="02010600040101010101" pitchFamily="2" charset="-122"/>
                <a:ea typeface="华文楷体" panose="02010600040101010101" pitchFamily="2" charset="-122"/>
              </a:rPr>
              <a:t>1</a:t>
            </a:r>
            <a:r>
              <a:rPr lang="zh-CN" altLang="en-US" sz="3200" b="1">
                <a:solidFill>
                  <a:srgbClr val="FF0000"/>
                </a:solidFill>
                <a:latin typeface="华文楷体" panose="02010600040101010101" pitchFamily="2" charset="-122"/>
                <a:ea typeface="华文楷体" panose="02010600040101010101" pitchFamily="2" charset="-122"/>
              </a:rPr>
              <a:t>、</a:t>
            </a:r>
            <a:r>
              <a:rPr lang="zh-CN" altLang="en-US" sz="3200" b="1">
                <a:solidFill>
                  <a:srgbClr val="FF0000"/>
                </a:solidFill>
                <a:effectLst>
                  <a:outerShdw blurRad="38100" dist="38100" dir="2700000" algn="tl">
                    <a:srgbClr val="C0C0C0"/>
                  </a:outerShdw>
                </a:effectLst>
                <a:latin typeface="华文楷体" panose="02010600040101010101" pitchFamily="2" charset="-122"/>
                <a:ea typeface="华文楷体" panose="02010600040101010101" pitchFamily="2" charset="-122"/>
              </a:rPr>
              <a:t>引入</a:t>
            </a:r>
            <a:r>
              <a:rPr lang="zh-CN" altLang="en-US" sz="3200" b="1">
                <a:solidFill>
                  <a:srgbClr val="FF0000"/>
                </a:solidFill>
                <a:latin typeface="华文楷体" panose="02010600040101010101" pitchFamily="2" charset="-122"/>
                <a:ea typeface="华文楷体" panose="02010600040101010101" pitchFamily="2" charset="-122"/>
              </a:rPr>
              <a:t>原因</a:t>
            </a:r>
          </a:p>
          <a:p>
            <a:pPr>
              <a:lnSpc>
                <a:spcPct val="130000"/>
              </a:lnSpc>
            </a:pPr>
            <a:r>
              <a:rPr lang="zh-CN" altLang="en-US" sz="3200" b="1">
                <a:solidFill>
                  <a:srgbClr val="171D17"/>
                </a:solidFill>
                <a:latin typeface="华文楷体" panose="02010600040101010101" pitchFamily="2" charset="-122"/>
                <a:ea typeface="华文楷体" panose="02010600040101010101" pitchFamily="2" charset="-122"/>
              </a:rPr>
              <a:t>        进程是一个资源拥有者，在进程进程的创建、撤消和切换中，系统必须为之付出较大的时空开销，限制了进程并发程度的进一步提高。</a:t>
            </a:r>
          </a:p>
          <a:p>
            <a:pPr>
              <a:lnSpc>
                <a:spcPct val="130000"/>
              </a:lnSpc>
            </a:pPr>
            <a:r>
              <a:rPr lang="en-US" altLang="zh-CN" sz="3200" b="1">
                <a:solidFill>
                  <a:srgbClr val="FF0000"/>
                </a:solidFill>
                <a:latin typeface="华文楷体" panose="02010600040101010101" pitchFamily="2" charset="-122"/>
                <a:ea typeface="华文楷体" panose="02010600040101010101" pitchFamily="2" charset="-122"/>
              </a:rPr>
              <a:t>2</a:t>
            </a:r>
            <a:r>
              <a:rPr lang="zh-CN" altLang="en-US" sz="3200" b="1">
                <a:solidFill>
                  <a:srgbClr val="FF0000"/>
                </a:solidFill>
                <a:latin typeface="华文楷体" panose="02010600040101010101" pitchFamily="2" charset="-122"/>
                <a:ea typeface="华文楷体" panose="02010600040101010101" pitchFamily="2" charset="-122"/>
              </a:rPr>
              <a:t>、</a:t>
            </a:r>
            <a:r>
              <a:rPr lang="zh-CN" altLang="en-US" sz="3200" b="1">
                <a:solidFill>
                  <a:srgbClr val="FF0000"/>
                </a:solidFill>
                <a:effectLst>
                  <a:outerShdw blurRad="38100" dist="38100" dir="2700000" algn="tl">
                    <a:srgbClr val="C0C0C0"/>
                  </a:outerShdw>
                </a:effectLst>
                <a:latin typeface="华文楷体" panose="02010600040101010101" pitchFamily="2" charset="-122"/>
                <a:ea typeface="华文楷体" panose="02010600040101010101" pitchFamily="2" charset="-122"/>
              </a:rPr>
              <a:t>引入线程的目的</a:t>
            </a:r>
          </a:p>
          <a:p>
            <a:pPr>
              <a:lnSpc>
                <a:spcPct val="130000"/>
              </a:lnSpc>
            </a:pPr>
            <a:r>
              <a:rPr lang="zh-CN" altLang="en-US" sz="3200" b="1">
                <a:solidFill>
                  <a:srgbClr val="171D17"/>
                </a:solidFill>
                <a:effectLst>
                  <a:outerShdw blurRad="38100" dist="38100" dir="2700000" algn="tl">
                    <a:srgbClr val="C0C0C0"/>
                  </a:outerShdw>
                </a:effectLst>
                <a:latin typeface="华文楷体" panose="02010600040101010101" pitchFamily="2" charset="-122"/>
                <a:ea typeface="华文楷体" panose="02010600040101010101" pitchFamily="2" charset="-122"/>
              </a:rPr>
              <a:t>        为了减少进程并发执行时所付出的时空开销，使</a:t>
            </a:r>
            <a:r>
              <a:rPr lang="en-US" altLang="zh-CN" sz="3200" b="1">
                <a:solidFill>
                  <a:srgbClr val="171D17"/>
                </a:solidFill>
                <a:effectLst>
                  <a:outerShdw blurRad="38100" dist="38100" dir="2700000" algn="tl">
                    <a:srgbClr val="C0C0C0"/>
                  </a:outerShdw>
                </a:effectLst>
                <a:latin typeface="华文楷体" panose="02010600040101010101" pitchFamily="2" charset="-122"/>
                <a:ea typeface="华文楷体" panose="02010600040101010101" pitchFamily="2" charset="-122"/>
              </a:rPr>
              <a:t>0S</a:t>
            </a:r>
            <a:r>
              <a:rPr lang="zh-CN" altLang="en-US" sz="3200" b="1">
                <a:solidFill>
                  <a:srgbClr val="171D17"/>
                </a:solidFill>
                <a:effectLst>
                  <a:outerShdw blurRad="38100" dist="38100" dir="2700000" algn="tl">
                    <a:srgbClr val="C0C0C0"/>
                  </a:outerShdw>
                </a:effectLst>
                <a:latin typeface="华文楷体" panose="02010600040101010101" pitchFamily="2" charset="-122"/>
                <a:ea typeface="华文楷体" panose="02010600040101010101" pitchFamily="2" charset="-122"/>
              </a:rPr>
              <a:t>具有更好的并发性。</a:t>
            </a:r>
          </a:p>
        </p:txBody>
      </p:sp>
      <p:sp>
        <p:nvSpPr>
          <p:cNvPr id="146437" name="灯片编号占位符 3">
            <a:extLst>
              <a:ext uri="{FF2B5EF4-FFF2-40B4-BE49-F238E27FC236}">
                <a16:creationId xmlns:a16="http://schemas.microsoft.com/office/drawing/2014/main" id="{19B48F1C-40D6-B148-B8A9-F302BE764949}"/>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AF18A627-ADA2-DB47-8007-03DEEF1FB5D8}" type="slidenum">
              <a:rPr lang="zh-CN" altLang="en-US" sz="1800"/>
              <a:pPr/>
              <a:t>41</a:t>
            </a:fld>
            <a:endParaRPr lang="en-US" altLang="zh-CN" sz="1800"/>
          </a:p>
        </p:txBody>
      </p:sp>
    </p:spTree>
    <p:extLst>
      <p:ext uri="{BB962C8B-B14F-4D97-AF65-F5344CB8AC3E}">
        <p14:creationId xmlns:p14="http://schemas.microsoft.com/office/powerpoint/2010/main" val="516311999"/>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00035"/>
                                        </p:tgtEl>
                                        <p:attrNameLst>
                                          <p:attrName>style.visibility</p:attrName>
                                        </p:attrNameLst>
                                      </p:cBhvr>
                                      <p:to>
                                        <p:strVal val="visible"/>
                                      </p:to>
                                    </p:set>
                                    <p:animEffect transition="in" filter="dissolve">
                                      <p:cBhvr>
                                        <p:cTn id="7" dur="500"/>
                                        <p:tgtEl>
                                          <p:spTgt spid="30003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300041">
                                            <p:txEl>
                                              <p:pRg st="0" end="0"/>
                                            </p:txEl>
                                          </p:spTgt>
                                        </p:tgtEl>
                                        <p:attrNameLst>
                                          <p:attrName>style.visibility</p:attrName>
                                        </p:attrNameLst>
                                      </p:cBhvr>
                                      <p:to>
                                        <p:strVal val="visible"/>
                                      </p:to>
                                    </p:set>
                                    <p:animEffect transition="in" filter="barn(outVertical)">
                                      <p:cBhvr>
                                        <p:cTn id="12" dur="500"/>
                                        <p:tgtEl>
                                          <p:spTgt spid="300041">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300041">
                                            <p:txEl>
                                              <p:pRg st="1" end="1"/>
                                            </p:txEl>
                                          </p:spTgt>
                                        </p:tgtEl>
                                        <p:attrNameLst>
                                          <p:attrName>style.visibility</p:attrName>
                                        </p:attrNameLst>
                                      </p:cBhvr>
                                      <p:to>
                                        <p:strVal val="visible"/>
                                      </p:to>
                                    </p:set>
                                    <p:animEffect transition="in" filter="barn(outVertical)">
                                      <p:cBhvr>
                                        <p:cTn id="17" dur="500"/>
                                        <p:tgtEl>
                                          <p:spTgt spid="300041">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300041">
                                            <p:txEl>
                                              <p:pRg st="2" end="2"/>
                                            </p:txEl>
                                          </p:spTgt>
                                        </p:tgtEl>
                                        <p:attrNameLst>
                                          <p:attrName>style.visibility</p:attrName>
                                        </p:attrNameLst>
                                      </p:cBhvr>
                                      <p:to>
                                        <p:strVal val="visible"/>
                                      </p:to>
                                    </p:set>
                                    <p:animEffect transition="in" filter="barn(outVertical)">
                                      <p:cBhvr>
                                        <p:cTn id="22" dur="500"/>
                                        <p:tgtEl>
                                          <p:spTgt spid="300041">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300041">
                                            <p:txEl>
                                              <p:pRg st="3" end="3"/>
                                            </p:txEl>
                                          </p:spTgt>
                                        </p:tgtEl>
                                        <p:attrNameLst>
                                          <p:attrName>style.visibility</p:attrName>
                                        </p:attrNameLst>
                                      </p:cBhvr>
                                      <p:to>
                                        <p:strVal val="visible"/>
                                      </p:to>
                                    </p:set>
                                    <p:animEffect transition="in" filter="barn(outVertical)">
                                      <p:cBhvr>
                                        <p:cTn id="27" dur="500"/>
                                        <p:tgtEl>
                                          <p:spTgt spid="30004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0035" grpId="0" autoUpdateAnimBg="0"/>
      <p:bldP spid="300041" grpId="0" build="p" autoUpdateAnimBg="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330" name="Rectangle 2">
            <a:extLst>
              <a:ext uri="{FF2B5EF4-FFF2-40B4-BE49-F238E27FC236}">
                <a16:creationId xmlns:a16="http://schemas.microsoft.com/office/drawing/2014/main" id="{4B182B29-C788-A44E-85D6-57EA892D55E8}"/>
              </a:ext>
            </a:extLst>
          </p:cNvPr>
          <p:cNvSpPr>
            <a:spLocks noChangeArrowheads="1"/>
          </p:cNvSpPr>
          <p:nvPr/>
        </p:nvSpPr>
        <p:spPr bwMode="auto">
          <a:xfrm>
            <a:off x="2084388" y="2786063"/>
            <a:ext cx="8278812" cy="320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lnSpc>
                <a:spcPct val="130000"/>
              </a:lnSpc>
              <a:spcBef>
                <a:spcPct val="20000"/>
              </a:spcBef>
              <a:buClr>
                <a:schemeClr val="bg2"/>
              </a:buClr>
              <a:buFont typeface="Monotype Sorts" pitchFamily="2" charset="2"/>
              <a:buNone/>
            </a:pPr>
            <a:r>
              <a:rPr lang="en-US" altLang="zh-CN" sz="3600" b="1">
                <a:solidFill>
                  <a:srgbClr val="FF0000"/>
                </a:solidFill>
                <a:latin typeface="华文楷体" panose="02010600040101010101" pitchFamily="2" charset="-122"/>
                <a:ea typeface="华文楷体" panose="02010600040101010101" pitchFamily="2" charset="-122"/>
              </a:rPr>
              <a:t>4</a:t>
            </a:r>
            <a:r>
              <a:rPr lang="zh-CN" altLang="en-US" sz="3600" b="1">
                <a:solidFill>
                  <a:srgbClr val="FF0000"/>
                </a:solidFill>
                <a:latin typeface="华文楷体" panose="02010600040101010101" pitchFamily="2" charset="-122"/>
                <a:ea typeface="华文楷体" panose="02010600040101010101" pitchFamily="2" charset="-122"/>
              </a:rPr>
              <a:t>．线程的组成</a:t>
            </a:r>
          </a:p>
          <a:p>
            <a:pPr eaLnBrk="1" hangingPunct="1">
              <a:lnSpc>
                <a:spcPct val="130000"/>
              </a:lnSpc>
              <a:spcBef>
                <a:spcPct val="20000"/>
              </a:spcBef>
              <a:buClr>
                <a:srgbClr val="FF0000"/>
              </a:buClr>
              <a:buFont typeface="Monotype Sorts" pitchFamily="2" charset="2"/>
              <a:buNone/>
            </a:pPr>
            <a:r>
              <a:rPr lang="zh-CN" altLang="en-US" sz="3200" b="1">
                <a:solidFill>
                  <a:schemeClr val="tx1"/>
                </a:solidFill>
                <a:latin typeface="华文楷体" panose="02010600040101010101" pitchFamily="2" charset="-122"/>
                <a:ea typeface="华文楷体" panose="02010600040101010101" pitchFamily="2" charset="-122"/>
              </a:rPr>
              <a:t>           每个线程有一个</a:t>
            </a:r>
            <a:r>
              <a:rPr lang="en-US" altLang="zh-CN" sz="3200" b="1">
                <a:solidFill>
                  <a:schemeClr val="tx1"/>
                </a:solidFill>
                <a:latin typeface="华文楷体" panose="02010600040101010101" pitchFamily="2" charset="-122"/>
                <a:ea typeface="华文楷体" panose="02010600040101010101" pitchFamily="2" charset="-122"/>
              </a:rPr>
              <a:t>thread</a:t>
            </a:r>
            <a:r>
              <a:rPr lang="zh-CN" altLang="en-US" sz="3200" b="1">
                <a:solidFill>
                  <a:schemeClr val="tx1"/>
                </a:solidFill>
                <a:latin typeface="华文楷体" panose="02010600040101010101" pitchFamily="2" charset="-122"/>
                <a:ea typeface="华文楷体" panose="02010600040101010101" pitchFamily="2" charset="-122"/>
              </a:rPr>
              <a:t>结构，即线程控制块，用于保存自己私有的信息，主要由以下</a:t>
            </a:r>
            <a:r>
              <a:rPr lang="en-US" altLang="zh-CN" sz="3200" b="1">
                <a:solidFill>
                  <a:schemeClr val="tx1"/>
                </a:solidFill>
                <a:latin typeface="华文楷体" panose="02010600040101010101" pitchFamily="2" charset="-122"/>
                <a:ea typeface="华文楷体" panose="02010600040101010101" pitchFamily="2" charset="-122"/>
              </a:rPr>
              <a:t>4</a:t>
            </a:r>
            <a:r>
              <a:rPr lang="zh-CN" altLang="en-US" sz="3200" b="1">
                <a:solidFill>
                  <a:schemeClr val="tx1"/>
                </a:solidFill>
                <a:latin typeface="华文楷体" panose="02010600040101010101" pitchFamily="2" charset="-122"/>
                <a:ea typeface="华文楷体" panose="02010600040101010101" pitchFamily="2" charset="-122"/>
              </a:rPr>
              <a:t>个基本部分组成：</a:t>
            </a:r>
          </a:p>
        </p:txBody>
      </p:sp>
      <p:sp>
        <p:nvSpPr>
          <p:cNvPr id="355334" name="Text Box 6">
            <a:extLst>
              <a:ext uri="{FF2B5EF4-FFF2-40B4-BE49-F238E27FC236}">
                <a16:creationId xmlns:a16="http://schemas.microsoft.com/office/drawing/2014/main" id="{98289699-57CC-8842-9111-C959F3E5EE78}"/>
              </a:ext>
            </a:extLst>
          </p:cNvPr>
          <p:cNvSpPr txBox="1">
            <a:spLocks noChangeArrowheads="1"/>
          </p:cNvSpPr>
          <p:nvPr/>
        </p:nvSpPr>
        <p:spPr bwMode="auto">
          <a:xfrm>
            <a:off x="2057400" y="817563"/>
            <a:ext cx="8534400" cy="122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en-US" altLang="zh-CN" sz="3600" b="1">
                <a:solidFill>
                  <a:srgbClr val="FF0000"/>
                </a:solidFill>
                <a:latin typeface="华文楷体" panose="02010600040101010101" pitchFamily="2" charset="-122"/>
                <a:ea typeface="华文楷体" panose="02010600040101010101" pitchFamily="2" charset="-122"/>
              </a:rPr>
              <a:t>3</a:t>
            </a:r>
            <a:r>
              <a:rPr lang="zh-CN" altLang="en-US" sz="3600" b="1">
                <a:solidFill>
                  <a:srgbClr val="FF0000"/>
                </a:solidFill>
                <a:latin typeface="华文楷体" panose="02010600040101010101" pitchFamily="2" charset="-122"/>
                <a:ea typeface="华文楷体" panose="02010600040101010101" pitchFamily="2" charset="-122"/>
              </a:rPr>
              <a:t>、什么是线程</a:t>
            </a:r>
          </a:p>
          <a:p>
            <a:pPr eaLnBrk="1" hangingPunct="1">
              <a:spcBef>
                <a:spcPct val="20000"/>
              </a:spcBef>
              <a:buClr>
                <a:schemeClr val="hlink"/>
              </a:buClr>
              <a:buSzPct val="120000"/>
            </a:pPr>
            <a:r>
              <a:rPr kumimoji="0" lang="zh-CN" altLang="en-US" sz="3200" b="1">
                <a:solidFill>
                  <a:schemeClr val="tx1"/>
                </a:solidFill>
                <a:latin typeface="华文楷体" panose="02010600040101010101" pitchFamily="2" charset="-122"/>
                <a:ea typeface="华文楷体" panose="02010600040101010101" pitchFamily="2" charset="-122"/>
              </a:rPr>
              <a:t>    </a:t>
            </a:r>
            <a:r>
              <a:rPr kumimoji="0" lang="zh-CN" altLang="en-US" sz="3200" b="1">
                <a:solidFill>
                  <a:srgbClr val="171D17"/>
                </a:solidFill>
                <a:latin typeface="华文楷体" panose="02010600040101010101" pitchFamily="2" charset="-122"/>
                <a:ea typeface="华文楷体" panose="02010600040101010101" pitchFamily="2" charset="-122"/>
              </a:rPr>
              <a:t>是进程中实施调度和分派的基本单位</a:t>
            </a:r>
          </a:p>
        </p:txBody>
      </p:sp>
      <p:sp>
        <p:nvSpPr>
          <p:cNvPr id="147460" name="Text Box 8">
            <a:extLst>
              <a:ext uri="{FF2B5EF4-FFF2-40B4-BE49-F238E27FC236}">
                <a16:creationId xmlns:a16="http://schemas.microsoft.com/office/drawing/2014/main" id="{71E1C2B3-8AE9-D34F-87BA-CA9A969A7ED0}"/>
              </a:ext>
            </a:extLst>
          </p:cNvPr>
          <p:cNvSpPr txBox="1">
            <a:spLocks noChangeArrowheads="1"/>
          </p:cNvSpPr>
          <p:nvPr/>
        </p:nvSpPr>
        <p:spPr bwMode="auto">
          <a:xfrm>
            <a:off x="2057401" y="30163"/>
            <a:ext cx="5191125"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spcBef>
                <a:spcPct val="50000"/>
              </a:spcBef>
            </a:pPr>
            <a:r>
              <a:rPr lang="en-US" altLang="zh-CN" sz="2800" b="1">
                <a:solidFill>
                  <a:srgbClr val="3333FF"/>
                </a:solidFill>
                <a:latin typeface="宋体" panose="02010600030101010101" pitchFamily="2" charset="-122"/>
              </a:rPr>
              <a:t>2.7 </a:t>
            </a:r>
            <a:r>
              <a:rPr lang="zh-CN" altLang="en-US" sz="2800" b="1">
                <a:solidFill>
                  <a:srgbClr val="3333FF"/>
                </a:solidFill>
                <a:latin typeface="宋体" panose="02010600030101010101" pitchFamily="2" charset="-122"/>
              </a:rPr>
              <a:t>线程</a:t>
            </a:r>
            <a:endParaRPr lang="zh-CN" altLang="en-US" b="1">
              <a:solidFill>
                <a:srgbClr val="FF0000"/>
              </a:solidFill>
            </a:endParaRPr>
          </a:p>
        </p:txBody>
      </p:sp>
      <p:sp>
        <p:nvSpPr>
          <p:cNvPr id="147461" name="灯片编号占位符 3">
            <a:extLst>
              <a:ext uri="{FF2B5EF4-FFF2-40B4-BE49-F238E27FC236}">
                <a16:creationId xmlns:a16="http://schemas.microsoft.com/office/drawing/2014/main" id="{2BA8E66B-52A6-5E47-9BF1-BC349B9C58B5}"/>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69B54B49-3791-384D-BF5E-434FE5C1080B}" type="slidenum">
              <a:rPr lang="zh-CN" altLang="en-US" sz="1800"/>
              <a:pPr/>
              <a:t>42</a:t>
            </a:fld>
            <a:endParaRPr lang="en-US" altLang="zh-CN" sz="1800"/>
          </a:p>
        </p:txBody>
      </p:sp>
    </p:spTree>
    <p:extLst>
      <p:ext uri="{BB962C8B-B14F-4D97-AF65-F5344CB8AC3E}">
        <p14:creationId xmlns:p14="http://schemas.microsoft.com/office/powerpoint/2010/main" val="3976254866"/>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55334"/>
                                        </p:tgtEl>
                                        <p:attrNameLst>
                                          <p:attrName>style.visibility</p:attrName>
                                        </p:attrNameLst>
                                      </p:cBhvr>
                                      <p:to>
                                        <p:strVal val="visible"/>
                                      </p:to>
                                    </p:set>
                                    <p:animEffect transition="in" filter="dissolve">
                                      <p:cBhvr>
                                        <p:cTn id="7" dur="500"/>
                                        <p:tgtEl>
                                          <p:spTgt spid="35533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355330">
                                            <p:txEl>
                                              <p:pRg st="0" end="0"/>
                                            </p:txEl>
                                          </p:spTgt>
                                        </p:tgtEl>
                                        <p:attrNameLst>
                                          <p:attrName>style.visibility</p:attrName>
                                        </p:attrNameLst>
                                      </p:cBhvr>
                                      <p:to>
                                        <p:strVal val="visible"/>
                                      </p:to>
                                    </p:set>
                                    <p:animEffect transition="in" filter="barn(outVertical)">
                                      <p:cBhvr>
                                        <p:cTn id="12" dur="500"/>
                                        <p:tgtEl>
                                          <p:spTgt spid="355330">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355330">
                                            <p:txEl>
                                              <p:pRg st="1" end="1"/>
                                            </p:txEl>
                                          </p:spTgt>
                                        </p:tgtEl>
                                        <p:attrNameLst>
                                          <p:attrName>style.visibility</p:attrName>
                                        </p:attrNameLst>
                                      </p:cBhvr>
                                      <p:to>
                                        <p:strVal val="visible"/>
                                      </p:to>
                                    </p:set>
                                    <p:animEffect transition="in" filter="barn(outVertical)">
                                      <p:cBhvr>
                                        <p:cTn id="17" dur="500"/>
                                        <p:tgtEl>
                                          <p:spTgt spid="35533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5330" grpId="0" build="p" autoUpdateAnimBg="0"/>
      <p:bldP spid="355334" grpId="0" autoUpdateAnimBg="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379" name="Rectangle 3">
            <a:extLst>
              <a:ext uri="{FF2B5EF4-FFF2-40B4-BE49-F238E27FC236}">
                <a16:creationId xmlns:a16="http://schemas.microsoft.com/office/drawing/2014/main" id="{8C119A4B-CBDE-FF43-9B68-2BC6134972F5}"/>
              </a:ext>
            </a:extLst>
          </p:cNvPr>
          <p:cNvSpPr>
            <a:spLocks noChangeArrowheads="1"/>
          </p:cNvSpPr>
          <p:nvPr/>
        </p:nvSpPr>
        <p:spPr bwMode="auto">
          <a:xfrm>
            <a:off x="2133600" y="609600"/>
            <a:ext cx="8229600" cy="228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zh-CN" altLang="en-US" sz="3200" b="1">
                <a:solidFill>
                  <a:srgbClr val="0000FF"/>
                </a:solidFill>
                <a:latin typeface="华文楷体" panose="02010600040101010101" pitchFamily="2" charset="-122"/>
                <a:ea typeface="华文楷体" panose="02010600040101010101" pitchFamily="2" charset="-122"/>
              </a:rPr>
              <a:t>（</a:t>
            </a:r>
            <a:r>
              <a:rPr lang="en-US" altLang="zh-CN" sz="3200" b="1">
                <a:solidFill>
                  <a:srgbClr val="0000FF"/>
                </a:solidFill>
                <a:latin typeface="华文楷体" panose="02010600040101010101" pitchFamily="2" charset="-122"/>
                <a:ea typeface="华文楷体" panose="02010600040101010101" pitchFamily="2" charset="-122"/>
              </a:rPr>
              <a:t>1</a:t>
            </a:r>
            <a:r>
              <a:rPr lang="zh-CN" altLang="en-US" sz="3200" b="1">
                <a:solidFill>
                  <a:srgbClr val="0000FF"/>
                </a:solidFill>
                <a:latin typeface="华文楷体" panose="02010600040101010101" pitchFamily="2" charset="-122"/>
                <a:ea typeface="华文楷体" panose="02010600040101010101" pitchFamily="2" charset="-122"/>
              </a:rPr>
              <a:t>）一个唯一的标识符，称为客户</a:t>
            </a:r>
            <a:r>
              <a:rPr lang="en-US" altLang="zh-CN" sz="3200" b="1">
                <a:solidFill>
                  <a:srgbClr val="0000FF"/>
                </a:solidFill>
                <a:latin typeface="华文楷体" panose="02010600040101010101" pitchFamily="2" charset="-122"/>
                <a:ea typeface="华文楷体" panose="02010600040101010101" pitchFamily="2" charset="-122"/>
              </a:rPr>
              <a:t>ID</a:t>
            </a:r>
            <a:r>
              <a:rPr lang="zh-CN" altLang="en-US" sz="3200" b="1">
                <a:solidFill>
                  <a:srgbClr val="0000FF"/>
                </a:solidFill>
                <a:latin typeface="华文楷体" panose="02010600040101010101" pitchFamily="2" charset="-122"/>
                <a:ea typeface="华文楷体" panose="02010600040101010101" pitchFamily="2" charset="-122"/>
              </a:rPr>
              <a:t>；</a:t>
            </a:r>
          </a:p>
          <a:p>
            <a:r>
              <a:rPr lang="zh-CN" altLang="en-US" sz="3200" b="1">
                <a:solidFill>
                  <a:srgbClr val="0000FF"/>
                </a:solidFill>
                <a:latin typeface="华文楷体" panose="02010600040101010101" pitchFamily="2" charset="-122"/>
                <a:ea typeface="华文楷体" panose="02010600040101010101" pitchFamily="2" charset="-122"/>
              </a:rPr>
              <a:t>（</a:t>
            </a:r>
            <a:r>
              <a:rPr lang="en-US" altLang="zh-CN" sz="3200" b="1">
                <a:solidFill>
                  <a:srgbClr val="0000FF"/>
                </a:solidFill>
                <a:latin typeface="华文楷体" panose="02010600040101010101" pitchFamily="2" charset="-122"/>
                <a:ea typeface="华文楷体" panose="02010600040101010101" pitchFamily="2" charset="-122"/>
              </a:rPr>
              <a:t>2</a:t>
            </a:r>
            <a:r>
              <a:rPr lang="zh-CN" altLang="en-US" sz="3200" b="1">
                <a:solidFill>
                  <a:srgbClr val="0000FF"/>
                </a:solidFill>
                <a:latin typeface="华文楷体" panose="02010600040101010101" pitchFamily="2" charset="-122"/>
                <a:ea typeface="华文楷体" panose="02010600040101010101" pitchFamily="2" charset="-122"/>
              </a:rPr>
              <a:t>）一组处理器状态寄存器；</a:t>
            </a:r>
          </a:p>
          <a:p>
            <a:r>
              <a:rPr lang="zh-CN" altLang="en-US" sz="3200" b="1">
                <a:solidFill>
                  <a:srgbClr val="0000FF"/>
                </a:solidFill>
                <a:latin typeface="华文楷体" panose="02010600040101010101" pitchFamily="2" charset="-122"/>
                <a:ea typeface="华文楷体" panose="02010600040101010101" pitchFamily="2" charset="-122"/>
              </a:rPr>
              <a:t>（</a:t>
            </a:r>
            <a:r>
              <a:rPr lang="en-US" altLang="zh-CN" sz="3200" b="1">
                <a:solidFill>
                  <a:srgbClr val="0000FF"/>
                </a:solidFill>
                <a:latin typeface="华文楷体" panose="02010600040101010101" pitchFamily="2" charset="-122"/>
                <a:ea typeface="华文楷体" panose="02010600040101010101" pitchFamily="2" charset="-122"/>
              </a:rPr>
              <a:t>3</a:t>
            </a:r>
            <a:r>
              <a:rPr lang="zh-CN" altLang="en-US" sz="3200" b="1">
                <a:solidFill>
                  <a:srgbClr val="0000FF"/>
                </a:solidFill>
                <a:latin typeface="华文楷体" panose="02010600040101010101" pitchFamily="2" charset="-122"/>
                <a:ea typeface="华文楷体" panose="02010600040101010101" pitchFamily="2" charset="-122"/>
              </a:rPr>
              <a:t>）分别在用户态和核心态下使用的两个栈；</a:t>
            </a:r>
          </a:p>
          <a:p>
            <a:r>
              <a:rPr lang="zh-CN" altLang="en-US" sz="3200" b="1">
                <a:solidFill>
                  <a:srgbClr val="0000FF"/>
                </a:solidFill>
                <a:latin typeface="华文楷体" panose="02010600040101010101" pitchFamily="2" charset="-122"/>
                <a:ea typeface="华文楷体" panose="02010600040101010101" pitchFamily="2" charset="-122"/>
              </a:rPr>
              <a:t>（</a:t>
            </a:r>
            <a:r>
              <a:rPr lang="en-US" altLang="zh-CN" sz="3200" b="1">
                <a:solidFill>
                  <a:srgbClr val="0000FF"/>
                </a:solidFill>
                <a:latin typeface="华文楷体" panose="02010600040101010101" pitchFamily="2" charset="-122"/>
                <a:ea typeface="华文楷体" panose="02010600040101010101" pitchFamily="2" charset="-122"/>
              </a:rPr>
              <a:t>4</a:t>
            </a:r>
            <a:r>
              <a:rPr lang="zh-CN" altLang="en-US" sz="3200" b="1">
                <a:solidFill>
                  <a:srgbClr val="0000FF"/>
                </a:solidFill>
                <a:latin typeface="华文楷体" panose="02010600040101010101" pitchFamily="2" charset="-122"/>
                <a:ea typeface="华文楷体" panose="02010600040101010101" pitchFamily="2" charset="-122"/>
              </a:rPr>
              <a:t>）一个私用存储器；</a:t>
            </a:r>
          </a:p>
        </p:txBody>
      </p:sp>
      <p:pic>
        <p:nvPicPr>
          <p:cNvPr id="357380" name="Picture 4" descr="T28">
            <a:extLst>
              <a:ext uri="{FF2B5EF4-FFF2-40B4-BE49-F238E27FC236}">
                <a16:creationId xmlns:a16="http://schemas.microsoft.com/office/drawing/2014/main" id="{A633411E-E7C7-564A-B57C-3E75C61A5D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03664" y="3427414"/>
            <a:ext cx="5545137" cy="2592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7381" name="Text Box 5">
            <a:extLst>
              <a:ext uri="{FF2B5EF4-FFF2-40B4-BE49-F238E27FC236}">
                <a16:creationId xmlns:a16="http://schemas.microsoft.com/office/drawing/2014/main" id="{D3C5BA57-B255-3D4C-ABC6-14D17050074C}"/>
              </a:ext>
            </a:extLst>
          </p:cNvPr>
          <p:cNvSpPr txBox="1">
            <a:spLocks noChangeArrowheads="1"/>
          </p:cNvSpPr>
          <p:nvPr/>
        </p:nvSpPr>
        <p:spPr bwMode="auto">
          <a:xfrm>
            <a:off x="4367213" y="6078538"/>
            <a:ext cx="541020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spcBef>
                <a:spcPct val="50000"/>
              </a:spcBef>
            </a:pPr>
            <a:r>
              <a:rPr kumimoji="0" lang="en-US" altLang="zh-CN" sz="2800" b="1">
                <a:solidFill>
                  <a:srgbClr val="0000FF"/>
                </a:solidFill>
                <a:latin typeface="楷体_GB2312" pitchFamily="49" charset="-122"/>
                <a:ea typeface="楷体_GB2312" pitchFamily="49" charset="-122"/>
              </a:rPr>
              <a:t> thread</a:t>
            </a:r>
            <a:r>
              <a:rPr kumimoji="0" lang="zh-CN" altLang="en-US" sz="2800" b="1">
                <a:solidFill>
                  <a:srgbClr val="0000FF"/>
                </a:solidFill>
                <a:latin typeface="楷体_GB2312" pitchFamily="49" charset="-122"/>
                <a:ea typeface="楷体_GB2312" pitchFamily="49" charset="-122"/>
              </a:rPr>
              <a:t>结构示意图</a:t>
            </a:r>
          </a:p>
        </p:txBody>
      </p:sp>
      <p:sp>
        <p:nvSpPr>
          <p:cNvPr id="148485" name="Text Box 7">
            <a:extLst>
              <a:ext uri="{FF2B5EF4-FFF2-40B4-BE49-F238E27FC236}">
                <a16:creationId xmlns:a16="http://schemas.microsoft.com/office/drawing/2014/main" id="{48D67F02-ABA3-D547-B5BB-8EFBF6A3CF52}"/>
              </a:ext>
            </a:extLst>
          </p:cNvPr>
          <p:cNvSpPr txBox="1">
            <a:spLocks noChangeArrowheads="1"/>
          </p:cNvSpPr>
          <p:nvPr/>
        </p:nvSpPr>
        <p:spPr bwMode="auto">
          <a:xfrm>
            <a:off x="2057401" y="30163"/>
            <a:ext cx="5191125"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spcBef>
                <a:spcPct val="50000"/>
              </a:spcBef>
            </a:pPr>
            <a:r>
              <a:rPr lang="en-US" altLang="zh-CN" sz="2800" b="1">
                <a:solidFill>
                  <a:srgbClr val="3333FF"/>
                </a:solidFill>
                <a:latin typeface="宋体" panose="02010600030101010101" pitchFamily="2" charset="-122"/>
              </a:rPr>
              <a:t>2.7 </a:t>
            </a:r>
            <a:r>
              <a:rPr lang="zh-CN" altLang="en-US" sz="2800" b="1">
                <a:solidFill>
                  <a:srgbClr val="3333FF"/>
                </a:solidFill>
                <a:latin typeface="宋体" panose="02010600030101010101" pitchFamily="2" charset="-122"/>
              </a:rPr>
              <a:t>线程</a:t>
            </a:r>
            <a:endParaRPr lang="zh-CN" altLang="en-US" b="1">
              <a:solidFill>
                <a:srgbClr val="FF0000"/>
              </a:solidFill>
            </a:endParaRPr>
          </a:p>
        </p:txBody>
      </p:sp>
    </p:spTree>
    <p:extLst>
      <p:ext uri="{BB962C8B-B14F-4D97-AF65-F5344CB8AC3E}">
        <p14:creationId xmlns:p14="http://schemas.microsoft.com/office/powerpoint/2010/main" val="367553735"/>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357379">
                                            <p:txEl>
                                              <p:pRg st="0" end="0"/>
                                            </p:txEl>
                                          </p:spTgt>
                                        </p:tgtEl>
                                        <p:attrNameLst>
                                          <p:attrName>style.visibility</p:attrName>
                                        </p:attrNameLst>
                                      </p:cBhvr>
                                      <p:to>
                                        <p:strVal val="visible"/>
                                      </p:to>
                                    </p:set>
                                    <p:animEffect transition="in" filter="barn(outVertical)">
                                      <p:cBhvr>
                                        <p:cTn id="7" dur="500"/>
                                        <p:tgtEl>
                                          <p:spTgt spid="357379">
                                            <p:txEl>
                                              <p:pRg st="0" end="0"/>
                                            </p:txEl>
                                          </p:spTgt>
                                        </p:tgtEl>
                                      </p:cBhvr>
                                    </p:animEffect>
                                  </p:childTnLst>
                                  <p:subTnLst>
                                    <p:animClr clrSpc="rgb" dir="cw">
                                      <p:cBhvr override="childStyle">
                                        <p:cTn dur="1" fill="hold" display="0" masterRel="nextClick" afterEffect="1"/>
                                        <p:tgtEl>
                                          <p:spTgt spid="357379">
                                            <p:txEl>
                                              <p:pRg st="0" end="0"/>
                                            </p:txEl>
                                          </p:spTgt>
                                        </p:tgtEl>
                                        <p:attrNameLst>
                                          <p:attrName>ppt_c</p:attrName>
                                        </p:attrNameLst>
                                      </p:cBhvr>
                                      <p:to>
                                        <a:srgbClr val="171D17"/>
                                      </p:to>
                                    </p:animClr>
                                  </p:sub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357379">
                                            <p:txEl>
                                              <p:pRg st="1" end="1"/>
                                            </p:txEl>
                                          </p:spTgt>
                                        </p:tgtEl>
                                        <p:attrNameLst>
                                          <p:attrName>style.visibility</p:attrName>
                                        </p:attrNameLst>
                                      </p:cBhvr>
                                      <p:to>
                                        <p:strVal val="visible"/>
                                      </p:to>
                                    </p:set>
                                    <p:animEffect transition="in" filter="barn(outVertical)">
                                      <p:cBhvr>
                                        <p:cTn id="12" dur="500"/>
                                        <p:tgtEl>
                                          <p:spTgt spid="357379">
                                            <p:txEl>
                                              <p:pRg st="1" end="1"/>
                                            </p:txEl>
                                          </p:spTgt>
                                        </p:tgtEl>
                                      </p:cBhvr>
                                    </p:animEffect>
                                  </p:childTnLst>
                                  <p:subTnLst>
                                    <p:animClr clrSpc="rgb" dir="cw">
                                      <p:cBhvr override="childStyle">
                                        <p:cTn dur="1" fill="hold" display="0" masterRel="nextClick" afterEffect="1"/>
                                        <p:tgtEl>
                                          <p:spTgt spid="357379">
                                            <p:txEl>
                                              <p:pRg st="1" end="1"/>
                                            </p:txEl>
                                          </p:spTgt>
                                        </p:tgtEl>
                                        <p:attrNameLst>
                                          <p:attrName>ppt_c</p:attrName>
                                        </p:attrNameLst>
                                      </p:cBhvr>
                                      <p:to>
                                        <a:srgbClr val="171D17"/>
                                      </p:to>
                                    </p:animClr>
                                  </p:sub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357379">
                                            <p:txEl>
                                              <p:pRg st="2" end="2"/>
                                            </p:txEl>
                                          </p:spTgt>
                                        </p:tgtEl>
                                        <p:attrNameLst>
                                          <p:attrName>style.visibility</p:attrName>
                                        </p:attrNameLst>
                                      </p:cBhvr>
                                      <p:to>
                                        <p:strVal val="visible"/>
                                      </p:to>
                                    </p:set>
                                    <p:animEffect transition="in" filter="barn(outVertical)">
                                      <p:cBhvr>
                                        <p:cTn id="17" dur="500"/>
                                        <p:tgtEl>
                                          <p:spTgt spid="357379">
                                            <p:txEl>
                                              <p:pRg st="2" end="2"/>
                                            </p:txEl>
                                          </p:spTgt>
                                        </p:tgtEl>
                                      </p:cBhvr>
                                    </p:animEffect>
                                  </p:childTnLst>
                                  <p:subTnLst>
                                    <p:animClr clrSpc="rgb" dir="cw">
                                      <p:cBhvr override="childStyle">
                                        <p:cTn dur="1" fill="hold" display="0" masterRel="nextClick" afterEffect="1"/>
                                        <p:tgtEl>
                                          <p:spTgt spid="357379">
                                            <p:txEl>
                                              <p:pRg st="2" end="2"/>
                                            </p:txEl>
                                          </p:spTgt>
                                        </p:tgtEl>
                                        <p:attrNameLst>
                                          <p:attrName>ppt_c</p:attrName>
                                        </p:attrNameLst>
                                      </p:cBhvr>
                                      <p:to>
                                        <a:srgbClr val="171D17"/>
                                      </p:to>
                                    </p:animClr>
                                  </p:sub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357379">
                                            <p:txEl>
                                              <p:pRg st="3" end="3"/>
                                            </p:txEl>
                                          </p:spTgt>
                                        </p:tgtEl>
                                        <p:attrNameLst>
                                          <p:attrName>style.visibility</p:attrName>
                                        </p:attrNameLst>
                                      </p:cBhvr>
                                      <p:to>
                                        <p:strVal val="visible"/>
                                      </p:to>
                                    </p:set>
                                    <p:animEffect transition="in" filter="barn(outVertical)">
                                      <p:cBhvr>
                                        <p:cTn id="22" dur="500"/>
                                        <p:tgtEl>
                                          <p:spTgt spid="357379">
                                            <p:txEl>
                                              <p:pRg st="3" end="3"/>
                                            </p:txEl>
                                          </p:spTgt>
                                        </p:tgtEl>
                                      </p:cBhvr>
                                    </p:animEffect>
                                  </p:childTnLst>
                                  <p:subTnLst>
                                    <p:animClr clrSpc="rgb" dir="cw">
                                      <p:cBhvr override="childStyle">
                                        <p:cTn dur="1" fill="hold" display="0" masterRel="nextClick" afterEffect="1"/>
                                        <p:tgtEl>
                                          <p:spTgt spid="357379">
                                            <p:txEl>
                                              <p:pRg st="3" end="3"/>
                                            </p:txEl>
                                          </p:spTgt>
                                        </p:tgtEl>
                                        <p:attrNameLst>
                                          <p:attrName>ppt_c</p:attrName>
                                        </p:attrNameLst>
                                      </p:cBhvr>
                                      <p:to>
                                        <a:srgbClr val="171D17"/>
                                      </p:to>
                                    </p:animClr>
                                  </p:subTnLst>
                                </p:cTn>
                              </p:par>
                            </p:childTnLst>
                          </p:cTn>
                        </p:par>
                      </p:childTnLst>
                    </p:cTn>
                  </p:par>
                  <p:par>
                    <p:cTn id="23" fill="hold" nodeType="clickPar">
                      <p:stCondLst>
                        <p:cond delay="indefinite"/>
                      </p:stCondLst>
                      <p:childTnLst>
                        <p:par>
                          <p:cTn id="24" fill="hold" nodeType="withGroup">
                            <p:stCondLst>
                              <p:cond delay="0"/>
                            </p:stCondLst>
                            <p:childTnLst>
                              <p:par>
                                <p:cTn id="25" presetID="2" presetClass="entr" presetSubtype="8" fill="hold" nodeType="clickEffect">
                                  <p:stCondLst>
                                    <p:cond delay="0"/>
                                  </p:stCondLst>
                                  <p:childTnLst>
                                    <p:set>
                                      <p:cBhvr>
                                        <p:cTn id="26" dur="1" fill="hold">
                                          <p:stCondLst>
                                            <p:cond delay="0"/>
                                          </p:stCondLst>
                                        </p:cTn>
                                        <p:tgtEl>
                                          <p:spTgt spid="357380"/>
                                        </p:tgtEl>
                                        <p:attrNameLst>
                                          <p:attrName>style.visibility</p:attrName>
                                        </p:attrNameLst>
                                      </p:cBhvr>
                                      <p:to>
                                        <p:strVal val="visible"/>
                                      </p:to>
                                    </p:set>
                                    <p:anim calcmode="lin" valueType="num">
                                      <p:cBhvr additive="base">
                                        <p:cTn id="27" dur="500" fill="hold"/>
                                        <p:tgtEl>
                                          <p:spTgt spid="357380"/>
                                        </p:tgtEl>
                                        <p:attrNameLst>
                                          <p:attrName>ppt_x</p:attrName>
                                        </p:attrNameLst>
                                      </p:cBhvr>
                                      <p:tavLst>
                                        <p:tav tm="0">
                                          <p:val>
                                            <p:strVal val="0-#ppt_w/2"/>
                                          </p:val>
                                        </p:tav>
                                        <p:tav tm="100000">
                                          <p:val>
                                            <p:strVal val="#ppt_x"/>
                                          </p:val>
                                        </p:tav>
                                      </p:tavLst>
                                    </p:anim>
                                    <p:anim calcmode="lin" valueType="num">
                                      <p:cBhvr additive="base">
                                        <p:cTn id="28" dur="500" fill="hold"/>
                                        <p:tgtEl>
                                          <p:spTgt spid="357380"/>
                                        </p:tgtEl>
                                        <p:attrNameLst>
                                          <p:attrName>ppt_y</p:attrName>
                                        </p:attrNameLst>
                                      </p:cBhvr>
                                      <p:tavLst>
                                        <p:tav tm="0">
                                          <p:val>
                                            <p:strVal val="#ppt_y"/>
                                          </p:val>
                                        </p:tav>
                                        <p:tav tm="100000">
                                          <p:val>
                                            <p:strVal val="#ppt_y"/>
                                          </p:val>
                                        </p:tav>
                                      </p:tavLst>
                                    </p:anim>
                                  </p:childTnLst>
                                </p:cTn>
                              </p:par>
                            </p:childTnLst>
                          </p:cTn>
                        </p:par>
                        <p:par>
                          <p:cTn id="29" fill="hold" nodeType="afterGroup">
                            <p:stCondLst>
                              <p:cond delay="500"/>
                            </p:stCondLst>
                            <p:childTnLst>
                              <p:par>
                                <p:cTn id="30" presetID="2" presetClass="entr" presetSubtype="8" fill="hold" grpId="0" nodeType="afterEffect">
                                  <p:stCondLst>
                                    <p:cond delay="0"/>
                                  </p:stCondLst>
                                  <p:childTnLst>
                                    <p:set>
                                      <p:cBhvr>
                                        <p:cTn id="31" dur="1" fill="hold">
                                          <p:stCondLst>
                                            <p:cond delay="0"/>
                                          </p:stCondLst>
                                        </p:cTn>
                                        <p:tgtEl>
                                          <p:spTgt spid="357381"/>
                                        </p:tgtEl>
                                        <p:attrNameLst>
                                          <p:attrName>style.visibility</p:attrName>
                                        </p:attrNameLst>
                                      </p:cBhvr>
                                      <p:to>
                                        <p:strVal val="visible"/>
                                      </p:to>
                                    </p:set>
                                    <p:anim calcmode="lin" valueType="num">
                                      <p:cBhvr additive="base">
                                        <p:cTn id="32" dur="500" fill="hold"/>
                                        <p:tgtEl>
                                          <p:spTgt spid="357381"/>
                                        </p:tgtEl>
                                        <p:attrNameLst>
                                          <p:attrName>ppt_x</p:attrName>
                                        </p:attrNameLst>
                                      </p:cBhvr>
                                      <p:tavLst>
                                        <p:tav tm="0">
                                          <p:val>
                                            <p:strVal val="0-#ppt_w/2"/>
                                          </p:val>
                                        </p:tav>
                                        <p:tav tm="100000">
                                          <p:val>
                                            <p:strVal val="#ppt_x"/>
                                          </p:val>
                                        </p:tav>
                                      </p:tavLst>
                                    </p:anim>
                                    <p:anim calcmode="lin" valueType="num">
                                      <p:cBhvr additive="base">
                                        <p:cTn id="33" dur="500" fill="hold"/>
                                        <p:tgtEl>
                                          <p:spTgt spid="35738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7379" grpId="0" build="p" autoUpdateAnimBg="0"/>
      <p:bldP spid="357381" grpId="0" autoUpdateAnimBg="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9506" name="Picture 2">
            <a:extLst>
              <a:ext uri="{FF2B5EF4-FFF2-40B4-BE49-F238E27FC236}">
                <a16:creationId xmlns:a16="http://schemas.microsoft.com/office/drawing/2014/main" id="{98F5222E-3A29-BB46-A3F6-0D2F0F65E1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8800" y="609601"/>
            <a:ext cx="8534400" cy="501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149507" name="Text Box 3">
            <a:extLst>
              <a:ext uri="{FF2B5EF4-FFF2-40B4-BE49-F238E27FC236}">
                <a16:creationId xmlns:a16="http://schemas.microsoft.com/office/drawing/2014/main" id="{01083C47-EFC3-2047-9A00-7DF3B14F0FEC}"/>
              </a:ext>
            </a:extLst>
          </p:cNvPr>
          <p:cNvSpPr txBox="1">
            <a:spLocks noChangeArrowheads="1"/>
          </p:cNvSpPr>
          <p:nvPr/>
        </p:nvSpPr>
        <p:spPr bwMode="auto">
          <a:xfrm>
            <a:off x="3548064" y="5876926"/>
            <a:ext cx="6148387"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sz="2800" b="1">
                <a:solidFill>
                  <a:srgbClr val="0000FF"/>
                </a:solidFill>
                <a:latin typeface="楷体_GB2312" pitchFamily="49" charset="-122"/>
                <a:ea typeface="楷体_GB2312" pitchFamily="49" charset="-122"/>
              </a:rPr>
              <a:t> </a:t>
            </a:r>
            <a:r>
              <a:rPr lang="zh-CN" altLang="en-US" sz="2800" b="1">
                <a:solidFill>
                  <a:srgbClr val="0000FF"/>
                </a:solidFill>
                <a:latin typeface="楷体_GB2312" pitchFamily="49" charset="-122"/>
                <a:ea typeface="楷体_GB2312" pitchFamily="49" charset="-122"/>
              </a:rPr>
              <a:t>进程和线程的对应关系</a:t>
            </a:r>
          </a:p>
        </p:txBody>
      </p:sp>
      <p:sp>
        <p:nvSpPr>
          <p:cNvPr id="149508" name="Text Box 5">
            <a:extLst>
              <a:ext uri="{FF2B5EF4-FFF2-40B4-BE49-F238E27FC236}">
                <a16:creationId xmlns:a16="http://schemas.microsoft.com/office/drawing/2014/main" id="{9C2A7C49-096C-6A4D-87ED-E886DC8B4D5A}"/>
              </a:ext>
            </a:extLst>
          </p:cNvPr>
          <p:cNvSpPr txBox="1">
            <a:spLocks noChangeArrowheads="1"/>
          </p:cNvSpPr>
          <p:nvPr/>
        </p:nvSpPr>
        <p:spPr bwMode="auto">
          <a:xfrm>
            <a:off x="2057401" y="30163"/>
            <a:ext cx="5191125"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spcBef>
                <a:spcPct val="50000"/>
              </a:spcBef>
            </a:pPr>
            <a:r>
              <a:rPr lang="en-US" altLang="zh-CN" sz="2800" b="1">
                <a:solidFill>
                  <a:srgbClr val="3333FF"/>
                </a:solidFill>
                <a:latin typeface="宋体" panose="02010600030101010101" pitchFamily="2" charset="-122"/>
              </a:rPr>
              <a:t>2.7 </a:t>
            </a:r>
            <a:r>
              <a:rPr lang="zh-CN" altLang="en-US" sz="2800" b="1">
                <a:solidFill>
                  <a:srgbClr val="3333FF"/>
                </a:solidFill>
                <a:latin typeface="宋体" panose="02010600030101010101" pitchFamily="2" charset="-122"/>
              </a:rPr>
              <a:t>线程</a:t>
            </a:r>
            <a:endParaRPr lang="zh-CN" altLang="en-US" b="1">
              <a:solidFill>
                <a:srgbClr val="FF0000"/>
              </a:solidFill>
            </a:endParaRPr>
          </a:p>
        </p:txBody>
      </p:sp>
      <p:sp>
        <p:nvSpPr>
          <p:cNvPr id="149509" name="灯片编号占位符 3">
            <a:extLst>
              <a:ext uri="{FF2B5EF4-FFF2-40B4-BE49-F238E27FC236}">
                <a16:creationId xmlns:a16="http://schemas.microsoft.com/office/drawing/2014/main" id="{932A6BE3-5992-3041-BBD4-9C84DCD7385C}"/>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33B4B0E3-208D-A648-9D4C-EDB9EA943B87}" type="slidenum">
              <a:rPr lang="zh-CN" altLang="en-US" sz="1800"/>
              <a:pPr/>
              <a:t>44</a:t>
            </a:fld>
            <a:endParaRPr lang="en-US" altLang="zh-CN" sz="1800"/>
          </a:p>
        </p:txBody>
      </p:sp>
    </p:spTree>
    <p:extLst>
      <p:ext uri="{BB962C8B-B14F-4D97-AF65-F5344CB8AC3E}">
        <p14:creationId xmlns:p14="http://schemas.microsoft.com/office/powerpoint/2010/main" val="859806652"/>
      </p:ext>
    </p:extLst>
  </p:cSld>
  <p:clrMapOvr>
    <a:masterClrMapping/>
  </p:clrMapOvr>
  <p:transition>
    <p:random/>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Text Box 5">
            <a:extLst>
              <a:ext uri="{FF2B5EF4-FFF2-40B4-BE49-F238E27FC236}">
                <a16:creationId xmlns:a16="http://schemas.microsoft.com/office/drawing/2014/main" id="{40E5FF83-561E-4549-A3EA-426833388A65}"/>
              </a:ext>
            </a:extLst>
          </p:cNvPr>
          <p:cNvSpPr txBox="1">
            <a:spLocks noChangeArrowheads="1"/>
          </p:cNvSpPr>
          <p:nvPr/>
        </p:nvSpPr>
        <p:spPr bwMode="auto">
          <a:xfrm>
            <a:off x="3467101" y="5653088"/>
            <a:ext cx="5942013"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sz="2800" b="1">
                <a:solidFill>
                  <a:srgbClr val="0000FF"/>
                </a:solidFill>
                <a:latin typeface="楷体_GB2312" pitchFamily="49" charset="-122"/>
                <a:ea typeface="楷体_GB2312" pitchFamily="49" charset="-122"/>
              </a:rPr>
              <a:t>单线程与多线程的进程模型</a:t>
            </a:r>
          </a:p>
        </p:txBody>
      </p:sp>
      <p:grpSp>
        <p:nvGrpSpPr>
          <p:cNvPr id="150531" name="Group 32">
            <a:extLst>
              <a:ext uri="{FF2B5EF4-FFF2-40B4-BE49-F238E27FC236}">
                <a16:creationId xmlns:a16="http://schemas.microsoft.com/office/drawing/2014/main" id="{A1BE5DF4-F34C-A548-BE05-3E551EC72D09}"/>
              </a:ext>
            </a:extLst>
          </p:cNvPr>
          <p:cNvGrpSpPr>
            <a:grpSpLocks/>
          </p:cNvGrpSpPr>
          <p:nvPr/>
        </p:nvGrpSpPr>
        <p:grpSpPr bwMode="auto">
          <a:xfrm>
            <a:off x="2133600" y="838200"/>
            <a:ext cx="8229600" cy="3817938"/>
            <a:chOff x="384" y="528"/>
            <a:chExt cx="5184" cy="2405"/>
          </a:xfrm>
        </p:grpSpPr>
        <p:sp>
          <p:nvSpPr>
            <p:cNvPr id="150534" name="Text Box 8">
              <a:extLst>
                <a:ext uri="{FF2B5EF4-FFF2-40B4-BE49-F238E27FC236}">
                  <a16:creationId xmlns:a16="http://schemas.microsoft.com/office/drawing/2014/main" id="{D4864F41-1703-194E-8B44-B15DFAA06714}"/>
                </a:ext>
              </a:extLst>
            </p:cNvPr>
            <p:cNvSpPr txBox="1">
              <a:spLocks noChangeArrowheads="1"/>
            </p:cNvSpPr>
            <p:nvPr/>
          </p:nvSpPr>
          <p:spPr bwMode="auto">
            <a:xfrm>
              <a:off x="528" y="528"/>
              <a:ext cx="1536" cy="20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endParaRPr lang="en-US" altLang="zh-CN"/>
            </a:p>
            <a:p>
              <a:pPr>
                <a:spcBef>
                  <a:spcPct val="50000"/>
                </a:spcBef>
              </a:pPr>
              <a:endParaRPr lang="en-US" altLang="zh-CN"/>
            </a:p>
            <a:p>
              <a:pPr>
                <a:spcBef>
                  <a:spcPct val="50000"/>
                </a:spcBef>
              </a:pPr>
              <a:endParaRPr lang="en-US" altLang="zh-CN"/>
            </a:p>
            <a:p>
              <a:pPr>
                <a:spcBef>
                  <a:spcPct val="50000"/>
                </a:spcBef>
              </a:pPr>
              <a:endParaRPr lang="en-US" altLang="zh-CN"/>
            </a:p>
            <a:p>
              <a:pPr>
                <a:spcBef>
                  <a:spcPct val="50000"/>
                </a:spcBef>
              </a:pPr>
              <a:endParaRPr lang="en-US" altLang="zh-CN"/>
            </a:p>
            <a:p>
              <a:pPr>
                <a:spcBef>
                  <a:spcPct val="50000"/>
                </a:spcBef>
              </a:pPr>
              <a:endParaRPr lang="en-US" altLang="zh-CN"/>
            </a:p>
          </p:txBody>
        </p:sp>
        <p:sp>
          <p:nvSpPr>
            <p:cNvPr id="150535" name="Rectangle 9">
              <a:extLst>
                <a:ext uri="{FF2B5EF4-FFF2-40B4-BE49-F238E27FC236}">
                  <a16:creationId xmlns:a16="http://schemas.microsoft.com/office/drawing/2014/main" id="{945A65A8-1881-434A-B56D-CD2D0C3E5613}"/>
                </a:ext>
              </a:extLst>
            </p:cNvPr>
            <p:cNvSpPr>
              <a:spLocks noChangeArrowheads="1"/>
            </p:cNvSpPr>
            <p:nvPr/>
          </p:nvSpPr>
          <p:spPr bwMode="auto">
            <a:xfrm>
              <a:off x="384" y="1727"/>
              <a:ext cx="116" cy="291"/>
            </a:xfrm>
            <a:prstGeom prst="rect">
              <a:avLst/>
            </a:prstGeom>
            <a:solidFill>
              <a:srgbClr val="C0C0C0"/>
            </a:solidFill>
            <a:ln w="12700">
              <a:solidFill>
                <a:schemeClr val="tx1"/>
              </a:solidFill>
              <a:miter lim="800000"/>
              <a:headEnd type="none" w="sm" len="sm"/>
              <a:tailEnd type="none" w="sm" len="sm"/>
            </a:ln>
          </p:spPr>
          <p:txBody>
            <a:bodyPr wrap="none" anchor="ct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endParaRPr lang="zh-CN" altLang="en-US"/>
            </a:p>
          </p:txBody>
        </p:sp>
        <p:sp>
          <p:nvSpPr>
            <p:cNvPr id="150536" name="Rectangle 10">
              <a:extLst>
                <a:ext uri="{FF2B5EF4-FFF2-40B4-BE49-F238E27FC236}">
                  <a16:creationId xmlns:a16="http://schemas.microsoft.com/office/drawing/2014/main" id="{EC395442-630C-E94C-B75B-BD81ADA60C29}"/>
                </a:ext>
              </a:extLst>
            </p:cNvPr>
            <p:cNvSpPr>
              <a:spLocks noChangeArrowheads="1"/>
            </p:cNvSpPr>
            <p:nvPr/>
          </p:nvSpPr>
          <p:spPr bwMode="auto">
            <a:xfrm>
              <a:off x="2304" y="1727"/>
              <a:ext cx="3264" cy="291"/>
            </a:xfrm>
            <a:prstGeom prst="rect">
              <a:avLst/>
            </a:prstGeom>
            <a:solidFill>
              <a:srgbClr val="C0C0C0"/>
            </a:solidFill>
            <a:ln w="12700">
              <a:solidFill>
                <a:schemeClr val="tx1"/>
              </a:solidFill>
              <a:miter lim="800000"/>
              <a:headEnd type="none" w="sm" len="sm"/>
              <a:tailEnd type="none" w="sm" len="sm"/>
            </a:ln>
          </p:spPr>
          <p:txBody>
            <a:bodyPr anchor="ct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endParaRPr lang="zh-CN" altLang="en-US"/>
            </a:p>
          </p:txBody>
        </p:sp>
        <p:sp>
          <p:nvSpPr>
            <p:cNvPr id="150537" name="Text Box 11">
              <a:extLst>
                <a:ext uri="{FF2B5EF4-FFF2-40B4-BE49-F238E27FC236}">
                  <a16:creationId xmlns:a16="http://schemas.microsoft.com/office/drawing/2014/main" id="{3AE6F944-F527-894E-BAE3-DC6EE28DEEA6}"/>
                </a:ext>
              </a:extLst>
            </p:cNvPr>
            <p:cNvSpPr txBox="1">
              <a:spLocks noChangeArrowheads="1"/>
            </p:cNvSpPr>
            <p:nvPr/>
          </p:nvSpPr>
          <p:spPr bwMode="auto">
            <a:xfrm>
              <a:off x="432" y="1056"/>
              <a:ext cx="768" cy="499"/>
            </a:xfrm>
            <a:prstGeom prst="rect">
              <a:avLst/>
            </a:prstGeom>
            <a:solidFill>
              <a:srgbClr val="FFFFFF"/>
            </a:solidFill>
            <a:ln w="12700">
              <a:solidFill>
                <a:srgbClr val="171D17"/>
              </a:solidFill>
              <a:miter lim="800000"/>
              <a:headEnd type="none" w="sm" len="sm"/>
              <a:tailEnd type="none" w="sm" len="sm"/>
            </a:ln>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spcBef>
                  <a:spcPct val="50000"/>
                </a:spcBef>
              </a:pPr>
              <a:r>
                <a:rPr lang="zh-CN" altLang="en-US" sz="1800" b="1">
                  <a:solidFill>
                    <a:srgbClr val="171D17"/>
                  </a:solidFill>
                </a:rPr>
                <a:t>进程</a:t>
              </a:r>
            </a:p>
            <a:p>
              <a:pPr algn="ctr">
                <a:spcBef>
                  <a:spcPct val="50000"/>
                </a:spcBef>
              </a:pPr>
              <a:r>
                <a:rPr lang="zh-CN" altLang="en-US" sz="1800" b="1">
                  <a:solidFill>
                    <a:srgbClr val="171D17"/>
                  </a:solidFill>
                </a:rPr>
                <a:t>控制块</a:t>
              </a:r>
            </a:p>
          </p:txBody>
        </p:sp>
        <p:sp>
          <p:nvSpPr>
            <p:cNvPr id="150538" name="Text Box 12">
              <a:extLst>
                <a:ext uri="{FF2B5EF4-FFF2-40B4-BE49-F238E27FC236}">
                  <a16:creationId xmlns:a16="http://schemas.microsoft.com/office/drawing/2014/main" id="{E6B00FD9-1DA0-D646-AB1D-F54A56D128A9}"/>
                </a:ext>
              </a:extLst>
            </p:cNvPr>
            <p:cNvSpPr txBox="1">
              <a:spLocks noChangeArrowheads="1"/>
            </p:cNvSpPr>
            <p:nvPr/>
          </p:nvSpPr>
          <p:spPr bwMode="auto">
            <a:xfrm>
              <a:off x="432" y="2208"/>
              <a:ext cx="768" cy="412"/>
            </a:xfrm>
            <a:prstGeom prst="rect">
              <a:avLst/>
            </a:prstGeom>
            <a:solidFill>
              <a:srgbClr val="FFFFFF"/>
            </a:solidFill>
            <a:ln w="12700">
              <a:solidFill>
                <a:srgbClr val="171D17"/>
              </a:solidFill>
              <a:miter lim="800000"/>
              <a:headEnd type="none" w="sm" len="sm"/>
              <a:tailEnd type="none" w="sm" len="sm"/>
            </a:ln>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spcBef>
                  <a:spcPct val="50000"/>
                </a:spcBef>
              </a:pPr>
              <a:r>
                <a:rPr lang="zh-CN" altLang="en-US" sz="1800" b="1">
                  <a:solidFill>
                    <a:srgbClr val="171D17"/>
                  </a:solidFill>
                </a:rPr>
                <a:t>用户地址空间</a:t>
              </a:r>
            </a:p>
          </p:txBody>
        </p:sp>
        <p:sp>
          <p:nvSpPr>
            <p:cNvPr id="150539" name="Text Box 13">
              <a:extLst>
                <a:ext uri="{FF2B5EF4-FFF2-40B4-BE49-F238E27FC236}">
                  <a16:creationId xmlns:a16="http://schemas.microsoft.com/office/drawing/2014/main" id="{0417FA55-C5C3-2741-96D0-9DB94AFA17DC}"/>
                </a:ext>
              </a:extLst>
            </p:cNvPr>
            <p:cNvSpPr txBox="1">
              <a:spLocks noChangeArrowheads="1"/>
            </p:cNvSpPr>
            <p:nvPr/>
          </p:nvSpPr>
          <p:spPr bwMode="auto">
            <a:xfrm>
              <a:off x="1344" y="912"/>
              <a:ext cx="720" cy="2021"/>
            </a:xfrm>
            <a:prstGeom prst="rect">
              <a:avLst/>
            </a:prstGeom>
            <a:solidFill>
              <a:srgbClr val="FFFFFF"/>
            </a:solidFill>
            <a:ln w="12700">
              <a:solidFill>
                <a:srgbClr val="171D17"/>
              </a:solidFill>
              <a:miter lim="800000"/>
              <a:headEnd type="none" w="sm" len="sm"/>
              <a:tailEnd type="none" w="sm" len="sm"/>
            </a:ln>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endParaRPr lang="en-US" altLang="zh-CN" b="1">
                <a:solidFill>
                  <a:srgbClr val="171D17"/>
                </a:solidFill>
              </a:endParaRPr>
            </a:p>
            <a:p>
              <a:pPr>
                <a:spcBef>
                  <a:spcPct val="50000"/>
                </a:spcBef>
              </a:pPr>
              <a:r>
                <a:rPr lang="zh-CN" altLang="en-US" b="1">
                  <a:solidFill>
                    <a:srgbClr val="171D17"/>
                  </a:solidFill>
                </a:rPr>
                <a:t>用户栈</a:t>
              </a:r>
            </a:p>
            <a:p>
              <a:pPr>
                <a:spcBef>
                  <a:spcPct val="50000"/>
                </a:spcBef>
              </a:pPr>
              <a:endParaRPr lang="zh-CN" altLang="en-US" b="1">
                <a:solidFill>
                  <a:srgbClr val="171D17"/>
                </a:solidFill>
              </a:endParaRPr>
            </a:p>
            <a:p>
              <a:pPr>
                <a:spcBef>
                  <a:spcPct val="50000"/>
                </a:spcBef>
              </a:pPr>
              <a:endParaRPr lang="zh-CN" altLang="en-US" b="1">
                <a:solidFill>
                  <a:srgbClr val="171D17"/>
                </a:solidFill>
              </a:endParaRPr>
            </a:p>
            <a:p>
              <a:pPr>
                <a:spcBef>
                  <a:spcPct val="50000"/>
                </a:spcBef>
              </a:pPr>
              <a:r>
                <a:rPr lang="zh-CN" altLang="en-US" b="1">
                  <a:solidFill>
                    <a:srgbClr val="171D17"/>
                  </a:solidFill>
                </a:rPr>
                <a:t>内核栈</a:t>
              </a:r>
            </a:p>
            <a:p>
              <a:pPr>
                <a:spcBef>
                  <a:spcPct val="50000"/>
                </a:spcBef>
              </a:pPr>
              <a:endParaRPr lang="en-US" altLang="zh-CN" b="1">
                <a:solidFill>
                  <a:srgbClr val="171D17"/>
                </a:solidFill>
              </a:endParaRPr>
            </a:p>
          </p:txBody>
        </p:sp>
        <p:sp>
          <p:nvSpPr>
            <p:cNvPr id="150540" name="Line 14">
              <a:extLst>
                <a:ext uri="{FF2B5EF4-FFF2-40B4-BE49-F238E27FC236}">
                  <a16:creationId xmlns:a16="http://schemas.microsoft.com/office/drawing/2014/main" id="{F3F0C18F-6E87-2B46-988E-7A22415696E6}"/>
                </a:ext>
              </a:extLst>
            </p:cNvPr>
            <p:cNvSpPr>
              <a:spLocks noChangeShapeType="1"/>
            </p:cNvSpPr>
            <p:nvPr/>
          </p:nvSpPr>
          <p:spPr bwMode="auto">
            <a:xfrm>
              <a:off x="1344" y="1920"/>
              <a:ext cx="72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a:spAutoFit/>
            </a:bodyPr>
            <a:lstStyle/>
            <a:p>
              <a:endParaRPr lang="en-US"/>
            </a:p>
          </p:txBody>
        </p:sp>
        <p:sp>
          <p:nvSpPr>
            <p:cNvPr id="150541" name="Rectangle 15">
              <a:extLst>
                <a:ext uri="{FF2B5EF4-FFF2-40B4-BE49-F238E27FC236}">
                  <a16:creationId xmlns:a16="http://schemas.microsoft.com/office/drawing/2014/main" id="{304D1EC2-76F7-0047-86F5-0D0002779DA7}"/>
                </a:ext>
              </a:extLst>
            </p:cNvPr>
            <p:cNvSpPr>
              <a:spLocks noChangeArrowheads="1"/>
            </p:cNvSpPr>
            <p:nvPr/>
          </p:nvSpPr>
          <p:spPr bwMode="auto">
            <a:xfrm>
              <a:off x="651" y="619"/>
              <a:ext cx="1243"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r>
                <a:rPr lang="zh-CN" altLang="en-US" sz="2000" b="1">
                  <a:solidFill>
                    <a:srgbClr val="171D17"/>
                  </a:solidFill>
                </a:rPr>
                <a:t>单线程进程模式</a:t>
              </a:r>
            </a:p>
          </p:txBody>
        </p:sp>
        <p:sp>
          <p:nvSpPr>
            <p:cNvPr id="150542" name="Text Box 16">
              <a:extLst>
                <a:ext uri="{FF2B5EF4-FFF2-40B4-BE49-F238E27FC236}">
                  <a16:creationId xmlns:a16="http://schemas.microsoft.com/office/drawing/2014/main" id="{5952F695-A3F4-4541-ABC5-00776C20DD2C}"/>
                </a:ext>
              </a:extLst>
            </p:cNvPr>
            <p:cNvSpPr txBox="1">
              <a:spLocks noChangeArrowheads="1"/>
            </p:cNvSpPr>
            <p:nvPr/>
          </p:nvSpPr>
          <p:spPr bwMode="auto">
            <a:xfrm>
              <a:off x="2448" y="1661"/>
              <a:ext cx="624" cy="499"/>
            </a:xfrm>
            <a:prstGeom prst="rect">
              <a:avLst/>
            </a:prstGeom>
            <a:solidFill>
              <a:srgbClr val="FFFFFF"/>
            </a:solidFill>
            <a:ln w="12700">
              <a:solidFill>
                <a:srgbClr val="171D17"/>
              </a:solidFill>
              <a:miter lim="800000"/>
              <a:headEnd type="none" w="sm" len="sm"/>
              <a:tailEnd type="none" w="sm" len="sm"/>
            </a:ln>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spcBef>
                  <a:spcPct val="50000"/>
                </a:spcBef>
              </a:pPr>
              <a:r>
                <a:rPr lang="zh-CN" altLang="en-US" sz="1800" b="1">
                  <a:solidFill>
                    <a:srgbClr val="171D17"/>
                  </a:solidFill>
                </a:rPr>
                <a:t>进程</a:t>
              </a:r>
            </a:p>
            <a:p>
              <a:pPr algn="ctr">
                <a:spcBef>
                  <a:spcPct val="50000"/>
                </a:spcBef>
              </a:pPr>
              <a:r>
                <a:rPr lang="zh-CN" altLang="en-US" sz="1800" b="1">
                  <a:solidFill>
                    <a:srgbClr val="171D17"/>
                  </a:solidFill>
                </a:rPr>
                <a:t>控制块</a:t>
              </a:r>
            </a:p>
          </p:txBody>
        </p:sp>
        <p:sp>
          <p:nvSpPr>
            <p:cNvPr id="150543" name="Text Box 17">
              <a:extLst>
                <a:ext uri="{FF2B5EF4-FFF2-40B4-BE49-F238E27FC236}">
                  <a16:creationId xmlns:a16="http://schemas.microsoft.com/office/drawing/2014/main" id="{9FECFFCA-AA98-8C41-A55F-B86DA79C6A14}"/>
                </a:ext>
              </a:extLst>
            </p:cNvPr>
            <p:cNvSpPr txBox="1">
              <a:spLocks noChangeArrowheads="1"/>
            </p:cNvSpPr>
            <p:nvPr/>
          </p:nvSpPr>
          <p:spPr bwMode="auto">
            <a:xfrm>
              <a:off x="2448" y="2304"/>
              <a:ext cx="672" cy="412"/>
            </a:xfrm>
            <a:prstGeom prst="rect">
              <a:avLst/>
            </a:prstGeom>
            <a:solidFill>
              <a:srgbClr val="FFFFFF"/>
            </a:solidFill>
            <a:ln w="12700">
              <a:solidFill>
                <a:srgbClr val="171D17"/>
              </a:solidFill>
              <a:miter lim="800000"/>
              <a:headEnd type="none" w="sm" len="sm"/>
              <a:tailEnd type="none" w="sm" len="sm"/>
            </a:ln>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spcBef>
                  <a:spcPct val="50000"/>
                </a:spcBef>
              </a:pPr>
              <a:r>
                <a:rPr lang="zh-CN" altLang="en-US" sz="1800" b="1">
                  <a:solidFill>
                    <a:srgbClr val="171D17"/>
                  </a:solidFill>
                </a:rPr>
                <a:t>用户地址空间</a:t>
              </a:r>
            </a:p>
          </p:txBody>
        </p:sp>
        <p:sp>
          <p:nvSpPr>
            <p:cNvPr id="150544" name="Text Box 18">
              <a:extLst>
                <a:ext uri="{FF2B5EF4-FFF2-40B4-BE49-F238E27FC236}">
                  <a16:creationId xmlns:a16="http://schemas.microsoft.com/office/drawing/2014/main" id="{EC14D0AE-BF15-2F4D-A5D9-63452FFB5A61}"/>
                </a:ext>
              </a:extLst>
            </p:cNvPr>
            <p:cNvSpPr txBox="1">
              <a:spLocks noChangeArrowheads="1"/>
            </p:cNvSpPr>
            <p:nvPr/>
          </p:nvSpPr>
          <p:spPr bwMode="auto">
            <a:xfrm>
              <a:off x="3216" y="1909"/>
              <a:ext cx="624" cy="1019"/>
            </a:xfrm>
            <a:prstGeom prst="rect">
              <a:avLst/>
            </a:prstGeom>
            <a:solidFill>
              <a:srgbClr val="FFFFFF"/>
            </a:solidFill>
            <a:ln w="12700">
              <a:solidFill>
                <a:srgbClr val="171D17"/>
              </a:solidFill>
              <a:miter lim="800000"/>
              <a:headEnd type="none" w="sm" len="sm"/>
              <a:tailEnd type="none" w="sm" len="sm"/>
            </a:ln>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spcBef>
                  <a:spcPct val="50000"/>
                </a:spcBef>
              </a:pPr>
              <a:r>
                <a:rPr lang="zh-CN" altLang="en-US" sz="1800" b="1">
                  <a:solidFill>
                    <a:srgbClr val="171D17"/>
                  </a:solidFill>
                </a:rPr>
                <a:t>用户栈</a:t>
              </a:r>
            </a:p>
            <a:p>
              <a:pPr algn="ctr">
                <a:spcBef>
                  <a:spcPct val="50000"/>
                </a:spcBef>
              </a:pPr>
              <a:endParaRPr lang="zh-CN" altLang="en-US" sz="1800" b="1">
                <a:solidFill>
                  <a:srgbClr val="171D17"/>
                </a:solidFill>
              </a:endParaRPr>
            </a:p>
            <a:p>
              <a:pPr algn="ctr">
                <a:spcBef>
                  <a:spcPct val="50000"/>
                </a:spcBef>
              </a:pPr>
              <a:endParaRPr lang="zh-CN" altLang="en-US" sz="1800" b="1">
                <a:solidFill>
                  <a:srgbClr val="171D17"/>
                </a:solidFill>
              </a:endParaRPr>
            </a:p>
            <a:p>
              <a:pPr algn="ctr">
                <a:spcBef>
                  <a:spcPct val="50000"/>
                </a:spcBef>
              </a:pPr>
              <a:r>
                <a:rPr lang="zh-CN" altLang="en-US" sz="1800" b="1">
                  <a:solidFill>
                    <a:srgbClr val="171D17"/>
                  </a:solidFill>
                </a:rPr>
                <a:t>内核栈</a:t>
              </a:r>
            </a:p>
          </p:txBody>
        </p:sp>
        <p:sp>
          <p:nvSpPr>
            <p:cNvPr id="150545" name="Text Box 19">
              <a:extLst>
                <a:ext uri="{FF2B5EF4-FFF2-40B4-BE49-F238E27FC236}">
                  <a16:creationId xmlns:a16="http://schemas.microsoft.com/office/drawing/2014/main" id="{A6D3D5F7-7623-4E4B-ADC0-D11B1206E0F8}"/>
                </a:ext>
              </a:extLst>
            </p:cNvPr>
            <p:cNvSpPr txBox="1">
              <a:spLocks noChangeArrowheads="1"/>
            </p:cNvSpPr>
            <p:nvPr/>
          </p:nvSpPr>
          <p:spPr bwMode="auto">
            <a:xfrm>
              <a:off x="3984" y="1896"/>
              <a:ext cx="624" cy="1019"/>
            </a:xfrm>
            <a:prstGeom prst="rect">
              <a:avLst/>
            </a:prstGeom>
            <a:solidFill>
              <a:srgbClr val="FFFFFF"/>
            </a:solidFill>
            <a:ln w="12700">
              <a:solidFill>
                <a:srgbClr val="171D17"/>
              </a:solidFill>
              <a:miter lim="800000"/>
              <a:headEnd type="none" w="sm" len="sm"/>
              <a:tailEnd type="none" w="sm" len="sm"/>
            </a:ln>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spcBef>
                  <a:spcPct val="50000"/>
                </a:spcBef>
              </a:pPr>
              <a:r>
                <a:rPr lang="zh-CN" altLang="en-US" sz="1800" b="1">
                  <a:solidFill>
                    <a:srgbClr val="171D17"/>
                  </a:solidFill>
                </a:rPr>
                <a:t>用户栈</a:t>
              </a:r>
            </a:p>
            <a:p>
              <a:pPr algn="ctr">
                <a:spcBef>
                  <a:spcPct val="50000"/>
                </a:spcBef>
              </a:pPr>
              <a:endParaRPr lang="zh-CN" altLang="en-US" sz="1800" b="1">
                <a:solidFill>
                  <a:srgbClr val="171D17"/>
                </a:solidFill>
              </a:endParaRPr>
            </a:p>
            <a:p>
              <a:pPr algn="ctr">
                <a:spcBef>
                  <a:spcPct val="50000"/>
                </a:spcBef>
              </a:pPr>
              <a:endParaRPr lang="zh-CN" altLang="en-US" sz="1800" b="1">
                <a:solidFill>
                  <a:srgbClr val="171D17"/>
                </a:solidFill>
              </a:endParaRPr>
            </a:p>
            <a:p>
              <a:pPr algn="ctr">
                <a:spcBef>
                  <a:spcPct val="50000"/>
                </a:spcBef>
              </a:pPr>
              <a:r>
                <a:rPr lang="zh-CN" altLang="en-US" sz="1800" b="1">
                  <a:solidFill>
                    <a:srgbClr val="171D17"/>
                  </a:solidFill>
                </a:rPr>
                <a:t>内核栈</a:t>
              </a:r>
            </a:p>
          </p:txBody>
        </p:sp>
        <p:sp>
          <p:nvSpPr>
            <p:cNvPr id="150546" name="Text Box 20">
              <a:extLst>
                <a:ext uri="{FF2B5EF4-FFF2-40B4-BE49-F238E27FC236}">
                  <a16:creationId xmlns:a16="http://schemas.microsoft.com/office/drawing/2014/main" id="{EBDA6409-EBA0-0949-9AAE-B40A75DBA0DB}"/>
                </a:ext>
              </a:extLst>
            </p:cNvPr>
            <p:cNvSpPr txBox="1">
              <a:spLocks noChangeArrowheads="1"/>
            </p:cNvSpPr>
            <p:nvPr/>
          </p:nvSpPr>
          <p:spPr bwMode="auto">
            <a:xfrm>
              <a:off x="4752" y="1896"/>
              <a:ext cx="624" cy="1019"/>
            </a:xfrm>
            <a:prstGeom prst="rect">
              <a:avLst/>
            </a:prstGeom>
            <a:solidFill>
              <a:srgbClr val="FFFFFF"/>
            </a:solidFill>
            <a:ln w="12700">
              <a:solidFill>
                <a:srgbClr val="171D17"/>
              </a:solidFill>
              <a:miter lim="800000"/>
              <a:headEnd type="none" w="sm" len="sm"/>
              <a:tailEnd type="none" w="sm" len="sm"/>
            </a:ln>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spcBef>
                  <a:spcPct val="50000"/>
                </a:spcBef>
              </a:pPr>
              <a:r>
                <a:rPr lang="zh-CN" altLang="en-US" sz="1800" b="1">
                  <a:solidFill>
                    <a:srgbClr val="171D17"/>
                  </a:solidFill>
                </a:rPr>
                <a:t>用户栈</a:t>
              </a:r>
            </a:p>
            <a:p>
              <a:pPr algn="ctr">
                <a:spcBef>
                  <a:spcPct val="50000"/>
                </a:spcBef>
              </a:pPr>
              <a:endParaRPr lang="zh-CN" altLang="en-US" sz="1800" b="1">
                <a:solidFill>
                  <a:srgbClr val="171D17"/>
                </a:solidFill>
              </a:endParaRPr>
            </a:p>
            <a:p>
              <a:pPr algn="ctr">
                <a:spcBef>
                  <a:spcPct val="50000"/>
                </a:spcBef>
              </a:pPr>
              <a:endParaRPr lang="zh-CN" altLang="en-US" sz="1800" b="1">
                <a:solidFill>
                  <a:srgbClr val="171D17"/>
                </a:solidFill>
              </a:endParaRPr>
            </a:p>
            <a:p>
              <a:pPr algn="ctr">
                <a:spcBef>
                  <a:spcPct val="50000"/>
                </a:spcBef>
              </a:pPr>
              <a:r>
                <a:rPr lang="zh-CN" altLang="en-US" sz="1800" b="1">
                  <a:solidFill>
                    <a:srgbClr val="171D17"/>
                  </a:solidFill>
                </a:rPr>
                <a:t>内核栈</a:t>
              </a:r>
            </a:p>
          </p:txBody>
        </p:sp>
        <p:sp>
          <p:nvSpPr>
            <p:cNvPr id="150547" name="Line 21">
              <a:extLst>
                <a:ext uri="{FF2B5EF4-FFF2-40B4-BE49-F238E27FC236}">
                  <a16:creationId xmlns:a16="http://schemas.microsoft.com/office/drawing/2014/main" id="{402D3535-0FC4-9941-85FF-DB44C2F05AA1}"/>
                </a:ext>
              </a:extLst>
            </p:cNvPr>
            <p:cNvSpPr>
              <a:spLocks noChangeShapeType="1"/>
            </p:cNvSpPr>
            <p:nvPr/>
          </p:nvSpPr>
          <p:spPr bwMode="auto">
            <a:xfrm>
              <a:off x="3216" y="2424"/>
              <a:ext cx="624"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spAutoFit/>
            </a:bodyPr>
            <a:lstStyle/>
            <a:p>
              <a:endParaRPr lang="en-US"/>
            </a:p>
          </p:txBody>
        </p:sp>
        <p:sp>
          <p:nvSpPr>
            <p:cNvPr id="150548" name="Line 22">
              <a:extLst>
                <a:ext uri="{FF2B5EF4-FFF2-40B4-BE49-F238E27FC236}">
                  <a16:creationId xmlns:a16="http://schemas.microsoft.com/office/drawing/2014/main" id="{8B536D20-2321-D643-9528-DF22AB1E7FE7}"/>
                </a:ext>
              </a:extLst>
            </p:cNvPr>
            <p:cNvSpPr>
              <a:spLocks noChangeShapeType="1"/>
            </p:cNvSpPr>
            <p:nvPr/>
          </p:nvSpPr>
          <p:spPr bwMode="auto">
            <a:xfrm>
              <a:off x="3984" y="2424"/>
              <a:ext cx="624"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spAutoFit/>
            </a:bodyPr>
            <a:lstStyle/>
            <a:p>
              <a:endParaRPr lang="en-US"/>
            </a:p>
          </p:txBody>
        </p:sp>
        <p:sp>
          <p:nvSpPr>
            <p:cNvPr id="150549" name="Line 23">
              <a:extLst>
                <a:ext uri="{FF2B5EF4-FFF2-40B4-BE49-F238E27FC236}">
                  <a16:creationId xmlns:a16="http://schemas.microsoft.com/office/drawing/2014/main" id="{FD7276A2-FFFC-3145-A2B3-0ECF79FD17EB}"/>
                </a:ext>
              </a:extLst>
            </p:cNvPr>
            <p:cNvSpPr>
              <a:spLocks noChangeShapeType="1"/>
            </p:cNvSpPr>
            <p:nvPr/>
          </p:nvSpPr>
          <p:spPr bwMode="auto">
            <a:xfrm>
              <a:off x="4752" y="2424"/>
              <a:ext cx="576"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spAutoFit/>
            </a:bodyPr>
            <a:lstStyle/>
            <a:p>
              <a:endParaRPr lang="en-US"/>
            </a:p>
          </p:txBody>
        </p:sp>
        <p:sp>
          <p:nvSpPr>
            <p:cNvPr id="150550" name="Text Box 24">
              <a:extLst>
                <a:ext uri="{FF2B5EF4-FFF2-40B4-BE49-F238E27FC236}">
                  <a16:creationId xmlns:a16="http://schemas.microsoft.com/office/drawing/2014/main" id="{83DFFBA1-877E-3243-AC51-72165AECD7E8}"/>
                </a:ext>
              </a:extLst>
            </p:cNvPr>
            <p:cNvSpPr txBox="1">
              <a:spLocks noChangeArrowheads="1"/>
            </p:cNvSpPr>
            <p:nvPr/>
          </p:nvSpPr>
          <p:spPr bwMode="auto">
            <a:xfrm>
              <a:off x="3216" y="1224"/>
              <a:ext cx="624" cy="499"/>
            </a:xfrm>
            <a:prstGeom prst="rect">
              <a:avLst/>
            </a:prstGeom>
            <a:solidFill>
              <a:srgbClr val="FFFFFF"/>
            </a:solidFill>
            <a:ln w="12700">
              <a:solidFill>
                <a:srgbClr val="171D17"/>
              </a:solidFill>
              <a:miter lim="800000"/>
              <a:headEnd type="none" w="sm" len="sm"/>
              <a:tailEnd type="none" w="sm" len="sm"/>
            </a:ln>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spcBef>
                  <a:spcPct val="50000"/>
                </a:spcBef>
              </a:pPr>
              <a:r>
                <a:rPr lang="zh-CN" altLang="en-US" sz="1800" b="1">
                  <a:solidFill>
                    <a:srgbClr val="171D17"/>
                  </a:solidFill>
                </a:rPr>
                <a:t>线程</a:t>
              </a:r>
            </a:p>
            <a:p>
              <a:pPr algn="ctr">
                <a:spcBef>
                  <a:spcPct val="50000"/>
                </a:spcBef>
              </a:pPr>
              <a:r>
                <a:rPr lang="zh-CN" altLang="en-US" sz="1800" b="1">
                  <a:solidFill>
                    <a:srgbClr val="171D17"/>
                  </a:solidFill>
                </a:rPr>
                <a:t>控制块</a:t>
              </a:r>
            </a:p>
          </p:txBody>
        </p:sp>
        <p:sp>
          <p:nvSpPr>
            <p:cNvPr id="150551" name="Text Box 25">
              <a:extLst>
                <a:ext uri="{FF2B5EF4-FFF2-40B4-BE49-F238E27FC236}">
                  <a16:creationId xmlns:a16="http://schemas.microsoft.com/office/drawing/2014/main" id="{C608C72E-BCB8-CB47-97E8-24EA8D9790E3}"/>
                </a:ext>
              </a:extLst>
            </p:cNvPr>
            <p:cNvSpPr txBox="1">
              <a:spLocks noChangeArrowheads="1"/>
            </p:cNvSpPr>
            <p:nvPr/>
          </p:nvSpPr>
          <p:spPr bwMode="auto">
            <a:xfrm>
              <a:off x="3984" y="1224"/>
              <a:ext cx="624" cy="499"/>
            </a:xfrm>
            <a:prstGeom prst="rect">
              <a:avLst/>
            </a:prstGeom>
            <a:solidFill>
              <a:srgbClr val="FFFFFF"/>
            </a:solidFill>
            <a:ln w="12700">
              <a:solidFill>
                <a:srgbClr val="171D17"/>
              </a:solidFill>
              <a:miter lim="800000"/>
              <a:headEnd type="none" w="sm" len="sm"/>
              <a:tailEnd type="none" w="sm" len="sm"/>
            </a:ln>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spcBef>
                  <a:spcPct val="50000"/>
                </a:spcBef>
              </a:pPr>
              <a:r>
                <a:rPr lang="zh-CN" altLang="en-US" sz="1800" b="1">
                  <a:solidFill>
                    <a:srgbClr val="171D17"/>
                  </a:solidFill>
                </a:rPr>
                <a:t>线程</a:t>
              </a:r>
            </a:p>
            <a:p>
              <a:pPr algn="ctr">
                <a:spcBef>
                  <a:spcPct val="50000"/>
                </a:spcBef>
              </a:pPr>
              <a:r>
                <a:rPr lang="zh-CN" altLang="en-US" sz="1800" b="1">
                  <a:solidFill>
                    <a:srgbClr val="171D17"/>
                  </a:solidFill>
                </a:rPr>
                <a:t>控制块</a:t>
              </a:r>
            </a:p>
          </p:txBody>
        </p:sp>
        <p:sp>
          <p:nvSpPr>
            <p:cNvPr id="150552" name="Text Box 26">
              <a:extLst>
                <a:ext uri="{FF2B5EF4-FFF2-40B4-BE49-F238E27FC236}">
                  <a16:creationId xmlns:a16="http://schemas.microsoft.com/office/drawing/2014/main" id="{AF79D1EA-838E-C845-8B41-FAFF256ABC7C}"/>
                </a:ext>
              </a:extLst>
            </p:cNvPr>
            <p:cNvSpPr txBox="1">
              <a:spLocks noChangeArrowheads="1"/>
            </p:cNvSpPr>
            <p:nvPr/>
          </p:nvSpPr>
          <p:spPr bwMode="auto">
            <a:xfrm>
              <a:off x="4752" y="1224"/>
              <a:ext cx="624" cy="499"/>
            </a:xfrm>
            <a:prstGeom prst="rect">
              <a:avLst/>
            </a:prstGeom>
            <a:solidFill>
              <a:srgbClr val="FFFFFF"/>
            </a:solidFill>
            <a:ln w="12700">
              <a:solidFill>
                <a:srgbClr val="171D17"/>
              </a:solidFill>
              <a:miter lim="800000"/>
              <a:headEnd type="none" w="sm" len="sm"/>
              <a:tailEnd type="none" w="sm" len="sm"/>
            </a:ln>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spcBef>
                  <a:spcPct val="50000"/>
                </a:spcBef>
              </a:pPr>
              <a:r>
                <a:rPr lang="zh-CN" altLang="en-US" sz="1800" b="1">
                  <a:solidFill>
                    <a:srgbClr val="171D17"/>
                  </a:solidFill>
                </a:rPr>
                <a:t>线程</a:t>
              </a:r>
            </a:p>
            <a:p>
              <a:pPr algn="ctr">
                <a:spcBef>
                  <a:spcPct val="50000"/>
                </a:spcBef>
              </a:pPr>
              <a:r>
                <a:rPr lang="zh-CN" altLang="en-US" sz="1800" b="1">
                  <a:solidFill>
                    <a:srgbClr val="171D17"/>
                  </a:solidFill>
                </a:rPr>
                <a:t>控制块</a:t>
              </a:r>
            </a:p>
          </p:txBody>
        </p:sp>
        <p:sp>
          <p:nvSpPr>
            <p:cNvPr id="150553" name="Rectangle 27">
              <a:extLst>
                <a:ext uri="{FF2B5EF4-FFF2-40B4-BE49-F238E27FC236}">
                  <a16:creationId xmlns:a16="http://schemas.microsoft.com/office/drawing/2014/main" id="{8A7058B0-1A81-3E4E-81AB-4F610F6CB8BB}"/>
                </a:ext>
              </a:extLst>
            </p:cNvPr>
            <p:cNvSpPr>
              <a:spLocks noChangeArrowheads="1"/>
            </p:cNvSpPr>
            <p:nvPr/>
          </p:nvSpPr>
          <p:spPr bwMode="auto">
            <a:xfrm>
              <a:off x="3653" y="672"/>
              <a:ext cx="1243"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r>
                <a:rPr lang="zh-CN" altLang="en-US" sz="2000" b="1">
                  <a:solidFill>
                    <a:srgbClr val="171D17"/>
                  </a:solidFill>
                </a:rPr>
                <a:t>多线程进程模式</a:t>
              </a:r>
            </a:p>
          </p:txBody>
        </p:sp>
        <p:sp>
          <p:nvSpPr>
            <p:cNvPr id="150554" name="Rectangle 28">
              <a:extLst>
                <a:ext uri="{FF2B5EF4-FFF2-40B4-BE49-F238E27FC236}">
                  <a16:creationId xmlns:a16="http://schemas.microsoft.com/office/drawing/2014/main" id="{F454CBAB-EE6D-9D48-ACAC-81853E6BBDEE}"/>
                </a:ext>
              </a:extLst>
            </p:cNvPr>
            <p:cNvSpPr>
              <a:spLocks noChangeArrowheads="1"/>
            </p:cNvSpPr>
            <p:nvPr/>
          </p:nvSpPr>
          <p:spPr bwMode="auto">
            <a:xfrm>
              <a:off x="3168" y="1919"/>
              <a:ext cx="116" cy="291"/>
            </a:xfrm>
            <a:prstGeom prst="rect">
              <a:avLst/>
            </a:prstGeom>
            <a:noFill/>
            <a:ln w="12700">
              <a:solidFill>
                <a:srgbClr val="0000FF"/>
              </a:solidFill>
              <a:prstDash val="dash"/>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endParaRPr lang="zh-CN" altLang="en-US"/>
            </a:p>
          </p:txBody>
        </p:sp>
        <p:sp>
          <p:nvSpPr>
            <p:cNvPr id="150555" name="Rectangle 29">
              <a:extLst>
                <a:ext uri="{FF2B5EF4-FFF2-40B4-BE49-F238E27FC236}">
                  <a16:creationId xmlns:a16="http://schemas.microsoft.com/office/drawing/2014/main" id="{246ED8C2-A26C-AD4D-853A-7C28AECA43FE}"/>
                </a:ext>
              </a:extLst>
            </p:cNvPr>
            <p:cNvSpPr>
              <a:spLocks noChangeArrowheads="1"/>
            </p:cNvSpPr>
            <p:nvPr/>
          </p:nvSpPr>
          <p:spPr bwMode="auto">
            <a:xfrm>
              <a:off x="4704" y="1919"/>
              <a:ext cx="116" cy="291"/>
            </a:xfrm>
            <a:prstGeom prst="rect">
              <a:avLst/>
            </a:prstGeom>
            <a:noFill/>
            <a:ln w="12700">
              <a:solidFill>
                <a:srgbClr val="0000FF"/>
              </a:solidFill>
              <a:prstDash val="dash"/>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endParaRPr lang="zh-CN" altLang="en-US"/>
            </a:p>
          </p:txBody>
        </p:sp>
        <p:sp>
          <p:nvSpPr>
            <p:cNvPr id="150556" name="Rectangle 30">
              <a:extLst>
                <a:ext uri="{FF2B5EF4-FFF2-40B4-BE49-F238E27FC236}">
                  <a16:creationId xmlns:a16="http://schemas.microsoft.com/office/drawing/2014/main" id="{9D884566-03A7-8B44-AD2F-F39EAC04A1C2}"/>
                </a:ext>
              </a:extLst>
            </p:cNvPr>
            <p:cNvSpPr>
              <a:spLocks noChangeArrowheads="1"/>
            </p:cNvSpPr>
            <p:nvPr/>
          </p:nvSpPr>
          <p:spPr bwMode="auto">
            <a:xfrm>
              <a:off x="3936" y="1919"/>
              <a:ext cx="116" cy="291"/>
            </a:xfrm>
            <a:prstGeom prst="rect">
              <a:avLst/>
            </a:prstGeom>
            <a:noFill/>
            <a:ln w="12700">
              <a:solidFill>
                <a:srgbClr val="0000FF"/>
              </a:solidFill>
              <a:prstDash val="dash"/>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endParaRPr lang="zh-CN" altLang="en-US"/>
            </a:p>
          </p:txBody>
        </p:sp>
      </p:grpSp>
      <p:sp>
        <p:nvSpPr>
          <p:cNvPr id="150532" name="Text Box 34">
            <a:extLst>
              <a:ext uri="{FF2B5EF4-FFF2-40B4-BE49-F238E27FC236}">
                <a16:creationId xmlns:a16="http://schemas.microsoft.com/office/drawing/2014/main" id="{093C3ABA-E211-3048-9C45-2BB1E63C0146}"/>
              </a:ext>
            </a:extLst>
          </p:cNvPr>
          <p:cNvSpPr txBox="1">
            <a:spLocks noChangeArrowheads="1"/>
          </p:cNvSpPr>
          <p:nvPr/>
        </p:nvSpPr>
        <p:spPr bwMode="auto">
          <a:xfrm>
            <a:off x="2057401" y="30163"/>
            <a:ext cx="5191125"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spcBef>
                <a:spcPct val="50000"/>
              </a:spcBef>
            </a:pPr>
            <a:r>
              <a:rPr lang="en-US" altLang="zh-CN" sz="2800" b="1">
                <a:solidFill>
                  <a:srgbClr val="3333FF"/>
                </a:solidFill>
                <a:latin typeface="宋体" panose="02010600030101010101" pitchFamily="2" charset="-122"/>
              </a:rPr>
              <a:t>2.7 </a:t>
            </a:r>
            <a:r>
              <a:rPr lang="zh-CN" altLang="en-US" sz="2800" b="1">
                <a:solidFill>
                  <a:srgbClr val="3333FF"/>
                </a:solidFill>
                <a:latin typeface="宋体" panose="02010600030101010101" pitchFamily="2" charset="-122"/>
              </a:rPr>
              <a:t>线程</a:t>
            </a:r>
            <a:endParaRPr lang="zh-CN" altLang="en-US" b="1">
              <a:solidFill>
                <a:srgbClr val="FF0000"/>
              </a:solidFill>
            </a:endParaRPr>
          </a:p>
        </p:txBody>
      </p:sp>
      <p:sp>
        <p:nvSpPr>
          <p:cNvPr id="150533" name="灯片编号占位符 3">
            <a:extLst>
              <a:ext uri="{FF2B5EF4-FFF2-40B4-BE49-F238E27FC236}">
                <a16:creationId xmlns:a16="http://schemas.microsoft.com/office/drawing/2014/main" id="{A7273FA9-131C-D14C-B76C-CF4F9762A604}"/>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3D06CD72-E6F5-1E47-9731-45F8F7A306D4}" type="slidenum">
              <a:rPr lang="zh-CN" altLang="en-US" sz="1800"/>
              <a:pPr/>
              <a:t>45</a:t>
            </a:fld>
            <a:endParaRPr lang="en-US" altLang="zh-CN" sz="1800"/>
          </a:p>
        </p:txBody>
      </p:sp>
    </p:spTree>
    <p:extLst>
      <p:ext uri="{BB962C8B-B14F-4D97-AF65-F5344CB8AC3E}">
        <p14:creationId xmlns:p14="http://schemas.microsoft.com/office/powerpoint/2010/main" val="379117164"/>
      </p:ext>
    </p:extLst>
  </p:cSld>
  <p:clrMapOvr>
    <a:masterClrMapping/>
  </p:clrMapOvr>
  <p:transition>
    <p:random/>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357" name="Rectangle 5">
            <a:extLst>
              <a:ext uri="{FF2B5EF4-FFF2-40B4-BE49-F238E27FC236}">
                <a16:creationId xmlns:a16="http://schemas.microsoft.com/office/drawing/2014/main" id="{6687EF38-0069-5142-A937-3339E380C153}"/>
              </a:ext>
            </a:extLst>
          </p:cNvPr>
          <p:cNvSpPr>
            <a:spLocks noChangeArrowheads="1"/>
          </p:cNvSpPr>
          <p:nvPr/>
        </p:nvSpPr>
        <p:spPr bwMode="auto">
          <a:xfrm>
            <a:off x="2286000" y="3429000"/>
            <a:ext cx="7696200" cy="2921000"/>
          </a:xfrm>
          <a:prstGeom prst="rect">
            <a:avLst/>
          </a:prstGeom>
          <a:noFill/>
          <a:ln w="12700">
            <a:noFill/>
            <a:miter lim="800000"/>
            <a:headEnd type="none" w="sm" len="sm"/>
            <a:tailEnd type="none" w="sm" len="sm"/>
          </a:ln>
          <a:effectLst/>
        </p:spPr>
        <p:txBody>
          <a:bodyPr>
            <a:spAutoFit/>
          </a:bodyPr>
          <a:lstStyle/>
          <a:p>
            <a:pPr lvl="1" eaLnBrk="1" hangingPunct="1">
              <a:lnSpc>
                <a:spcPct val="80000"/>
              </a:lnSpc>
              <a:spcBef>
                <a:spcPct val="50000"/>
              </a:spcBef>
              <a:buClr>
                <a:srgbClr val="FF3300"/>
              </a:buClr>
              <a:buSzPct val="200000"/>
              <a:defRPr/>
            </a:pPr>
            <a:endParaRPr lang="en-US" altLang="zh-CN" sz="3200" b="1">
              <a:solidFill>
                <a:srgbClr val="171D17"/>
              </a:solidFill>
              <a:latin typeface="楷体_GB2312" pitchFamily="49" charset="-122"/>
              <a:ea typeface="楷体_GB2312" pitchFamily="49" charset="-122"/>
            </a:endParaRPr>
          </a:p>
          <a:p>
            <a:pPr lvl="1" eaLnBrk="1" hangingPunct="1">
              <a:lnSpc>
                <a:spcPct val="80000"/>
              </a:lnSpc>
              <a:spcBef>
                <a:spcPct val="50000"/>
              </a:spcBef>
              <a:buClr>
                <a:srgbClr val="FF3300"/>
              </a:buClr>
              <a:buSzPct val="200000"/>
              <a:defRPr/>
            </a:pPr>
            <a:endParaRPr lang="en-US" altLang="zh-CN" sz="3200" b="1">
              <a:solidFill>
                <a:srgbClr val="171D17"/>
              </a:solidFill>
              <a:latin typeface="楷体_GB2312" pitchFamily="49" charset="-122"/>
              <a:ea typeface="楷体_GB2312" pitchFamily="49" charset="-122"/>
            </a:endParaRPr>
          </a:p>
          <a:p>
            <a:pPr lvl="1" eaLnBrk="1" hangingPunct="1">
              <a:lnSpc>
                <a:spcPct val="80000"/>
              </a:lnSpc>
              <a:spcBef>
                <a:spcPct val="50000"/>
              </a:spcBef>
              <a:buClr>
                <a:srgbClr val="FF3300"/>
              </a:buClr>
              <a:buSzPct val="200000"/>
              <a:defRPr/>
            </a:pPr>
            <a:endParaRPr lang="en-US" altLang="zh-CN" sz="3200" b="1">
              <a:solidFill>
                <a:srgbClr val="171D17"/>
              </a:solidFill>
              <a:latin typeface="楷体_GB2312" pitchFamily="49" charset="-122"/>
              <a:ea typeface="楷体_GB2312" pitchFamily="49" charset="-122"/>
            </a:endParaRPr>
          </a:p>
          <a:p>
            <a:pPr eaLnBrk="1" hangingPunct="1">
              <a:spcBef>
                <a:spcPct val="20000"/>
              </a:spcBef>
              <a:buClr>
                <a:schemeClr val="hlink"/>
              </a:buClr>
              <a:buSzPct val="120000"/>
              <a:defRPr/>
            </a:pPr>
            <a:r>
              <a:rPr kumimoji="0" lang="en-US" altLang="zh-CN" sz="3200">
                <a:effectLst>
                  <a:outerShdw blurRad="38100" dist="38100" dir="2700000" algn="tl">
                    <a:srgbClr val="C0C0C0"/>
                  </a:outerShdw>
                </a:effectLst>
                <a:latin typeface="Tahoma" pitchFamily="34" charset="0"/>
              </a:rPr>
              <a:t>   </a:t>
            </a:r>
          </a:p>
          <a:p>
            <a:pPr eaLnBrk="1" hangingPunct="1">
              <a:spcBef>
                <a:spcPct val="20000"/>
              </a:spcBef>
              <a:buClr>
                <a:schemeClr val="hlink"/>
              </a:buClr>
              <a:buSzPct val="120000"/>
              <a:defRPr/>
            </a:pPr>
            <a:r>
              <a:rPr kumimoji="0" lang="en-US" altLang="zh-CN" sz="3200">
                <a:effectLst>
                  <a:outerShdw blurRad="38100" dist="38100" dir="2700000" algn="tl">
                    <a:srgbClr val="C0C0C0"/>
                  </a:outerShdw>
                </a:effectLst>
                <a:latin typeface="Tahoma" pitchFamily="34" charset="0"/>
              </a:rPr>
              <a:t>   </a:t>
            </a:r>
            <a:endParaRPr lang="en-US" altLang="zh-CN" sz="3200" b="1">
              <a:solidFill>
                <a:srgbClr val="171D17"/>
              </a:solidFill>
              <a:latin typeface="楷体_GB2312" pitchFamily="49" charset="-122"/>
              <a:ea typeface="楷体_GB2312" pitchFamily="49" charset="-122"/>
            </a:endParaRPr>
          </a:p>
        </p:txBody>
      </p:sp>
      <p:sp>
        <p:nvSpPr>
          <p:cNvPr id="151555" name="Text Box 7">
            <a:extLst>
              <a:ext uri="{FF2B5EF4-FFF2-40B4-BE49-F238E27FC236}">
                <a16:creationId xmlns:a16="http://schemas.microsoft.com/office/drawing/2014/main" id="{2F3A2489-CF7E-8943-A3B2-C5E97BAD8A1F}"/>
              </a:ext>
            </a:extLst>
          </p:cNvPr>
          <p:cNvSpPr txBox="1">
            <a:spLocks noChangeArrowheads="1"/>
          </p:cNvSpPr>
          <p:nvPr/>
        </p:nvSpPr>
        <p:spPr bwMode="auto">
          <a:xfrm>
            <a:off x="1981200" y="533400"/>
            <a:ext cx="53340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sz="3600" b="1">
                <a:solidFill>
                  <a:srgbClr val="FF0000"/>
                </a:solidFill>
                <a:latin typeface="楷体_GB2312" pitchFamily="49" charset="-122"/>
                <a:ea typeface="楷体_GB2312" pitchFamily="49" charset="-122"/>
              </a:rPr>
              <a:t>5</a:t>
            </a:r>
            <a:r>
              <a:rPr lang="zh-CN" altLang="en-US" sz="3600" b="1">
                <a:solidFill>
                  <a:srgbClr val="FF0000"/>
                </a:solidFill>
                <a:latin typeface="楷体_GB2312" pitchFamily="49" charset="-122"/>
                <a:ea typeface="楷体_GB2312" pitchFamily="49" charset="-122"/>
              </a:rPr>
              <a:t>．线程和进程的关系</a:t>
            </a:r>
          </a:p>
        </p:txBody>
      </p:sp>
      <p:sp>
        <p:nvSpPr>
          <p:cNvPr id="356360" name="Rectangle 8">
            <a:extLst>
              <a:ext uri="{FF2B5EF4-FFF2-40B4-BE49-F238E27FC236}">
                <a16:creationId xmlns:a16="http://schemas.microsoft.com/office/drawing/2014/main" id="{C38F35E2-39B8-3A44-960C-D107071EC1E9}"/>
              </a:ext>
            </a:extLst>
          </p:cNvPr>
          <p:cNvSpPr>
            <a:spLocks noChangeArrowheads="1"/>
          </p:cNvSpPr>
          <p:nvPr/>
        </p:nvSpPr>
        <p:spPr bwMode="auto">
          <a:xfrm>
            <a:off x="2095500" y="1143000"/>
            <a:ext cx="8420100" cy="563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lnSpc>
                <a:spcPct val="110000"/>
              </a:lnSpc>
              <a:spcBef>
                <a:spcPct val="20000"/>
              </a:spcBef>
              <a:buClr>
                <a:schemeClr val="bg2"/>
              </a:buClr>
              <a:buFont typeface="Monotype Sorts" pitchFamily="2" charset="2"/>
              <a:buNone/>
            </a:pPr>
            <a:r>
              <a:rPr lang="en-US" altLang="zh-CN" sz="3200" b="1">
                <a:solidFill>
                  <a:srgbClr val="0000FF"/>
                </a:solidFill>
                <a:latin typeface="华文楷体" panose="02010600040101010101" pitchFamily="2" charset="-122"/>
                <a:ea typeface="华文楷体" panose="02010600040101010101" pitchFamily="2" charset="-122"/>
              </a:rPr>
              <a:t>(1)</a:t>
            </a:r>
            <a:r>
              <a:rPr lang="zh-CN" altLang="en-US" sz="3200" b="1">
                <a:solidFill>
                  <a:srgbClr val="0000FF"/>
                </a:solidFill>
                <a:latin typeface="华文楷体" panose="02010600040101010101" pitchFamily="2" charset="-122"/>
                <a:ea typeface="华文楷体" panose="02010600040101010101" pitchFamily="2" charset="-122"/>
              </a:rPr>
              <a:t>一个进程可以有多个线程，但至少要有一个线程；而一个线程只能在一个进程的地址空间内活动。</a:t>
            </a:r>
          </a:p>
          <a:p>
            <a:pPr eaLnBrk="1" hangingPunct="1">
              <a:lnSpc>
                <a:spcPct val="110000"/>
              </a:lnSpc>
              <a:spcBef>
                <a:spcPct val="20000"/>
              </a:spcBef>
              <a:buClr>
                <a:schemeClr val="bg2"/>
              </a:buClr>
              <a:buFont typeface="Monotype Sorts" pitchFamily="2" charset="2"/>
              <a:buNone/>
            </a:pPr>
            <a:r>
              <a:rPr lang="en-US" altLang="zh-CN" sz="3200" b="1">
                <a:solidFill>
                  <a:srgbClr val="0000FF"/>
                </a:solidFill>
                <a:latin typeface="华文楷体" panose="02010600040101010101" pitchFamily="2" charset="-122"/>
                <a:ea typeface="华文楷体" panose="02010600040101010101" pitchFamily="2" charset="-122"/>
              </a:rPr>
              <a:t>(2) </a:t>
            </a:r>
            <a:r>
              <a:rPr lang="zh-CN" altLang="en-US" sz="3200" b="1">
                <a:solidFill>
                  <a:srgbClr val="0000FF"/>
                </a:solidFill>
                <a:latin typeface="华文楷体" panose="02010600040101010101" pitchFamily="2" charset="-122"/>
                <a:ea typeface="华文楷体" panose="02010600040101010101" pitchFamily="2" charset="-122"/>
              </a:rPr>
              <a:t>资源分配给进程，同一进程的所有线程共享该进程的所有资源。</a:t>
            </a:r>
          </a:p>
          <a:p>
            <a:pPr eaLnBrk="1" hangingPunct="1">
              <a:lnSpc>
                <a:spcPct val="110000"/>
              </a:lnSpc>
              <a:spcBef>
                <a:spcPct val="20000"/>
              </a:spcBef>
              <a:buClr>
                <a:schemeClr val="bg2"/>
              </a:buClr>
              <a:buFont typeface="Monotype Sorts" pitchFamily="2" charset="2"/>
              <a:buNone/>
            </a:pPr>
            <a:r>
              <a:rPr lang="en-US" altLang="zh-CN" sz="3200" b="1">
                <a:solidFill>
                  <a:srgbClr val="0000FF"/>
                </a:solidFill>
                <a:latin typeface="华文楷体" panose="02010600040101010101" pitchFamily="2" charset="-122"/>
                <a:ea typeface="华文楷体" panose="02010600040101010101" pitchFamily="2" charset="-122"/>
              </a:rPr>
              <a:t>(3) </a:t>
            </a:r>
            <a:r>
              <a:rPr lang="zh-CN" altLang="en-US" sz="3200" b="1">
                <a:solidFill>
                  <a:srgbClr val="0000FF"/>
                </a:solidFill>
                <a:latin typeface="华文楷体" panose="02010600040101010101" pitchFamily="2" charset="-122"/>
                <a:ea typeface="华文楷体" panose="02010600040101010101" pitchFamily="2" charset="-122"/>
              </a:rPr>
              <a:t>处理机分配给线程，即真正在处理机上运行的是线程。</a:t>
            </a:r>
          </a:p>
          <a:p>
            <a:pPr eaLnBrk="1" hangingPunct="1">
              <a:lnSpc>
                <a:spcPct val="110000"/>
              </a:lnSpc>
              <a:spcBef>
                <a:spcPct val="20000"/>
              </a:spcBef>
              <a:buClr>
                <a:schemeClr val="bg2"/>
              </a:buClr>
              <a:buFont typeface="Monotype Sorts" pitchFamily="2" charset="2"/>
              <a:buNone/>
            </a:pPr>
            <a:r>
              <a:rPr lang="en-US" altLang="zh-CN" sz="3200" b="1">
                <a:solidFill>
                  <a:srgbClr val="0000FF"/>
                </a:solidFill>
                <a:latin typeface="华文楷体" panose="02010600040101010101" pitchFamily="2" charset="-122"/>
                <a:ea typeface="华文楷体" panose="02010600040101010101" pitchFamily="2" charset="-122"/>
              </a:rPr>
              <a:t>(4) </a:t>
            </a:r>
            <a:r>
              <a:rPr lang="zh-CN" altLang="en-US" sz="3200" b="1">
                <a:solidFill>
                  <a:srgbClr val="0000FF"/>
                </a:solidFill>
                <a:latin typeface="华文楷体" panose="02010600040101010101" pitchFamily="2" charset="-122"/>
                <a:ea typeface="华文楷体" panose="02010600040101010101" pitchFamily="2" charset="-122"/>
              </a:rPr>
              <a:t>线程在执行过程中需要协作同步。不同进程的线程间要利用消息通信的办法实现同步。</a:t>
            </a:r>
          </a:p>
        </p:txBody>
      </p:sp>
      <p:sp>
        <p:nvSpPr>
          <p:cNvPr id="151557" name="Text Box 10">
            <a:extLst>
              <a:ext uri="{FF2B5EF4-FFF2-40B4-BE49-F238E27FC236}">
                <a16:creationId xmlns:a16="http://schemas.microsoft.com/office/drawing/2014/main" id="{ED514F47-9FFC-B84B-A76C-84B0E89F4D13}"/>
              </a:ext>
            </a:extLst>
          </p:cNvPr>
          <p:cNvSpPr txBox="1">
            <a:spLocks noChangeArrowheads="1"/>
          </p:cNvSpPr>
          <p:nvPr/>
        </p:nvSpPr>
        <p:spPr bwMode="auto">
          <a:xfrm>
            <a:off x="2057401" y="30163"/>
            <a:ext cx="5191125"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spcBef>
                <a:spcPct val="50000"/>
              </a:spcBef>
            </a:pPr>
            <a:r>
              <a:rPr lang="en-US" altLang="zh-CN" sz="2800" b="1">
                <a:solidFill>
                  <a:srgbClr val="3333FF"/>
                </a:solidFill>
                <a:latin typeface="宋体" panose="02010600030101010101" pitchFamily="2" charset="-122"/>
              </a:rPr>
              <a:t>2.7 </a:t>
            </a:r>
            <a:r>
              <a:rPr lang="zh-CN" altLang="en-US" sz="2800" b="1">
                <a:solidFill>
                  <a:srgbClr val="3333FF"/>
                </a:solidFill>
                <a:latin typeface="宋体" panose="02010600030101010101" pitchFamily="2" charset="-122"/>
              </a:rPr>
              <a:t>线程</a:t>
            </a:r>
            <a:endParaRPr lang="zh-CN" altLang="en-US" b="1">
              <a:solidFill>
                <a:srgbClr val="FF0000"/>
              </a:solidFill>
            </a:endParaRPr>
          </a:p>
        </p:txBody>
      </p:sp>
      <p:sp>
        <p:nvSpPr>
          <p:cNvPr id="151558" name="灯片编号占位符 3">
            <a:extLst>
              <a:ext uri="{FF2B5EF4-FFF2-40B4-BE49-F238E27FC236}">
                <a16:creationId xmlns:a16="http://schemas.microsoft.com/office/drawing/2014/main" id="{7DC15ED4-EA36-B044-AC38-EB1D34D690EE}"/>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95E09DAB-2F8B-C940-BFFE-AA29572FB933}" type="slidenum">
              <a:rPr lang="zh-CN" altLang="en-US" sz="1800"/>
              <a:pPr/>
              <a:t>46</a:t>
            </a:fld>
            <a:endParaRPr lang="en-US" altLang="zh-CN" sz="1800"/>
          </a:p>
        </p:txBody>
      </p:sp>
    </p:spTree>
    <p:extLst>
      <p:ext uri="{BB962C8B-B14F-4D97-AF65-F5344CB8AC3E}">
        <p14:creationId xmlns:p14="http://schemas.microsoft.com/office/powerpoint/2010/main" val="98183899"/>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356360">
                                            <p:txEl>
                                              <p:pRg st="0" end="0"/>
                                            </p:txEl>
                                          </p:spTgt>
                                        </p:tgtEl>
                                        <p:attrNameLst>
                                          <p:attrName>style.visibility</p:attrName>
                                        </p:attrNameLst>
                                      </p:cBhvr>
                                      <p:to>
                                        <p:strVal val="visible"/>
                                      </p:to>
                                    </p:set>
                                    <p:animEffect transition="in" filter="barn(outVertical)">
                                      <p:cBhvr>
                                        <p:cTn id="7" dur="500"/>
                                        <p:tgtEl>
                                          <p:spTgt spid="356360">
                                            <p:txEl>
                                              <p:pRg st="0" end="0"/>
                                            </p:txEl>
                                          </p:spTgt>
                                        </p:tgtEl>
                                      </p:cBhvr>
                                    </p:animEffect>
                                  </p:childTnLst>
                                  <p:subTnLst>
                                    <p:animClr clrSpc="rgb" dir="cw">
                                      <p:cBhvr override="childStyle">
                                        <p:cTn dur="1" fill="hold" display="0" masterRel="nextClick" afterEffect="1"/>
                                        <p:tgtEl>
                                          <p:spTgt spid="356360">
                                            <p:txEl>
                                              <p:pRg st="0" end="0"/>
                                            </p:txEl>
                                          </p:spTgt>
                                        </p:tgtEl>
                                        <p:attrNameLst>
                                          <p:attrName>ppt_c</p:attrName>
                                        </p:attrNameLst>
                                      </p:cBhvr>
                                      <p:to>
                                        <a:srgbClr val="151B15"/>
                                      </p:to>
                                    </p:animClr>
                                  </p:sub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356360">
                                            <p:txEl>
                                              <p:pRg st="1" end="1"/>
                                            </p:txEl>
                                          </p:spTgt>
                                        </p:tgtEl>
                                        <p:attrNameLst>
                                          <p:attrName>style.visibility</p:attrName>
                                        </p:attrNameLst>
                                      </p:cBhvr>
                                      <p:to>
                                        <p:strVal val="visible"/>
                                      </p:to>
                                    </p:set>
                                    <p:animEffect transition="in" filter="barn(outVertical)">
                                      <p:cBhvr>
                                        <p:cTn id="12" dur="500"/>
                                        <p:tgtEl>
                                          <p:spTgt spid="356360">
                                            <p:txEl>
                                              <p:pRg st="1" end="1"/>
                                            </p:txEl>
                                          </p:spTgt>
                                        </p:tgtEl>
                                      </p:cBhvr>
                                    </p:animEffect>
                                  </p:childTnLst>
                                  <p:subTnLst>
                                    <p:animClr clrSpc="rgb" dir="cw">
                                      <p:cBhvr override="childStyle">
                                        <p:cTn dur="1" fill="hold" display="0" masterRel="nextClick" afterEffect="1"/>
                                        <p:tgtEl>
                                          <p:spTgt spid="356360">
                                            <p:txEl>
                                              <p:pRg st="1" end="1"/>
                                            </p:txEl>
                                          </p:spTgt>
                                        </p:tgtEl>
                                        <p:attrNameLst>
                                          <p:attrName>ppt_c</p:attrName>
                                        </p:attrNameLst>
                                      </p:cBhvr>
                                      <p:to>
                                        <a:srgbClr val="151B15"/>
                                      </p:to>
                                    </p:animClr>
                                  </p:sub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356360">
                                            <p:txEl>
                                              <p:pRg st="2" end="2"/>
                                            </p:txEl>
                                          </p:spTgt>
                                        </p:tgtEl>
                                        <p:attrNameLst>
                                          <p:attrName>style.visibility</p:attrName>
                                        </p:attrNameLst>
                                      </p:cBhvr>
                                      <p:to>
                                        <p:strVal val="visible"/>
                                      </p:to>
                                    </p:set>
                                    <p:animEffect transition="in" filter="barn(outVertical)">
                                      <p:cBhvr>
                                        <p:cTn id="17" dur="500"/>
                                        <p:tgtEl>
                                          <p:spTgt spid="356360">
                                            <p:txEl>
                                              <p:pRg st="2" end="2"/>
                                            </p:txEl>
                                          </p:spTgt>
                                        </p:tgtEl>
                                      </p:cBhvr>
                                    </p:animEffect>
                                  </p:childTnLst>
                                  <p:subTnLst>
                                    <p:animClr clrSpc="rgb" dir="cw">
                                      <p:cBhvr override="childStyle">
                                        <p:cTn dur="1" fill="hold" display="0" masterRel="nextClick" afterEffect="1"/>
                                        <p:tgtEl>
                                          <p:spTgt spid="356360">
                                            <p:txEl>
                                              <p:pRg st="2" end="2"/>
                                            </p:txEl>
                                          </p:spTgt>
                                        </p:tgtEl>
                                        <p:attrNameLst>
                                          <p:attrName>ppt_c</p:attrName>
                                        </p:attrNameLst>
                                      </p:cBhvr>
                                      <p:to>
                                        <a:srgbClr val="151B15"/>
                                      </p:to>
                                    </p:animClr>
                                  </p:sub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356360">
                                            <p:txEl>
                                              <p:pRg st="3" end="3"/>
                                            </p:txEl>
                                          </p:spTgt>
                                        </p:tgtEl>
                                        <p:attrNameLst>
                                          <p:attrName>style.visibility</p:attrName>
                                        </p:attrNameLst>
                                      </p:cBhvr>
                                      <p:to>
                                        <p:strVal val="visible"/>
                                      </p:to>
                                    </p:set>
                                    <p:animEffect transition="in" filter="barn(outVertical)">
                                      <p:cBhvr>
                                        <p:cTn id="22" dur="500"/>
                                        <p:tgtEl>
                                          <p:spTgt spid="356360">
                                            <p:txEl>
                                              <p:pRg st="3" end="3"/>
                                            </p:txEl>
                                          </p:spTgt>
                                        </p:tgtEl>
                                      </p:cBhvr>
                                    </p:animEffect>
                                  </p:childTnLst>
                                  <p:subTnLst>
                                    <p:animClr clrSpc="rgb" dir="cw">
                                      <p:cBhvr override="childStyle">
                                        <p:cTn dur="1" fill="hold" display="0" masterRel="nextClick" afterEffect="1"/>
                                        <p:tgtEl>
                                          <p:spTgt spid="356360">
                                            <p:txEl>
                                              <p:pRg st="3" end="3"/>
                                            </p:txEl>
                                          </p:spTgt>
                                        </p:tgtEl>
                                        <p:attrNameLst>
                                          <p:attrName>ppt_c</p:attrName>
                                        </p:attrNameLst>
                                      </p:cBhvr>
                                      <p:to>
                                        <a:srgbClr val="151B15"/>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6360" grpId="0" build="p" autoUpdateAnimBg="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611" name="Text Box 3">
            <a:extLst>
              <a:ext uri="{FF2B5EF4-FFF2-40B4-BE49-F238E27FC236}">
                <a16:creationId xmlns:a16="http://schemas.microsoft.com/office/drawing/2014/main" id="{B20B13FF-1779-974A-B158-D2C99701DB2C}"/>
              </a:ext>
            </a:extLst>
          </p:cNvPr>
          <p:cNvSpPr txBox="1">
            <a:spLocks noChangeArrowheads="1"/>
          </p:cNvSpPr>
          <p:nvPr/>
        </p:nvSpPr>
        <p:spPr bwMode="auto">
          <a:xfrm>
            <a:off x="2209800" y="2357438"/>
            <a:ext cx="8153400" cy="405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sz="3600" b="1">
                <a:solidFill>
                  <a:srgbClr val="FF0000"/>
                </a:solidFill>
                <a:latin typeface="华文楷体" panose="02010600040101010101" pitchFamily="2" charset="-122"/>
                <a:ea typeface="华文楷体" panose="02010600040101010101" pitchFamily="2" charset="-122"/>
              </a:rPr>
              <a:t>7</a:t>
            </a:r>
            <a:r>
              <a:rPr lang="zh-CN" altLang="en-US" sz="3600" b="1">
                <a:solidFill>
                  <a:srgbClr val="FF0000"/>
                </a:solidFill>
                <a:latin typeface="华文楷体" panose="02010600040101010101" pitchFamily="2" charset="-122"/>
                <a:ea typeface="华文楷体" panose="02010600040101010101" pitchFamily="2" charset="-122"/>
              </a:rPr>
              <a:t>、支持线程的系统</a:t>
            </a:r>
          </a:p>
          <a:p>
            <a:pPr>
              <a:spcBef>
                <a:spcPct val="50000"/>
              </a:spcBef>
            </a:pPr>
            <a:r>
              <a:rPr lang="zh-CN" altLang="en-US" sz="3200" b="1">
                <a:solidFill>
                  <a:srgbClr val="0000FF"/>
                </a:solidFill>
                <a:latin typeface="华文楷体" panose="02010600040101010101" pitchFamily="2" charset="-122"/>
                <a:ea typeface="华文楷体" panose="02010600040101010101" pitchFamily="2" charset="-122"/>
              </a:rPr>
              <a:t>   单用户进程、单线程 </a:t>
            </a:r>
            <a:r>
              <a:rPr lang="en-US" altLang="zh-CN" sz="3200" b="1">
                <a:solidFill>
                  <a:srgbClr val="0000FF"/>
                </a:solidFill>
                <a:latin typeface="华文楷体" panose="02010600040101010101" pitchFamily="2" charset="-122"/>
                <a:ea typeface="华文楷体" panose="02010600040101010101" pitchFamily="2" charset="-122"/>
              </a:rPr>
              <a:t>——    MS-DOS</a:t>
            </a:r>
          </a:p>
          <a:p>
            <a:pPr>
              <a:spcBef>
                <a:spcPct val="50000"/>
              </a:spcBef>
            </a:pPr>
            <a:r>
              <a:rPr lang="en-US" altLang="zh-CN" sz="3200" b="1">
                <a:solidFill>
                  <a:srgbClr val="0000FF"/>
                </a:solidFill>
                <a:latin typeface="华文楷体" panose="02010600040101010101" pitchFamily="2" charset="-122"/>
                <a:ea typeface="华文楷体" panose="02010600040101010101" pitchFamily="2" charset="-122"/>
              </a:rPr>
              <a:t>   </a:t>
            </a:r>
            <a:r>
              <a:rPr lang="zh-CN" altLang="en-US" sz="3200" b="1">
                <a:solidFill>
                  <a:srgbClr val="0000FF"/>
                </a:solidFill>
                <a:latin typeface="华文楷体" panose="02010600040101010101" pitchFamily="2" charset="-122"/>
                <a:ea typeface="华文楷体" panose="02010600040101010101" pitchFamily="2" charset="-122"/>
              </a:rPr>
              <a:t>多用户进程、单线程 </a:t>
            </a:r>
            <a:r>
              <a:rPr lang="en-US" altLang="zh-CN" sz="3200" b="1">
                <a:solidFill>
                  <a:srgbClr val="0000FF"/>
                </a:solidFill>
                <a:latin typeface="华文楷体" panose="02010600040101010101" pitchFamily="2" charset="-122"/>
                <a:ea typeface="华文楷体" panose="02010600040101010101" pitchFamily="2" charset="-122"/>
              </a:rPr>
              <a:t>——    UNIX</a:t>
            </a:r>
          </a:p>
          <a:p>
            <a:pPr>
              <a:spcBef>
                <a:spcPct val="50000"/>
              </a:spcBef>
            </a:pPr>
            <a:r>
              <a:rPr lang="en-US" altLang="zh-CN" sz="3200" b="1">
                <a:solidFill>
                  <a:srgbClr val="0000FF"/>
                </a:solidFill>
                <a:latin typeface="华文楷体" panose="02010600040101010101" pitchFamily="2" charset="-122"/>
                <a:ea typeface="华文楷体" panose="02010600040101010101" pitchFamily="2" charset="-122"/>
              </a:rPr>
              <a:t>   </a:t>
            </a:r>
            <a:r>
              <a:rPr lang="zh-CN" altLang="en-US" sz="3200" b="1">
                <a:solidFill>
                  <a:srgbClr val="0000FF"/>
                </a:solidFill>
                <a:latin typeface="华文楷体" panose="02010600040101010101" pitchFamily="2" charset="-122"/>
                <a:ea typeface="华文楷体" panose="02010600040101010101" pitchFamily="2" charset="-122"/>
              </a:rPr>
              <a:t>单进程多线程</a:t>
            </a:r>
            <a:r>
              <a:rPr lang="en-US" altLang="zh-CN" sz="3200" b="1">
                <a:solidFill>
                  <a:srgbClr val="0000FF"/>
                </a:solidFill>
                <a:latin typeface="华文楷体" panose="02010600040101010101" pitchFamily="2" charset="-122"/>
                <a:ea typeface="华文楷体" panose="02010600040101010101" pitchFamily="2" charset="-122"/>
              </a:rPr>
              <a:t>——  JAVA</a:t>
            </a:r>
            <a:r>
              <a:rPr lang="zh-CN" altLang="en-US" sz="3200" b="1">
                <a:solidFill>
                  <a:srgbClr val="0000FF"/>
                </a:solidFill>
                <a:latin typeface="华文楷体" panose="02010600040101010101" pitchFamily="2" charset="-122"/>
                <a:ea typeface="华文楷体" panose="02010600040101010101" pitchFamily="2" charset="-122"/>
              </a:rPr>
              <a:t>运行环境</a:t>
            </a:r>
          </a:p>
          <a:p>
            <a:pPr>
              <a:spcBef>
                <a:spcPct val="50000"/>
              </a:spcBef>
            </a:pPr>
            <a:r>
              <a:rPr lang="zh-CN" altLang="en-US" sz="3200" b="1">
                <a:solidFill>
                  <a:srgbClr val="0000FF"/>
                </a:solidFill>
                <a:latin typeface="华文楷体" panose="02010600040101010101" pitchFamily="2" charset="-122"/>
                <a:ea typeface="华文楷体" panose="02010600040101010101" pitchFamily="2" charset="-122"/>
              </a:rPr>
              <a:t>   多进程多线程 </a:t>
            </a:r>
            <a:r>
              <a:rPr lang="en-US" altLang="zh-CN" sz="3200" b="1">
                <a:solidFill>
                  <a:srgbClr val="0000FF"/>
                </a:solidFill>
                <a:latin typeface="华文楷体" panose="02010600040101010101" pitchFamily="2" charset="-122"/>
                <a:ea typeface="华文楷体" panose="02010600040101010101" pitchFamily="2" charset="-122"/>
              </a:rPr>
              <a:t>—— Windows2000</a:t>
            </a:r>
            <a:r>
              <a:rPr lang="zh-CN" altLang="en-US" sz="3200" b="1">
                <a:solidFill>
                  <a:srgbClr val="0000FF"/>
                </a:solidFill>
                <a:latin typeface="华文楷体" panose="02010600040101010101" pitchFamily="2" charset="-122"/>
                <a:ea typeface="华文楷体" panose="02010600040101010101" pitchFamily="2" charset="-122"/>
              </a:rPr>
              <a:t>、 </a:t>
            </a:r>
            <a:r>
              <a:rPr lang="en-US" altLang="zh-CN" sz="3200" b="1">
                <a:solidFill>
                  <a:srgbClr val="0000FF"/>
                </a:solidFill>
                <a:latin typeface="华文楷体" panose="02010600040101010101" pitchFamily="2" charset="-122"/>
                <a:ea typeface="华文楷体" panose="02010600040101010101" pitchFamily="2" charset="-122"/>
              </a:rPr>
              <a:t>Solaris Linux</a:t>
            </a:r>
            <a:r>
              <a:rPr lang="zh-CN" altLang="en-US" sz="3200" b="1">
                <a:solidFill>
                  <a:srgbClr val="0000FF"/>
                </a:solidFill>
                <a:latin typeface="华文楷体" panose="02010600040101010101" pitchFamily="2" charset="-122"/>
                <a:ea typeface="华文楷体" panose="02010600040101010101" pitchFamily="2" charset="-122"/>
              </a:rPr>
              <a:t>、</a:t>
            </a:r>
            <a:r>
              <a:rPr lang="en-US" altLang="zh-CN" sz="3200" b="1">
                <a:solidFill>
                  <a:srgbClr val="0000FF"/>
                </a:solidFill>
                <a:latin typeface="华文楷体" panose="02010600040101010101" pitchFamily="2" charset="-122"/>
                <a:ea typeface="华文楷体" panose="02010600040101010101" pitchFamily="2" charset="-122"/>
              </a:rPr>
              <a:t>Mach </a:t>
            </a:r>
            <a:r>
              <a:rPr lang="zh-CN" altLang="en-US" sz="3200" b="1">
                <a:solidFill>
                  <a:srgbClr val="0000FF"/>
                </a:solidFill>
                <a:latin typeface="华文楷体" panose="02010600040101010101" pitchFamily="2" charset="-122"/>
                <a:ea typeface="华文楷体" panose="02010600040101010101" pitchFamily="2" charset="-122"/>
              </a:rPr>
              <a:t>、</a:t>
            </a:r>
            <a:r>
              <a:rPr lang="en-US" altLang="zh-CN" sz="3200" b="1">
                <a:solidFill>
                  <a:srgbClr val="0000FF"/>
                </a:solidFill>
                <a:latin typeface="华文楷体" panose="02010600040101010101" pitchFamily="2" charset="-122"/>
                <a:ea typeface="华文楷体" panose="02010600040101010101" pitchFamily="2" charset="-122"/>
              </a:rPr>
              <a:t>OS/2</a:t>
            </a:r>
          </a:p>
        </p:txBody>
      </p:sp>
      <p:sp>
        <p:nvSpPr>
          <p:cNvPr id="324612" name="Text Box 4">
            <a:extLst>
              <a:ext uri="{FF2B5EF4-FFF2-40B4-BE49-F238E27FC236}">
                <a16:creationId xmlns:a16="http://schemas.microsoft.com/office/drawing/2014/main" id="{F681C43F-ED55-E34F-A19E-A3B5E7227088}"/>
              </a:ext>
            </a:extLst>
          </p:cNvPr>
          <p:cNvSpPr txBox="1">
            <a:spLocks noChangeArrowheads="1"/>
          </p:cNvSpPr>
          <p:nvPr/>
        </p:nvSpPr>
        <p:spPr bwMode="auto">
          <a:xfrm>
            <a:off x="2057400" y="762000"/>
            <a:ext cx="8534400" cy="1373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spcBef>
                <a:spcPct val="50000"/>
              </a:spcBef>
            </a:pPr>
            <a:r>
              <a:rPr lang="en-US" altLang="zh-CN" sz="3600" b="1">
                <a:solidFill>
                  <a:srgbClr val="FF0000"/>
                </a:solidFill>
                <a:latin typeface="华文楷体" panose="02010600040101010101" pitchFamily="2" charset="-122"/>
                <a:ea typeface="华文楷体" panose="02010600040101010101" pitchFamily="2" charset="-122"/>
              </a:rPr>
              <a:t>6</a:t>
            </a:r>
            <a:r>
              <a:rPr lang="zh-CN" altLang="en-US" sz="3600" b="1">
                <a:solidFill>
                  <a:srgbClr val="FF0000"/>
                </a:solidFill>
                <a:latin typeface="华文楷体" panose="02010600040101010101" pitchFamily="2" charset="-122"/>
                <a:ea typeface="华文楷体" panose="02010600040101010101" pitchFamily="2" charset="-122"/>
              </a:rPr>
              <a:t>、线程的基本状态</a:t>
            </a:r>
          </a:p>
          <a:p>
            <a:pPr eaLnBrk="1" hangingPunct="1">
              <a:spcBef>
                <a:spcPct val="50000"/>
              </a:spcBef>
            </a:pPr>
            <a:r>
              <a:rPr lang="zh-CN" altLang="en-US" sz="3200" b="1">
                <a:solidFill>
                  <a:srgbClr val="000000"/>
                </a:solidFill>
                <a:latin typeface="华文楷体" panose="02010600040101010101" pitchFamily="2" charset="-122"/>
                <a:ea typeface="华文楷体" panose="02010600040101010101" pitchFamily="2" charset="-122"/>
              </a:rPr>
              <a:t>     就绪、阻塞、执行。</a:t>
            </a:r>
          </a:p>
        </p:txBody>
      </p:sp>
      <p:sp>
        <p:nvSpPr>
          <p:cNvPr id="152580" name="Text Box 6">
            <a:extLst>
              <a:ext uri="{FF2B5EF4-FFF2-40B4-BE49-F238E27FC236}">
                <a16:creationId xmlns:a16="http://schemas.microsoft.com/office/drawing/2014/main" id="{361B8AC9-8FB8-6747-A67A-708DE67FB986}"/>
              </a:ext>
            </a:extLst>
          </p:cNvPr>
          <p:cNvSpPr txBox="1">
            <a:spLocks noChangeArrowheads="1"/>
          </p:cNvSpPr>
          <p:nvPr/>
        </p:nvSpPr>
        <p:spPr bwMode="auto">
          <a:xfrm>
            <a:off x="2057401" y="30163"/>
            <a:ext cx="5191125"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spcBef>
                <a:spcPct val="50000"/>
              </a:spcBef>
            </a:pPr>
            <a:r>
              <a:rPr lang="en-US" altLang="zh-CN" sz="2800" b="1">
                <a:solidFill>
                  <a:srgbClr val="3333FF"/>
                </a:solidFill>
                <a:latin typeface="宋体" panose="02010600030101010101" pitchFamily="2" charset="-122"/>
              </a:rPr>
              <a:t>2.7 </a:t>
            </a:r>
            <a:r>
              <a:rPr lang="zh-CN" altLang="en-US" sz="2800" b="1">
                <a:solidFill>
                  <a:srgbClr val="3333FF"/>
                </a:solidFill>
                <a:latin typeface="宋体" panose="02010600030101010101" pitchFamily="2" charset="-122"/>
              </a:rPr>
              <a:t>线程</a:t>
            </a:r>
            <a:endParaRPr lang="zh-CN" altLang="en-US" b="1">
              <a:solidFill>
                <a:srgbClr val="FF0000"/>
              </a:solidFill>
            </a:endParaRPr>
          </a:p>
        </p:txBody>
      </p:sp>
      <p:sp>
        <p:nvSpPr>
          <p:cNvPr id="152581" name="灯片编号占位符 3">
            <a:extLst>
              <a:ext uri="{FF2B5EF4-FFF2-40B4-BE49-F238E27FC236}">
                <a16:creationId xmlns:a16="http://schemas.microsoft.com/office/drawing/2014/main" id="{2A61FB88-911D-5D44-9DBB-698153D31462}"/>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6015E2E1-A8F9-B943-BBC4-56604CBA88FB}" type="slidenum">
              <a:rPr lang="zh-CN" altLang="en-US" sz="1800"/>
              <a:pPr/>
              <a:t>47</a:t>
            </a:fld>
            <a:endParaRPr lang="en-US" altLang="zh-CN" sz="1800"/>
          </a:p>
        </p:txBody>
      </p:sp>
    </p:spTree>
    <p:extLst>
      <p:ext uri="{BB962C8B-B14F-4D97-AF65-F5344CB8AC3E}">
        <p14:creationId xmlns:p14="http://schemas.microsoft.com/office/powerpoint/2010/main" val="1079547212"/>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324612">
                                            <p:txEl>
                                              <p:pRg st="0" end="0"/>
                                            </p:txEl>
                                          </p:spTgt>
                                        </p:tgtEl>
                                        <p:attrNameLst>
                                          <p:attrName>style.visibility</p:attrName>
                                        </p:attrNameLst>
                                      </p:cBhvr>
                                      <p:to>
                                        <p:strVal val="visible"/>
                                      </p:to>
                                    </p:set>
                                    <p:animEffect transition="in" filter="barn(outVertical)">
                                      <p:cBhvr>
                                        <p:cTn id="7" dur="500"/>
                                        <p:tgtEl>
                                          <p:spTgt spid="324612">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324612">
                                            <p:txEl>
                                              <p:pRg st="1" end="1"/>
                                            </p:txEl>
                                          </p:spTgt>
                                        </p:tgtEl>
                                        <p:attrNameLst>
                                          <p:attrName>style.visibility</p:attrName>
                                        </p:attrNameLst>
                                      </p:cBhvr>
                                      <p:to>
                                        <p:strVal val="visible"/>
                                      </p:to>
                                    </p:set>
                                    <p:animEffect transition="in" filter="barn(outVertical)">
                                      <p:cBhvr>
                                        <p:cTn id="12" dur="500"/>
                                        <p:tgtEl>
                                          <p:spTgt spid="324612">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324611">
                                            <p:txEl>
                                              <p:pRg st="0" end="0"/>
                                            </p:txEl>
                                          </p:spTgt>
                                        </p:tgtEl>
                                        <p:attrNameLst>
                                          <p:attrName>style.visibility</p:attrName>
                                        </p:attrNameLst>
                                      </p:cBhvr>
                                      <p:to>
                                        <p:strVal val="visible"/>
                                      </p:to>
                                    </p:set>
                                    <p:animEffect transition="in" filter="barn(outVertical)">
                                      <p:cBhvr>
                                        <p:cTn id="17" dur="500"/>
                                        <p:tgtEl>
                                          <p:spTgt spid="324611">
                                            <p:txEl>
                                              <p:pRg st="0" end="0"/>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324611">
                                            <p:txEl>
                                              <p:pRg st="1" end="1"/>
                                            </p:txEl>
                                          </p:spTgt>
                                        </p:tgtEl>
                                        <p:attrNameLst>
                                          <p:attrName>style.visibility</p:attrName>
                                        </p:attrNameLst>
                                      </p:cBhvr>
                                      <p:to>
                                        <p:strVal val="visible"/>
                                      </p:to>
                                    </p:set>
                                    <p:animEffect transition="in" filter="barn(outVertical)">
                                      <p:cBhvr>
                                        <p:cTn id="22" dur="500"/>
                                        <p:tgtEl>
                                          <p:spTgt spid="324611">
                                            <p:txEl>
                                              <p:pRg st="1" end="1"/>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324611">
                                            <p:txEl>
                                              <p:pRg st="2" end="2"/>
                                            </p:txEl>
                                          </p:spTgt>
                                        </p:tgtEl>
                                        <p:attrNameLst>
                                          <p:attrName>style.visibility</p:attrName>
                                        </p:attrNameLst>
                                      </p:cBhvr>
                                      <p:to>
                                        <p:strVal val="visible"/>
                                      </p:to>
                                    </p:set>
                                    <p:animEffect transition="in" filter="barn(outVertical)">
                                      <p:cBhvr>
                                        <p:cTn id="27" dur="500"/>
                                        <p:tgtEl>
                                          <p:spTgt spid="324611">
                                            <p:txEl>
                                              <p:pRg st="2" end="2"/>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6" presetClass="entr" presetSubtype="37" fill="hold" grpId="0" nodeType="clickEffect">
                                  <p:stCondLst>
                                    <p:cond delay="0"/>
                                  </p:stCondLst>
                                  <p:childTnLst>
                                    <p:set>
                                      <p:cBhvr>
                                        <p:cTn id="31" dur="1" fill="hold">
                                          <p:stCondLst>
                                            <p:cond delay="0"/>
                                          </p:stCondLst>
                                        </p:cTn>
                                        <p:tgtEl>
                                          <p:spTgt spid="324611">
                                            <p:txEl>
                                              <p:pRg st="3" end="3"/>
                                            </p:txEl>
                                          </p:spTgt>
                                        </p:tgtEl>
                                        <p:attrNameLst>
                                          <p:attrName>style.visibility</p:attrName>
                                        </p:attrNameLst>
                                      </p:cBhvr>
                                      <p:to>
                                        <p:strVal val="visible"/>
                                      </p:to>
                                    </p:set>
                                    <p:animEffect transition="in" filter="barn(outVertical)">
                                      <p:cBhvr>
                                        <p:cTn id="32" dur="500"/>
                                        <p:tgtEl>
                                          <p:spTgt spid="324611">
                                            <p:txEl>
                                              <p:pRg st="3" end="3"/>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6" presetClass="entr" presetSubtype="37" fill="hold" grpId="0" nodeType="clickEffect">
                                  <p:stCondLst>
                                    <p:cond delay="0"/>
                                  </p:stCondLst>
                                  <p:childTnLst>
                                    <p:set>
                                      <p:cBhvr>
                                        <p:cTn id="36" dur="1" fill="hold">
                                          <p:stCondLst>
                                            <p:cond delay="0"/>
                                          </p:stCondLst>
                                        </p:cTn>
                                        <p:tgtEl>
                                          <p:spTgt spid="324611">
                                            <p:txEl>
                                              <p:pRg st="4" end="4"/>
                                            </p:txEl>
                                          </p:spTgt>
                                        </p:tgtEl>
                                        <p:attrNameLst>
                                          <p:attrName>style.visibility</p:attrName>
                                        </p:attrNameLst>
                                      </p:cBhvr>
                                      <p:to>
                                        <p:strVal val="visible"/>
                                      </p:to>
                                    </p:set>
                                    <p:animEffect transition="in" filter="barn(outVertical)">
                                      <p:cBhvr>
                                        <p:cTn id="37" dur="500"/>
                                        <p:tgtEl>
                                          <p:spTgt spid="32461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4611" grpId="0" build="p" autoUpdateAnimBg="0"/>
      <p:bldP spid="324612" grpId="0" build="p" autoUpdateAnimBg="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8">
            <a:extLst>
              <a:ext uri="{FF2B5EF4-FFF2-40B4-BE49-F238E27FC236}">
                <a16:creationId xmlns:a16="http://schemas.microsoft.com/office/drawing/2014/main" id="{773792B1-919F-DF4F-B47B-B358B8CC5AC1}"/>
              </a:ext>
            </a:extLst>
          </p:cNvPr>
          <p:cNvGrpSpPr>
            <a:grpSpLocks/>
          </p:cNvGrpSpPr>
          <p:nvPr/>
        </p:nvGrpSpPr>
        <p:grpSpPr bwMode="auto">
          <a:xfrm>
            <a:off x="2495550" y="754064"/>
            <a:ext cx="7196138" cy="5162551"/>
            <a:chOff x="612" y="656"/>
            <a:chExt cx="4533" cy="3252"/>
          </a:xfrm>
        </p:grpSpPr>
        <p:sp>
          <p:nvSpPr>
            <p:cNvPr id="153612" name="Oval 4">
              <a:extLst>
                <a:ext uri="{FF2B5EF4-FFF2-40B4-BE49-F238E27FC236}">
                  <a16:creationId xmlns:a16="http://schemas.microsoft.com/office/drawing/2014/main" id="{F9C2A257-64E1-FD43-B290-A92B5C309B10}"/>
                </a:ext>
              </a:extLst>
            </p:cNvPr>
            <p:cNvSpPr>
              <a:spLocks noChangeArrowheads="1"/>
            </p:cNvSpPr>
            <p:nvPr/>
          </p:nvSpPr>
          <p:spPr bwMode="auto">
            <a:xfrm>
              <a:off x="2339" y="656"/>
              <a:ext cx="768" cy="409"/>
            </a:xfrm>
            <a:prstGeom prst="ellipse">
              <a:avLst/>
            </a:prstGeom>
            <a:noFill/>
            <a:ln w="19050">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nchor="ct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r>
                <a:rPr lang="zh-CN" altLang="en-US" b="1">
                  <a:solidFill>
                    <a:srgbClr val="FF0000"/>
                  </a:solidFill>
                </a:rPr>
                <a:t>备用</a:t>
              </a:r>
            </a:p>
          </p:txBody>
        </p:sp>
        <p:sp>
          <p:nvSpPr>
            <p:cNvPr id="153613" name="Oval 5">
              <a:extLst>
                <a:ext uri="{FF2B5EF4-FFF2-40B4-BE49-F238E27FC236}">
                  <a16:creationId xmlns:a16="http://schemas.microsoft.com/office/drawing/2014/main" id="{597E0953-A775-F14F-9C16-99D4AE6D3B2D}"/>
                </a:ext>
              </a:extLst>
            </p:cNvPr>
            <p:cNvSpPr>
              <a:spLocks noChangeArrowheads="1"/>
            </p:cNvSpPr>
            <p:nvPr/>
          </p:nvSpPr>
          <p:spPr bwMode="auto">
            <a:xfrm>
              <a:off x="612" y="1622"/>
              <a:ext cx="768" cy="409"/>
            </a:xfrm>
            <a:prstGeom prst="ellipse">
              <a:avLst/>
            </a:prstGeom>
            <a:noFill/>
            <a:ln w="19050">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nchor="ct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r>
                <a:rPr lang="zh-CN" altLang="en-US" b="1">
                  <a:solidFill>
                    <a:srgbClr val="FF0000"/>
                  </a:solidFill>
                </a:rPr>
                <a:t>就绪</a:t>
              </a:r>
            </a:p>
          </p:txBody>
        </p:sp>
        <p:sp>
          <p:nvSpPr>
            <p:cNvPr id="153614" name="Oval 6">
              <a:extLst>
                <a:ext uri="{FF2B5EF4-FFF2-40B4-BE49-F238E27FC236}">
                  <a16:creationId xmlns:a16="http://schemas.microsoft.com/office/drawing/2014/main" id="{E4CAB331-B2D4-5E4E-978E-77C9B5F847CD}"/>
                </a:ext>
              </a:extLst>
            </p:cNvPr>
            <p:cNvSpPr>
              <a:spLocks noChangeArrowheads="1"/>
            </p:cNvSpPr>
            <p:nvPr/>
          </p:nvSpPr>
          <p:spPr bwMode="auto">
            <a:xfrm>
              <a:off x="657" y="3073"/>
              <a:ext cx="768" cy="409"/>
            </a:xfrm>
            <a:prstGeom prst="ellipse">
              <a:avLst/>
            </a:prstGeom>
            <a:noFill/>
            <a:ln w="19050">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nchor="ct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r>
                <a:rPr lang="zh-CN" altLang="en-US" b="1">
                  <a:solidFill>
                    <a:srgbClr val="FF0000"/>
                  </a:solidFill>
                </a:rPr>
                <a:t>转换</a:t>
              </a:r>
            </a:p>
          </p:txBody>
        </p:sp>
        <p:sp>
          <p:nvSpPr>
            <p:cNvPr id="153615" name="Oval 7">
              <a:extLst>
                <a:ext uri="{FF2B5EF4-FFF2-40B4-BE49-F238E27FC236}">
                  <a16:creationId xmlns:a16="http://schemas.microsoft.com/office/drawing/2014/main" id="{5CAC26FB-4A32-9D4E-8FBC-B68BC2DF4067}"/>
                </a:ext>
              </a:extLst>
            </p:cNvPr>
            <p:cNvSpPr>
              <a:spLocks noChangeArrowheads="1"/>
            </p:cNvSpPr>
            <p:nvPr/>
          </p:nvSpPr>
          <p:spPr bwMode="auto">
            <a:xfrm>
              <a:off x="2384" y="3073"/>
              <a:ext cx="768" cy="409"/>
            </a:xfrm>
            <a:prstGeom prst="ellipse">
              <a:avLst/>
            </a:prstGeom>
            <a:noFill/>
            <a:ln w="19050">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nchor="ct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r>
                <a:rPr lang="zh-CN" altLang="en-US" b="1">
                  <a:solidFill>
                    <a:srgbClr val="FF0000"/>
                  </a:solidFill>
                </a:rPr>
                <a:t>等待</a:t>
              </a:r>
            </a:p>
          </p:txBody>
        </p:sp>
        <p:sp>
          <p:nvSpPr>
            <p:cNvPr id="153616" name="Oval 8">
              <a:extLst>
                <a:ext uri="{FF2B5EF4-FFF2-40B4-BE49-F238E27FC236}">
                  <a16:creationId xmlns:a16="http://schemas.microsoft.com/office/drawing/2014/main" id="{F5C1623D-4C9D-F147-96BB-497871DBEAE5}"/>
                </a:ext>
              </a:extLst>
            </p:cNvPr>
            <p:cNvSpPr>
              <a:spLocks noChangeArrowheads="1"/>
            </p:cNvSpPr>
            <p:nvPr/>
          </p:nvSpPr>
          <p:spPr bwMode="auto">
            <a:xfrm>
              <a:off x="4244" y="1609"/>
              <a:ext cx="768" cy="409"/>
            </a:xfrm>
            <a:prstGeom prst="ellipse">
              <a:avLst/>
            </a:prstGeom>
            <a:noFill/>
            <a:ln w="19050">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nchor="ct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r>
                <a:rPr lang="zh-CN" altLang="en-US" b="1">
                  <a:solidFill>
                    <a:srgbClr val="FF0000"/>
                  </a:solidFill>
                </a:rPr>
                <a:t>运行</a:t>
              </a:r>
            </a:p>
          </p:txBody>
        </p:sp>
        <p:sp>
          <p:nvSpPr>
            <p:cNvPr id="153617" name="Oval 9">
              <a:extLst>
                <a:ext uri="{FF2B5EF4-FFF2-40B4-BE49-F238E27FC236}">
                  <a16:creationId xmlns:a16="http://schemas.microsoft.com/office/drawing/2014/main" id="{5E47264C-CE5C-B94B-AA62-57112098963F}"/>
                </a:ext>
              </a:extLst>
            </p:cNvPr>
            <p:cNvSpPr>
              <a:spLocks noChangeArrowheads="1"/>
            </p:cNvSpPr>
            <p:nvPr/>
          </p:nvSpPr>
          <p:spPr bwMode="auto">
            <a:xfrm>
              <a:off x="4377" y="3151"/>
              <a:ext cx="768" cy="409"/>
            </a:xfrm>
            <a:prstGeom prst="ellipse">
              <a:avLst/>
            </a:prstGeom>
            <a:noFill/>
            <a:ln w="19050">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nchor="ct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r>
                <a:rPr lang="zh-CN" altLang="en-US" b="1">
                  <a:solidFill>
                    <a:srgbClr val="FF0000"/>
                  </a:solidFill>
                </a:rPr>
                <a:t>终止</a:t>
              </a:r>
            </a:p>
          </p:txBody>
        </p:sp>
        <p:sp>
          <p:nvSpPr>
            <p:cNvPr id="153618" name="Line 11">
              <a:extLst>
                <a:ext uri="{FF2B5EF4-FFF2-40B4-BE49-F238E27FC236}">
                  <a16:creationId xmlns:a16="http://schemas.microsoft.com/office/drawing/2014/main" id="{51090515-1B80-D44B-839E-4827A9DC1769}"/>
                </a:ext>
              </a:extLst>
            </p:cNvPr>
            <p:cNvSpPr>
              <a:spLocks noChangeShapeType="1"/>
            </p:cNvSpPr>
            <p:nvPr/>
          </p:nvSpPr>
          <p:spPr bwMode="auto">
            <a:xfrm flipH="1">
              <a:off x="1383" y="1797"/>
              <a:ext cx="2858" cy="0"/>
            </a:xfrm>
            <a:prstGeom prst="line">
              <a:avLst/>
            </a:prstGeom>
            <a:noFill/>
            <a:ln w="28575">
              <a:solidFill>
                <a:schemeClr val="tx1"/>
              </a:solidFill>
              <a:round/>
              <a:headEnd/>
              <a:tailEnd type="triangle" w="lg" len="lg"/>
            </a:ln>
            <a:extLst>
              <a:ext uri="{909E8E84-426E-40DD-AFC4-6F175D3DCCD1}">
                <a14:hiddenFill xmlns:a14="http://schemas.microsoft.com/office/drawing/2010/main">
                  <a:noFill/>
                </a14:hiddenFill>
              </a:ext>
            </a:extLst>
          </p:spPr>
          <p:txBody>
            <a:bodyPr wrap="none">
              <a:spAutoFit/>
            </a:bodyPr>
            <a:lstStyle/>
            <a:p>
              <a:endParaRPr lang="en-US"/>
            </a:p>
          </p:txBody>
        </p:sp>
        <p:sp>
          <p:nvSpPr>
            <p:cNvPr id="153619" name="Line 13">
              <a:extLst>
                <a:ext uri="{FF2B5EF4-FFF2-40B4-BE49-F238E27FC236}">
                  <a16:creationId xmlns:a16="http://schemas.microsoft.com/office/drawing/2014/main" id="{8FC53874-A4CE-954C-9EA9-E90AEBC6335A}"/>
                </a:ext>
              </a:extLst>
            </p:cNvPr>
            <p:cNvSpPr>
              <a:spLocks noChangeShapeType="1"/>
            </p:cNvSpPr>
            <p:nvPr/>
          </p:nvSpPr>
          <p:spPr bwMode="auto">
            <a:xfrm flipV="1">
              <a:off x="1156" y="935"/>
              <a:ext cx="1225" cy="726"/>
            </a:xfrm>
            <a:prstGeom prst="line">
              <a:avLst/>
            </a:prstGeom>
            <a:noFill/>
            <a:ln w="12700">
              <a:solidFill>
                <a:schemeClr val="tx1"/>
              </a:solidFill>
              <a:round/>
              <a:headEnd type="none" w="sm" len="sm"/>
              <a:tailEnd type="triangle" w="lg" len="lg"/>
            </a:ln>
            <a:extLst>
              <a:ext uri="{909E8E84-426E-40DD-AFC4-6F175D3DCCD1}">
                <a14:hiddenFill xmlns:a14="http://schemas.microsoft.com/office/drawing/2010/main">
                  <a:noFill/>
                </a14:hiddenFill>
              </a:ext>
            </a:extLst>
          </p:spPr>
          <p:txBody>
            <a:bodyPr wrap="none">
              <a:spAutoFit/>
            </a:bodyPr>
            <a:lstStyle/>
            <a:p>
              <a:endParaRPr lang="en-US"/>
            </a:p>
          </p:txBody>
        </p:sp>
        <p:sp>
          <p:nvSpPr>
            <p:cNvPr id="153620" name="Line 14">
              <a:extLst>
                <a:ext uri="{FF2B5EF4-FFF2-40B4-BE49-F238E27FC236}">
                  <a16:creationId xmlns:a16="http://schemas.microsoft.com/office/drawing/2014/main" id="{AE6F3049-22C9-4641-8F5F-FAA6F10D716D}"/>
                </a:ext>
              </a:extLst>
            </p:cNvPr>
            <p:cNvSpPr>
              <a:spLocks noChangeShapeType="1"/>
            </p:cNvSpPr>
            <p:nvPr/>
          </p:nvSpPr>
          <p:spPr bwMode="auto">
            <a:xfrm>
              <a:off x="3061" y="890"/>
              <a:ext cx="1361" cy="771"/>
            </a:xfrm>
            <a:prstGeom prst="line">
              <a:avLst/>
            </a:prstGeom>
            <a:noFill/>
            <a:ln w="28575">
              <a:solidFill>
                <a:schemeClr val="tx1"/>
              </a:solidFill>
              <a:round/>
              <a:headEnd type="none" w="sm" len="sm"/>
              <a:tailEnd type="triangle" w="lg" len="lg"/>
            </a:ln>
            <a:extLst>
              <a:ext uri="{909E8E84-426E-40DD-AFC4-6F175D3DCCD1}">
                <a14:hiddenFill xmlns:a14="http://schemas.microsoft.com/office/drawing/2010/main">
                  <a:noFill/>
                </a14:hiddenFill>
              </a:ext>
            </a:extLst>
          </p:spPr>
          <p:txBody>
            <a:bodyPr>
              <a:spAutoFit/>
            </a:bodyPr>
            <a:lstStyle/>
            <a:p>
              <a:endParaRPr lang="en-US"/>
            </a:p>
          </p:txBody>
        </p:sp>
        <p:sp>
          <p:nvSpPr>
            <p:cNvPr id="153621" name="Line 15">
              <a:extLst>
                <a:ext uri="{FF2B5EF4-FFF2-40B4-BE49-F238E27FC236}">
                  <a16:creationId xmlns:a16="http://schemas.microsoft.com/office/drawing/2014/main" id="{325F7E2C-A471-4C4E-A95A-352C96E84271}"/>
                </a:ext>
              </a:extLst>
            </p:cNvPr>
            <p:cNvSpPr>
              <a:spLocks noChangeShapeType="1"/>
            </p:cNvSpPr>
            <p:nvPr/>
          </p:nvSpPr>
          <p:spPr bwMode="auto">
            <a:xfrm>
              <a:off x="4649" y="2024"/>
              <a:ext cx="0" cy="1134"/>
            </a:xfrm>
            <a:prstGeom prst="line">
              <a:avLst/>
            </a:prstGeom>
            <a:noFill/>
            <a:ln w="28575">
              <a:solidFill>
                <a:schemeClr val="tx1"/>
              </a:solidFill>
              <a:round/>
              <a:headEnd/>
              <a:tailEnd type="triangle" w="lg" len="lg"/>
            </a:ln>
            <a:extLst>
              <a:ext uri="{909E8E84-426E-40DD-AFC4-6F175D3DCCD1}">
                <a14:hiddenFill xmlns:a14="http://schemas.microsoft.com/office/drawing/2010/main">
                  <a:noFill/>
                </a14:hiddenFill>
              </a:ext>
            </a:extLst>
          </p:spPr>
          <p:txBody>
            <a:bodyPr wrap="none">
              <a:spAutoFit/>
            </a:bodyPr>
            <a:lstStyle/>
            <a:p>
              <a:endParaRPr lang="en-US"/>
            </a:p>
          </p:txBody>
        </p:sp>
        <p:sp>
          <p:nvSpPr>
            <p:cNvPr id="153622" name="Line 16">
              <a:extLst>
                <a:ext uri="{FF2B5EF4-FFF2-40B4-BE49-F238E27FC236}">
                  <a16:creationId xmlns:a16="http://schemas.microsoft.com/office/drawing/2014/main" id="{211B7A94-0AA1-5244-9DCF-4E68DE371B94}"/>
                </a:ext>
              </a:extLst>
            </p:cNvPr>
            <p:cNvSpPr>
              <a:spLocks noChangeShapeType="1"/>
            </p:cNvSpPr>
            <p:nvPr/>
          </p:nvSpPr>
          <p:spPr bwMode="auto">
            <a:xfrm flipH="1">
              <a:off x="3016" y="1979"/>
              <a:ext cx="1406" cy="1134"/>
            </a:xfrm>
            <a:prstGeom prst="line">
              <a:avLst/>
            </a:prstGeom>
            <a:noFill/>
            <a:ln w="28575">
              <a:solidFill>
                <a:schemeClr val="tx1"/>
              </a:solidFill>
              <a:round/>
              <a:headEnd/>
              <a:tailEnd type="triangle" w="lg" len="lg"/>
            </a:ln>
            <a:extLst>
              <a:ext uri="{909E8E84-426E-40DD-AFC4-6F175D3DCCD1}">
                <a14:hiddenFill xmlns:a14="http://schemas.microsoft.com/office/drawing/2010/main">
                  <a:noFill/>
                </a14:hiddenFill>
              </a:ext>
            </a:extLst>
          </p:spPr>
          <p:txBody>
            <a:bodyPr wrap="none">
              <a:spAutoFit/>
            </a:bodyPr>
            <a:lstStyle/>
            <a:p>
              <a:endParaRPr lang="en-US"/>
            </a:p>
          </p:txBody>
        </p:sp>
        <p:sp>
          <p:nvSpPr>
            <p:cNvPr id="153623" name="Line 17">
              <a:extLst>
                <a:ext uri="{FF2B5EF4-FFF2-40B4-BE49-F238E27FC236}">
                  <a16:creationId xmlns:a16="http://schemas.microsoft.com/office/drawing/2014/main" id="{6DEB0453-1070-724F-A2F5-3D79CB698505}"/>
                </a:ext>
              </a:extLst>
            </p:cNvPr>
            <p:cNvSpPr>
              <a:spLocks noChangeShapeType="1"/>
            </p:cNvSpPr>
            <p:nvPr/>
          </p:nvSpPr>
          <p:spPr bwMode="auto">
            <a:xfrm flipH="1">
              <a:off x="1428" y="3248"/>
              <a:ext cx="952" cy="0"/>
            </a:xfrm>
            <a:prstGeom prst="line">
              <a:avLst/>
            </a:prstGeom>
            <a:noFill/>
            <a:ln w="28575">
              <a:solidFill>
                <a:schemeClr val="tx1"/>
              </a:solidFill>
              <a:round/>
              <a:headEnd type="none" w="sm" len="sm"/>
              <a:tailEnd type="triangle" w="lg" len="lg"/>
            </a:ln>
            <a:extLst>
              <a:ext uri="{909E8E84-426E-40DD-AFC4-6F175D3DCCD1}">
                <a14:hiddenFill xmlns:a14="http://schemas.microsoft.com/office/drawing/2010/main">
                  <a:noFill/>
                </a14:hiddenFill>
              </a:ext>
            </a:extLst>
          </p:spPr>
          <p:txBody>
            <a:bodyPr wrap="none">
              <a:spAutoFit/>
            </a:bodyPr>
            <a:lstStyle/>
            <a:p>
              <a:endParaRPr lang="en-US"/>
            </a:p>
          </p:txBody>
        </p:sp>
        <p:sp>
          <p:nvSpPr>
            <p:cNvPr id="153624" name="Line 18">
              <a:extLst>
                <a:ext uri="{FF2B5EF4-FFF2-40B4-BE49-F238E27FC236}">
                  <a16:creationId xmlns:a16="http://schemas.microsoft.com/office/drawing/2014/main" id="{A0C62C3C-8740-5041-B6AC-4D14CE2EE05F}"/>
                </a:ext>
              </a:extLst>
            </p:cNvPr>
            <p:cNvSpPr>
              <a:spLocks noChangeShapeType="1"/>
            </p:cNvSpPr>
            <p:nvPr/>
          </p:nvSpPr>
          <p:spPr bwMode="auto">
            <a:xfrm flipV="1">
              <a:off x="975" y="2024"/>
              <a:ext cx="0" cy="1043"/>
            </a:xfrm>
            <a:prstGeom prst="line">
              <a:avLst/>
            </a:prstGeom>
            <a:noFill/>
            <a:ln w="28575">
              <a:solidFill>
                <a:schemeClr val="tx1"/>
              </a:solidFill>
              <a:round/>
              <a:headEnd type="none" w="sm" len="sm"/>
              <a:tailEnd type="triangle" w="lg" len="lg"/>
            </a:ln>
            <a:extLst>
              <a:ext uri="{909E8E84-426E-40DD-AFC4-6F175D3DCCD1}">
                <a14:hiddenFill xmlns:a14="http://schemas.microsoft.com/office/drawing/2010/main">
                  <a:noFill/>
                </a14:hiddenFill>
              </a:ext>
            </a:extLst>
          </p:spPr>
          <p:txBody>
            <a:bodyPr wrap="none">
              <a:spAutoFit/>
            </a:bodyPr>
            <a:lstStyle/>
            <a:p>
              <a:endParaRPr lang="en-US"/>
            </a:p>
          </p:txBody>
        </p:sp>
        <p:sp>
          <p:nvSpPr>
            <p:cNvPr id="153625" name="Line 19">
              <a:extLst>
                <a:ext uri="{FF2B5EF4-FFF2-40B4-BE49-F238E27FC236}">
                  <a16:creationId xmlns:a16="http://schemas.microsoft.com/office/drawing/2014/main" id="{2FD36FEC-378E-804B-997F-8978D3D48052}"/>
                </a:ext>
              </a:extLst>
            </p:cNvPr>
            <p:cNvSpPr>
              <a:spLocks noChangeShapeType="1"/>
            </p:cNvSpPr>
            <p:nvPr/>
          </p:nvSpPr>
          <p:spPr bwMode="auto">
            <a:xfrm flipH="1" flipV="1">
              <a:off x="1292" y="1979"/>
              <a:ext cx="1225" cy="1134"/>
            </a:xfrm>
            <a:prstGeom prst="line">
              <a:avLst/>
            </a:prstGeom>
            <a:noFill/>
            <a:ln w="28575">
              <a:solidFill>
                <a:schemeClr val="tx1"/>
              </a:solidFill>
              <a:round/>
              <a:headEnd type="none" w="sm" len="sm"/>
              <a:tailEnd type="triangle" w="lg" len="lg"/>
            </a:ln>
            <a:extLst>
              <a:ext uri="{909E8E84-426E-40DD-AFC4-6F175D3DCCD1}">
                <a14:hiddenFill xmlns:a14="http://schemas.microsoft.com/office/drawing/2010/main">
                  <a:noFill/>
                </a14:hiddenFill>
              </a:ext>
            </a:extLst>
          </p:spPr>
          <p:txBody>
            <a:bodyPr wrap="none">
              <a:spAutoFit/>
            </a:bodyPr>
            <a:lstStyle/>
            <a:p>
              <a:endParaRPr lang="en-US"/>
            </a:p>
          </p:txBody>
        </p:sp>
        <p:sp>
          <p:nvSpPr>
            <p:cNvPr id="153626" name="Text Box 20">
              <a:extLst>
                <a:ext uri="{FF2B5EF4-FFF2-40B4-BE49-F238E27FC236}">
                  <a16:creationId xmlns:a16="http://schemas.microsoft.com/office/drawing/2014/main" id="{D8D82CF9-46E5-C14F-8802-8CB404C2340C}"/>
                </a:ext>
              </a:extLst>
            </p:cNvPr>
            <p:cNvSpPr txBox="1">
              <a:spLocks noChangeArrowheads="1"/>
            </p:cNvSpPr>
            <p:nvPr/>
          </p:nvSpPr>
          <p:spPr bwMode="auto">
            <a:xfrm>
              <a:off x="4694" y="2251"/>
              <a:ext cx="318" cy="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0000FF"/>
                  </a:solidFill>
                </a:rPr>
                <a:t>终止</a:t>
              </a:r>
            </a:p>
          </p:txBody>
        </p:sp>
        <p:sp>
          <p:nvSpPr>
            <p:cNvPr id="153627" name="Text Box 21">
              <a:extLst>
                <a:ext uri="{FF2B5EF4-FFF2-40B4-BE49-F238E27FC236}">
                  <a16:creationId xmlns:a16="http://schemas.microsoft.com/office/drawing/2014/main" id="{C7CEFCDE-6C20-9C46-ADAF-232519391F95}"/>
                </a:ext>
              </a:extLst>
            </p:cNvPr>
            <p:cNvSpPr txBox="1">
              <a:spLocks noChangeArrowheads="1"/>
            </p:cNvSpPr>
            <p:nvPr/>
          </p:nvSpPr>
          <p:spPr bwMode="auto">
            <a:xfrm>
              <a:off x="612" y="2115"/>
              <a:ext cx="272" cy="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0000FF"/>
                  </a:solidFill>
                </a:rPr>
                <a:t>资源可用</a:t>
              </a:r>
            </a:p>
          </p:txBody>
        </p:sp>
        <p:sp>
          <p:nvSpPr>
            <p:cNvPr id="153628" name="Text Box 22">
              <a:extLst>
                <a:ext uri="{FF2B5EF4-FFF2-40B4-BE49-F238E27FC236}">
                  <a16:creationId xmlns:a16="http://schemas.microsoft.com/office/drawing/2014/main" id="{07158250-A4B3-0A46-9164-62EDF2B596F2}"/>
                </a:ext>
              </a:extLst>
            </p:cNvPr>
            <p:cNvSpPr txBox="1">
              <a:spLocks noChangeArrowheads="1"/>
            </p:cNvSpPr>
            <p:nvPr/>
          </p:nvSpPr>
          <p:spPr bwMode="auto">
            <a:xfrm>
              <a:off x="1383" y="3385"/>
              <a:ext cx="1133" cy="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0000FF"/>
                  </a:solidFill>
                </a:rPr>
                <a:t>解除阻塞  资源不可用</a:t>
              </a:r>
            </a:p>
          </p:txBody>
        </p:sp>
        <p:sp>
          <p:nvSpPr>
            <p:cNvPr id="153629" name="Text Box 23">
              <a:extLst>
                <a:ext uri="{FF2B5EF4-FFF2-40B4-BE49-F238E27FC236}">
                  <a16:creationId xmlns:a16="http://schemas.microsoft.com/office/drawing/2014/main" id="{F6B6092B-0B90-CD49-8464-9F9246C60870}"/>
                </a:ext>
              </a:extLst>
            </p:cNvPr>
            <p:cNvSpPr txBox="1">
              <a:spLocks noChangeArrowheads="1"/>
            </p:cNvSpPr>
            <p:nvPr/>
          </p:nvSpPr>
          <p:spPr bwMode="auto">
            <a:xfrm>
              <a:off x="3424" y="2750"/>
              <a:ext cx="99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0000FF"/>
                  </a:solidFill>
                </a:rPr>
                <a:t>阻塞</a:t>
              </a:r>
              <a:r>
                <a:rPr lang="en-US" altLang="zh-CN" b="1">
                  <a:solidFill>
                    <a:srgbClr val="0000FF"/>
                  </a:solidFill>
                </a:rPr>
                <a:t>/</a:t>
              </a:r>
              <a:r>
                <a:rPr lang="zh-CN" altLang="en-US" b="1">
                  <a:solidFill>
                    <a:srgbClr val="0000FF"/>
                  </a:solidFill>
                </a:rPr>
                <a:t>挂起</a:t>
              </a:r>
            </a:p>
          </p:txBody>
        </p:sp>
        <p:sp>
          <p:nvSpPr>
            <p:cNvPr id="153630" name="Text Box 24">
              <a:extLst>
                <a:ext uri="{FF2B5EF4-FFF2-40B4-BE49-F238E27FC236}">
                  <a16:creationId xmlns:a16="http://schemas.microsoft.com/office/drawing/2014/main" id="{207F2BAB-E49C-924B-9421-4C550C5A8C16}"/>
                </a:ext>
              </a:extLst>
            </p:cNvPr>
            <p:cNvSpPr txBox="1">
              <a:spLocks noChangeArrowheads="1"/>
            </p:cNvSpPr>
            <p:nvPr/>
          </p:nvSpPr>
          <p:spPr bwMode="auto">
            <a:xfrm>
              <a:off x="2426" y="1464"/>
              <a:ext cx="99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171D17"/>
                  </a:solidFill>
                </a:rPr>
                <a:t>剥夺</a:t>
              </a:r>
            </a:p>
          </p:txBody>
        </p:sp>
        <p:sp>
          <p:nvSpPr>
            <p:cNvPr id="153631" name="Text Box 25">
              <a:extLst>
                <a:ext uri="{FF2B5EF4-FFF2-40B4-BE49-F238E27FC236}">
                  <a16:creationId xmlns:a16="http://schemas.microsoft.com/office/drawing/2014/main" id="{6ED5A820-488F-4846-BA7F-9E6014C2322E}"/>
                </a:ext>
              </a:extLst>
            </p:cNvPr>
            <p:cNvSpPr txBox="1">
              <a:spLocks noChangeArrowheads="1"/>
            </p:cNvSpPr>
            <p:nvPr/>
          </p:nvSpPr>
          <p:spPr bwMode="auto">
            <a:xfrm>
              <a:off x="3560" y="845"/>
              <a:ext cx="77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171D17"/>
                  </a:solidFill>
                </a:rPr>
                <a:t>切换</a:t>
              </a:r>
            </a:p>
          </p:txBody>
        </p:sp>
        <p:sp>
          <p:nvSpPr>
            <p:cNvPr id="153632" name="Text Box 26">
              <a:extLst>
                <a:ext uri="{FF2B5EF4-FFF2-40B4-BE49-F238E27FC236}">
                  <a16:creationId xmlns:a16="http://schemas.microsoft.com/office/drawing/2014/main" id="{2D530C96-BFB5-4848-AE93-C13A161C8FE5}"/>
                </a:ext>
              </a:extLst>
            </p:cNvPr>
            <p:cNvSpPr txBox="1">
              <a:spLocks noChangeArrowheads="1"/>
            </p:cNvSpPr>
            <p:nvPr/>
          </p:nvSpPr>
          <p:spPr bwMode="auto">
            <a:xfrm>
              <a:off x="975" y="1010"/>
              <a:ext cx="907"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171D17"/>
                  </a:solidFill>
                </a:rPr>
                <a:t>选择运行</a:t>
              </a:r>
            </a:p>
          </p:txBody>
        </p:sp>
        <p:sp>
          <p:nvSpPr>
            <p:cNvPr id="153633" name="Text Box 27">
              <a:extLst>
                <a:ext uri="{FF2B5EF4-FFF2-40B4-BE49-F238E27FC236}">
                  <a16:creationId xmlns:a16="http://schemas.microsoft.com/office/drawing/2014/main" id="{E52720AA-F384-EF40-AA45-2A35D1EF9044}"/>
                </a:ext>
              </a:extLst>
            </p:cNvPr>
            <p:cNvSpPr txBox="1">
              <a:spLocks noChangeArrowheads="1"/>
            </p:cNvSpPr>
            <p:nvPr/>
          </p:nvSpPr>
          <p:spPr bwMode="auto">
            <a:xfrm>
              <a:off x="1792" y="2069"/>
              <a:ext cx="1269" cy="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0000FF"/>
                  </a:solidFill>
                </a:rPr>
                <a:t>解除阻塞 </a:t>
              </a:r>
              <a:r>
                <a:rPr lang="en-US" altLang="zh-CN" b="1">
                  <a:solidFill>
                    <a:srgbClr val="0000FF"/>
                  </a:solidFill>
                </a:rPr>
                <a:t>/</a:t>
              </a:r>
              <a:r>
                <a:rPr lang="zh-CN" altLang="en-US" b="1">
                  <a:solidFill>
                    <a:srgbClr val="0000FF"/>
                  </a:solidFill>
                </a:rPr>
                <a:t>恢复 资源可用</a:t>
              </a:r>
            </a:p>
          </p:txBody>
        </p:sp>
      </p:grpSp>
      <p:sp>
        <p:nvSpPr>
          <p:cNvPr id="153603" name="Text Box 29">
            <a:extLst>
              <a:ext uri="{FF2B5EF4-FFF2-40B4-BE49-F238E27FC236}">
                <a16:creationId xmlns:a16="http://schemas.microsoft.com/office/drawing/2014/main" id="{3F3159CD-118D-574D-8ACC-D65AD7AB24FD}"/>
              </a:ext>
            </a:extLst>
          </p:cNvPr>
          <p:cNvSpPr txBox="1">
            <a:spLocks noChangeArrowheads="1"/>
          </p:cNvSpPr>
          <p:nvPr/>
        </p:nvSpPr>
        <p:spPr bwMode="auto">
          <a:xfrm>
            <a:off x="3576639" y="6223001"/>
            <a:ext cx="6840537"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sz="2800" b="1">
                <a:solidFill>
                  <a:srgbClr val="0000FF"/>
                </a:solidFill>
              </a:rPr>
              <a:t>Windows 2000</a:t>
            </a:r>
            <a:r>
              <a:rPr lang="zh-CN" altLang="en-US" sz="2800" b="1">
                <a:solidFill>
                  <a:srgbClr val="0000FF"/>
                </a:solidFill>
              </a:rPr>
              <a:t>线程状态</a:t>
            </a:r>
          </a:p>
        </p:txBody>
      </p:sp>
      <p:grpSp>
        <p:nvGrpSpPr>
          <p:cNvPr id="3" name="Group 34">
            <a:extLst>
              <a:ext uri="{FF2B5EF4-FFF2-40B4-BE49-F238E27FC236}">
                <a16:creationId xmlns:a16="http://schemas.microsoft.com/office/drawing/2014/main" id="{BA1265EC-80B0-9B48-8097-E08AC2204E43}"/>
              </a:ext>
            </a:extLst>
          </p:cNvPr>
          <p:cNvGrpSpPr>
            <a:grpSpLocks/>
          </p:cNvGrpSpPr>
          <p:nvPr/>
        </p:nvGrpSpPr>
        <p:grpSpPr bwMode="auto">
          <a:xfrm>
            <a:off x="2063750" y="692151"/>
            <a:ext cx="8280400" cy="1600200"/>
            <a:chOff x="340" y="436"/>
            <a:chExt cx="5216" cy="1008"/>
          </a:xfrm>
        </p:grpSpPr>
        <p:sp>
          <p:nvSpPr>
            <p:cNvPr id="153610" name="Rectangle 30">
              <a:extLst>
                <a:ext uri="{FF2B5EF4-FFF2-40B4-BE49-F238E27FC236}">
                  <a16:creationId xmlns:a16="http://schemas.microsoft.com/office/drawing/2014/main" id="{72120F0E-F8A0-6D48-BC45-08EAD22786E6}"/>
                </a:ext>
              </a:extLst>
            </p:cNvPr>
            <p:cNvSpPr>
              <a:spLocks noChangeArrowheads="1"/>
            </p:cNvSpPr>
            <p:nvPr/>
          </p:nvSpPr>
          <p:spPr bwMode="auto">
            <a:xfrm>
              <a:off x="340" y="1153"/>
              <a:ext cx="116" cy="291"/>
            </a:xfrm>
            <a:prstGeom prst="rect">
              <a:avLst/>
            </a:prstGeom>
            <a:noFill/>
            <a:ln w="28575">
              <a:solidFill>
                <a:srgbClr val="0000FF"/>
              </a:solidFill>
              <a:prstDash val="dash"/>
              <a:miter lim="800000"/>
              <a:headEnd type="none" w="sm" len="sm"/>
              <a:tailEnd type="none" w="lg" len="lg"/>
            </a:ln>
            <a:extLst>
              <a:ext uri="{909E8E84-426E-40DD-AFC4-6F175D3DCCD1}">
                <a14:hiddenFill xmlns:a14="http://schemas.microsoft.com/office/drawing/2010/main">
                  <a:solidFill>
                    <a:srgbClr val="FFFFFF"/>
                  </a:solidFill>
                </a14:hiddenFill>
              </a:ext>
            </a:extLst>
          </p:spPr>
          <p:txBody>
            <a:bodyPr wrap="none" anchor="ct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endParaRPr lang="zh-CN" altLang="en-US"/>
            </a:p>
          </p:txBody>
        </p:sp>
        <p:sp>
          <p:nvSpPr>
            <p:cNvPr id="153611" name="Text Box 31">
              <a:extLst>
                <a:ext uri="{FF2B5EF4-FFF2-40B4-BE49-F238E27FC236}">
                  <a16:creationId xmlns:a16="http://schemas.microsoft.com/office/drawing/2014/main" id="{35BCB0AD-C414-E242-A512-D780C97A3F32}"/>
                </a:ext>
              </a:extLst>
            </p:cNvPr>
            <p:cNvSpPr txBox="1">
              <a:spLocks noChangeArrowheads="1"/>
            </p:cNvSpPr>
            <p:nvPr/>
          </p:nvSpPr>
          <p:spPr bwMode="auto">
            <a:xfrm>
              <a:off x="4785" y="436"/>
              <a:ext cx="771"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CC3399"/>
                  </a:solidFill>
                </a:rPr>
                <a:t>可运行</a:t>
              </a:r>
            </a:p>
          </p:txBody>
        </p:sp>
      </p:grpSp>
      <p:grpSp>
        <p:nvGrpSpPr>
          <p:cNvPr id="4" name="Group 35">
            <a:extLst>
              <a:ext uri="{FF2B5EF4-FFF2-40B4-BE49-F238E27FC236}">
                <a16:creationId xmlns:a16="http://schemas.microsoft.com/office/drawing/2014/main" id="{C523C5A0-77C2-B844-BC8B-A5AC53FF696F}"/>
              </a:ext>
            </a:extLst>
          </p:cNvPr>
          <p:cNvGrpSpPr>
            <a:grpSpLocks/>
          </p:cNvGrpSpPr>
          <p:nvPr/>
        </p:nvGrpSpPr>
        <p:grpSpPr bwMode="auto">
          <a:xfrm>
            <a:off x="2063750" y="4783138"/>
            <a:ext cx="8496300" cy="1454150"/>
            <a:chOff x="340" y="3013"/>
            <a:chExt cx="5352" cy="916"/>
          </a:xfrm>
        </p:grpSpPr>
        <p:sp>
          <p:nvSpPr>
            <p:cNvPr id="153608" name="Rectangle 32">
              <a:extLst>
                <a:ext uri="{FF2B5EF4-FFF2-40B4-BE49-F238E27FC236}">
                  <a16:creationId xmlns:a16="http://schemas.microsoft.com/office/drawing/2014/main" id="{29096D05-7F79-CA49-90F6-6F493C55F665}"/>
                </a:ext>
              </a:extLst>
            </p:cNvPr>
            <p:cNvSpPr>
              <a:spLocks noChangeArrowheads="1"/>
            </p:cNvSpPr>
            <p:nvPr/>
          </p:nvSpPr>
          <p:spPr bwMode="auto">
            <a:xfrm>
              <a:off x="340" y="3013"/>
              <a:ext cx="116" cy="291"/>
            </a:xfrm>
            <a:prstGeom prst="rect">
              <a:avLst/>
            </a:prstGeom>
            <a:noFill/>
            <a:ln w="28575">
              <a:solidFill>
                <a:srgbClr val="0000FF"/>
              </a:solidFill>
              <a:prstDash val="sysDot"/>
              <a:miter lim="800000"/>
              <a:headEnd type="none" w="sm" len="sm"/>
              <a:tailEnd type="none" w="lg" len="lg"/>
            </a:ln>
            <a:extLst>
              <a:ext uri="{909E8E84-426E-40DD-AFC4-6F175D3DCCD1}">
                <a14:hiddenFill xmlns:a14="http://schemas.microsoft.com/office/drawing/2010/main">
                  <a:solidFill>
                    <a:srgbClr val="FFFFFF"/>
                  </a:solidFill>
                </a14:hiddenFill>
              </a:ext>
            </a:extLst>
          </p:spPr>
          <p:txBody>
            <a:bodyPr wrap="none" anchor="ct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endParaRPr lang="zh-CN" altLang="en-US"/>
            </a:p>
          </p:txBody>
        </p:sp>
        <p:sp>
          <p:nvSpPr>
            <p:cNvPr id="153609" name="Text Box 33">
              <a:extLst>
                <a:ext uri="{FF2B5EF4-FFF2-40B4-BE49-F238E27FC236}">
                  <a16:creationId xmlns:a16="http://schemas.microsoft.com/office/drawing/2014/main" id="{4E1E1003-D411-D649-92E5-166D2DAC9BD3}"/>
                </a:ext>
              </a:extLst>
            </p:cNvPr>
            <p:cNvSpPr txBox="1">
              <a:spLocks noChangeArrowheads="1"/>
            </p:cNvSpPr>
            <p:nvPr/>
          </p:nvSpPr>
          <p:spPr bwMode="auto">
            <a:xfrm>
              <a:off x="4604" y="3641"/>
              <a:ext cx="108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CC3399"/>
                  </a:solidFill>
                </a:rPr>
                <a:t>不可运行</a:t>
              </a:r>
            </a:p>
          </p:txBody>
        </p:sp>
      </p:grpSp>
      <p:sp>
        <p:nvSpPr>
          <p:cNvPr id="153606" name="Text Box 38">
            <a:extLst>
              <a:ext uri="{FF2B5EF4-FFF2-40B4-BE49-F238E27FC236}">
                <a16:creationId xmlns:a16="http://schemas.microsoft.com/office/drawing/2014/main" id="{E24DE1FD-831E-6A46-9777-5774B3EF7E60}"/>
              </a:ext>
            </a:extLst>
          </p:cNvPr>
          <p:cNvSpPr txBox="1">
            <a:spLocks noChangeArrowheads="1"/>
          </p:cNvSpPr>
          <p:nvPr/>
        </p:nvSpPr>
        <p:spPr bwMode="auto">
          <a:xfrm>
            <a:off x="2057401" y="30163"/>
            <a:ext cx="5191125"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spcBef>
                <a:spcPct val="50000"/>
              </a:spcBef>
            </a:pPr>
            <a:r>
              <a:rPr lang="en-US" altLang="zh-CN" sz="2800" b="1">
                <a:solidFill>
                  <a:srgbClr val="3333FF"/>
                </a:solidFill>
                <a:latin typeface="宋体" panose="02010600030101010101" pitchFamily="2" charset="-122"/>
              </a:rPr>
              <a:t>2.7 </a:t>
            </a:r>
            <a:r>
              <a:rPr lang="zh-CN" altLang="en-US" sz="2800" b="1">
                <a:solidFill>
                  <a:srgbClr val="3333FF"/>
                </a:solidFill>
                <a:latin typeface="宋体" panose="02010600030101010101" pitchFamily="2" charset="-122"/>
              </a:rPr>
              <a:t>线程</a:t>
            </a:r>
            <a:endParaRPr lang="zh-CN" altLang="en-US" b="1">
              <a:solidFill>
                <a:srgbClr val="FF0000"/>
              </a:solidFill>
            </a:endParaRPr>
          </a:p>
        </p:txBody>
      </p:sp>
      <p:sp>
        <p:nvSpPr>
          <p:cNvPr id="153607" name="灯片编号占位符 3">
            <a:extLst>
              <a:ext uri="{FF2B5EF4-FFF2-40B4-BE49-F238E27FC236}">
                <a16:creationId xmlns:a16="http://schemas.microsoft.com/office/drawing/2014/main" id="{4F08A58C-D6B4-9D45-96B6-F3F2DBD8CC46}"/>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B371250C-2980-A94E-ADCF-D667052699DA}" type="slidenum">
              <a:rPr lang="zh-CN" altLang="en-US" sz="1800"/>
              <a:pPr/>
              <a:t>48</a:t>
            </a:fld>
            <a:endParaRPr lang="en-US" altLang="zh-CN" sz="1800"/>
          </a:p>
        </p:txBody>
      </p:sp>
    </p:spTree>
    <p:extLst>
      <p:ext uri="{BB962C8B-B14F-4D97-AF65-F5344CB8AC3E}">
        <p14:creationId xmlns:p14="http://schemas.microsoft.com/office/powerpoint/2010/main" val="774600027"/>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ox(in)">
                                      <p:cBhvr>
                                        <p:cTn id="7" dur="500"/>
                                        <p:tgtEl>
                                          <p:spTgt spid="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8" presetClass="entr" presetSubtype="16"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amond(in)">
                                      <p:cBhvr>
                                        <p:cTn id="12" dur="2000"/>
                                        <p:tgtEl>
                                          <p:spTgt spid="3"/>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8" presetClass="entr" presetSubtype="16"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diamond(in)">
                                      <p:cBhvr>
                                        <p:cTn id="1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Oval 4">
            <a:extLst>
              <a:ext uri="{FF2B5EF4-FFF2-40B4-BE49-F238E27FC236}">
                <a16:creationId xmlns:a16="http://schemas.microsoft.com/office/drawing/2014/main" id="{525CFA21-886B-AC40-9D37-0BF1F931B83D}"/>
              </a:ext>
            </a:extLst>
          </p:cNvPr>
          <p:cNvSpPr>
            <a:spLocks noChangeArrowheads="1"/>
          </p:cNvSpPr>
          <p:nvPr/>
        </p:nvSpPr>
        <p:spPr bwMode="auto">
          <a:xfrm>
            <a:off x="3432175" y="1052563"/>
            <a:ext cx="259766" cy="649188"/>
          </a:xfrm>
          <a:prstGeom prst="ellipse">
            <a:avLst/>
          </a:prstGeom>
          <a:noFill/>
          <a:ln w="28575">
            <a:solidFill>
              <a:srgbClr val="0000FF"/>
            </a:solidFill>
            <a:round/>
            <a:headEnd type="none" w="sm" len="sm"/>
            <a:tailEnd type="none" w="lg" len="lg"/>
          </a:ln>
          <a:extLst>
            <a:ext uri="{909E8E84-426E-40DD-AFC4-6F175D3DCCD1}">
              <a14:hiddenFill xmlns:a14="http://schemas.microsoft.com/office/drawing/2010/main">
                <a:solidFill>
                  <a:srgbClr val="FFFFFF"/>
                </a:solidFill>
              </a14:hiddenFill>
            </a:ext>
          </a:extLst>
        </p:spPr>
        <p:txBody>
          <a:bodyPr wrap="none" anchor="ct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endParaRPr lang="zh-CN" altLang="en-US"/>
          </a:p>
        </p:txBody>
      </p:sp>
      <p:sp>
        <p:nvSpPr>
          <p:cNvPr id="154627" name="Oval 5">
            <a:extLst>
              <a:ext uri="{FF2B5EF4-FFF2-40B4-BE49-F238E27FC236}">
                <a16:creationId xmlns:a16="http://schemas.microsoft.com/office/drawing/2014/main" id="{1C3AE588-1A39-9D4B-A852-020F8C6CE3E8}"/>
              </a:ext>
            </a:extLst>
          </p:cNvPr>
          <p:cNvSpPr>
            <a:spLocks noChangeArrowheads="1"/>
          </p:cNvSpPr>
          <p:nvPr/>
        </p:nvSpPr>
        <p:spPr bwMode="auto">
          <a:xfrm>
            <a:off x="3432175" y="2636888"/>
            <a:ext cx="259766" cy="649188"/>
          </a:xfrm>
          <a:prstGeom prst="ellipse">
            <a:avLst/>
          </a:prstGeom>
          <a:noFill/>
          <a:ln w="28575">
            <a:solidFill>
              <a:srgbClr val="0000FF"/>
            </a:solidFill>
            <a:round/>
            <a:headEnd type="none" w="sm" len="sm"/>
            <a:tailEnd type="none" w="lg" len="lg"/>
          </a:ln>
          <a:extLst>
            <a:ext uri="{909E8E84-426E-40DD-AFC4-6F175D3DCCD1}">
              <a14:hiddenFill xmlns:a14="http://schemas.microsoft.com/office/drawing/2010/main">
                <a:solidFill>
                  <a:srgbClr val="FFFFFF"/>
                </a:solidFill>
              </a14:hiddenFill>
            </a:ext>
          </a:extLst>
        </p:spPr>
        <p:txBody>
          <a:bodyPr wrap="none" anchor="ct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endParaRPr lang="zh-CN" altLang="en-US"/>
          </a:p>
        </p:txBody>
      </p:sp>
      <p:sp>
        <p:nvSpPr>
          <p:cNvPr id="154628" name="Oval 6">
            <a:extLst>
              <a:ext uri="{FF2B5EF4-FFF2-40B4-BE49-F238E27FC236}">
                <a16:creationId xmlns:a16="http://schemas.microsoft.com/office/drawing/2014/main" id="{1AF683AD-984E-BC4B-ABA1-6B78264C296C}"/>
              </a:ext>
            </a:extLst>
          </p:cNvPr>
          <p:cNvSpPr>
            <a:spLocks noChangeArrowheads="1"/>
          </p:cNvSpPr>
          <p:nvPr/>
        </p:nvSpPr>
        <p:spPr bwMode="auto">
          <a:xfrm>
            <a:off x="6169025" y="2636888"/>
            <a:ext cx="259766" cy="649188"/>
          </a:xfrm>
          <a:prstGeom prst="ellipse">
            <a:avLst/>
          </a:prstGeom>
          <a:noFill/>
          <a:ln w="28575">
            <a:solidFill>
              <a:srgbClr val="0000FF"/>
            </a:solidFill>
            <a:round/>
            <a:headEnd type="none" w="sm" len="sm"/>
            <a:tailEnd type="none" w="lg" len="lg"/>
          </a:ln>
          <a:extLst>
            <a:ext uri="{909E8E84-426E-40DD-AFC4-6F175D3DCCD1}">
              <a14:hiddenFill xmlns:a14="http://schemas.microsoft.com/office/drawing/2010/main">
                <a:solidFill>
                  <a:srgbClr val="FFFFFF"/>
                </a:solidFill>
              </a14:hiddenFill>
            </a:ext>
          </a:extLst>
        </p:spPr>
        <p:txBody>
          <a:bodyPr wrap="none" anchor="ct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endParaRPr lang="zh-CN" altLang="en-US"/>
          </a:p>
        </p:txBody>
      </p:sp>
      <p:sp>
        <p:nvSpPr>
          <p:cNvPr id="154629" name="Oval 7">
            <a:extLst>
              <a:ext uri="{FF2B5EF4-FFF2-40B4-BE49-F238E27FC236}">
                <a16:creationId xmlns:a16="http://schemas.microsoft.com/office/drawing/2014/main" id="{D60A13BC-D280-EC49-A002-1043D36C42E2}"/>
              </a:ext>
            </a:extLst>
          </p:cNvPr>
          <p:cNvSpPr>
            <a:spLocks noChangeArrowheads="1"/>
          </p:cNvSpPr>
          <p:nvPr/>
        </p:nvSpPr>
        <p:spPr bwMode="auto">
          <a:xfrm>
            <a:off x="8545513" y="2636888"/>
            <a:ext cx="259766" cy="649188"/>
          </a:xfrm>
          <a:prstGeom prst="ellipse">
            <a:avLst/>
          </a:prstGeom>
          <a:noFill/>
          <a:ln w="28575">
            <a:solidFill>
              <a:srgbClr val="0000FF"/>
            </a:solidFill>
            <a:round/>
            <a:headEnd type="none" w="sm" len="sm"/>
            <a:tailEnd type="none" w="lg" len="lg"/>
          </a:ln>
          <a:extLst>
            <a:ext uri="{909E8E84-426E-40DD-AFC4-6F175D3DCCD1}">
              <a14:hiddenFill xmlns:a14="http://schemas.microsoft.com/office/drawing/2010/main">
                <a:solidFill>
                  <a:srgbClr val="FFFFFF"/>
                </a:solidFill>
              </a14:hiddenFill>
            </a:ext>
          </a:extLst>
        </p:spPr>
        <p:txBody>
          <a:bodyPr wrap="none" anchor="ct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endParaRPr lang="zh-CN" altLang="en-US"/>
          </a:p>
        </p:txBody>
      </p:sp>
      <p:sp>
        <p:nvSpPr>
          <p:cNvPr id="154630" name="Oval 8">
            <a:extLst>
              <a:ext uri="{FF2B5EF4-FFF2-40B4-BE49-F238E27FC236}">
                <a16:creationId xmlns:a16="http://schemas.microsoft.com/office/drawing/2014/main" id="{0462051E-2A1A-EA47-941A-89E053970A9B}"/>
              </a:ext>
            </a:extLst>
          </p:cNvPr>
          <p:cNvSpPr>
            <a:spLocks noChangeArrowheads="1"/>
          </p:cNvSpPr>
          <p:nvPr/>
        </p:nvSpPr>
        <p:spPr bwMode="auto">
          <a:xfrm>
            <a:off x="4368800" y="4005313"/>
            <a:ext cx="259766" cy="649188"/>
          </a:xfrm>
          <a:prstGeom prst="ellipse">
            <a:avLst/>
          </a:prstGeom>
          <a:noFill/>
          <a:ln w="28575">
            <a:solidFill>
              <a:srgbClr val="0000FF"/>
            </a:solidFill>
            <a:round/>
            <a:headEnd type="none" w="sm" len="sm"/>
            <a:tailEnd type="none" w="lg" len="lg"/>
          </a:ln>
          <a:extLst>
            <a:ext uri="{909E8E84-426E-40DD-AFC4-6F175D3DCCD1}">
              <a14:hiddenFill xmlns:a14="http://schemas.microsoft.com/office/drawing/2010/main">
                <a:solidFill>
                  <a:srgbClr val="FFFFFF"/>
                </a:solidFill>
              </a14:hiddenFill>
            </a:ext>
          </a:extLst>
        </p:spPr>
        <p:txBody>
          <a:bodyPr wrap="none" anchor="ct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endParaRPr lang="zh-CN" altLang="en-US"/>
          </a:p>
        </p:txBody>
      </p:sp>
      <p:sp>
        <p:nvSpPr>
          <p:cNvPr id="154631" name="Oval 9">
            <a:extLst>
              <a:ext uri="{FF2B5EF4-FFF2-40B4-BE49-F238E27FC236}">
                <a16:creationId xmlns:a16="http://schemas.microsoft.com/office/drawing/2014/main" id="{7DB45DF8-42FA-CF46-B851-BEBCFA18D6B8}"/>
              </a:ext>
            </a:extLst>
          </p:cNvPr>
          <p:cNvSpPr>
            <a:spLocks noChangeArrowheads="1"/>
          </p:cNvSpPr>
          <p:nvPr/>
        </p:nvSpPr>
        <p:spPr bwMode="auto">
          <a:xfrm>
            <a:off x="4440238" y="5157838"/>
            <a:ext cx="259766" cy="649188"/>
          </a:xfrm>
          <a:prstGeom prst="ellipse">
            <a:avLst/>
          </a:prstGeom>
          <a:noFill/>
          <a:ln w="28575">
            <a:solidFill>
              <a:srgbClr val="0000FF"/>
            </a:solidFill>
            <a:round/>
            <a:headEnd type="none" w="sm" len="sm"/>
            <a:tailEnd type="none" w="lg" len="lg"/>
          </a:ln>
          <a:extLst>
            <a:ext uri="{909E8E84-426E-40DD-AFC4-6F175D3DCCD1}">
              <a14:hiddenFill xmlns:a14="http://schemas.microsoft.com/office/drawing/2010/main">
                <a:solidFill>
                  <a:srgbClr val="FFFFFF"/>
                </a:solidFill>
              </a14:hiddenFill>
            </a:ext>
          </a:extLst>
        </p:spPr>
        <p:txBody>
          <a:bodyPr wrap="none" anchor="ct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endParaRPr lang="zh-CN" altLang="en-US"/>
          </a:p>
        </p:txBody>
      </p:sp>
      <p:sp>
        <p:nvSpPr>
          <p:cNvPr id="154632" name="Line 10">
            <a:extLst>
              <a:ext uri="{FF2B5EF4-FFF2-40B4-BE49-F238E27FC236}">
                <a16:creationId xmlns:a16="http://schemas.microsoft.com/office/drawing/2014/main" id="{F75BAEB3-2804-6D4A-85E7-B798B3F26680}"/>
              </a:ext>
            </a:extLst>
          </p:cNvPr>
          <p:cNvSpPr>
            <a:spLocks noChangeShapeType="1"/>
          </p:cNvSpPr>
          <p:nvPr/>
        </p:nvSpPr>
        <p:spPr bwMode="auto">
          <a:xfrm>
            <a:off x="4079875" y="1628775"/>
            <a:ext cx="0" cy="1079500"/>
          </a:xfrm>
          <a:prstGeom prst="line">
            <a:avLst/>
          </a:prstGeom>
          <a:noFill/>
          <a:ln w="28575">
            <a:solidFill>
              <a:schemeClr val="tx1"/>
            </a:solidFill>
            <a:round/>
            <a:headEnd type="none" w="sm" len="sm"/>
            <a:tailEnd type="triangle" w="lg" len="lg"/>
          </a:ln>
          <a:extLst>
            <a:ext uri="{909E8E84-426E-40DD-AFC4-6F175D3DCCD1}">
              <a14:hiddenFill xmlns:a14="http://schemas.microsoft.com/office/drawing/2010/main">
                <a:noFill/>
              </a14:hiddenFill>
            </a:ext>
          </a:extLst>
        </p:spPr>
        <p:txBody>
          <a:bodyPr wrap="none">
            <a:spAutoFit/>
          </a:bodyPr>
          <a:lstStyle/>
          <a:p>
            <a:endParaRPr lang="en-US"/>
          </a:p>
        </p:txBody>
      </p:sp>
      <p:sp>
        <p:nvSpPr>
          <p:cNvPr id="154633" name="Line 11">
            <a:extLst>
              <a:ext uri="{FF2B5EF4-FFF2-40B4-BE49-F238E27FC236}">
                <a16:creationId xmlns:a16="http://schemas.microsoft.com/office/drawing/2014/main" id="{506F537A-8142-A941-91DB-0FD07E586BF8}"/>
              </a:ext>
            </a:extLst>
          </p:cNvPr>
          <p:cNvSpPr>
            <a:spLocks noChangeShapeType="1"/>
          </p:cNvSpPr>
          <p:nvPr/>
        </p:nvSpPr>
        <p:spPr bwMode="auto">
          <a:xfrm>
            <a:off x="2351089" y="2924175"/>
            <a:ext cx="1081087" cy="0"/>
          </a:xfrm>
          <a:prstGeom prst="line">
            <a:avLst/>
          </a:prstGeom>
          <a:noFill/>
          <a:ln w="28575">
            <a:solidFill>
              <a:schemeClr val="tx1"/>
            </a:solidFill>
            <a:round/>
            <a:headEnd type="none" w="sm" len="sm"/>
            <a:tailEnd type="triangle" w="lg" len="lg"/>
          </a:ln>
          <a:extLst>
            <a:ext uri="{909E8E84-426E-40DD-AFC4-6F175D3DCCD1}">
              <a14:hiddenFill xmlns:a14="http://schemas.microsoft.com/office/drawing/2010/main">
                <a:noFill/>
              </a14:hiddenFill>
            </a:ext>
          </a:extLst>
        </p:spPr>
        <p:txBody>
          <a:bodyPr wrap="none">
            <a:spAutoFit/>
          </a:bodyPr>
          <a:lstStyle/>
          <a:p>
            <a:endParaRPr lang="en-US"/>
          </a:p>
        </p:txBody>
      </p:sp>
      <p:sp>
        <p:nvSpPr>
          <p:cNvPr id="154634" name="Line 12">
            <a:extLst>
              <a:ext uri="{FF2B5EF4-FFF2-40B4-BE49-F238E27FC236}">
                <a16:creationId xmlns:a16="http://schemas.microsoft.com/office/drawing/2014/main" id="{F2D54EDC-B454-294F-8587-20195C363F35}"/>
              </a:ext>
            </a:extLst>
          </p:cNvPr>
          <p:cNvSpPr>
            <a:spLocks noChangeShapeType="1"/>
          </p:cNvSpPr>
          <p:nvPr/>
        </p:nvSpPr>
        <p:spPr bwMode="auto">
          <a:xfrm>
            <a:off x="4727576" y="2924175"/>
            <a:ext cx="1439863" cy="0"/>
          </a:xfrm>
          <a:prstGeom prst="line">
            <a:avLst/>
          </a:prstGeom>
          <a:noFill/>
          <a:ln w="28575">
            <a:solidFill>
              <a:schemeClr val="tx1"/>
            </a:solidFill>
            <a:round/>
            <a:headEnd type="none" w="sm" len="sm"/>
            <a:tailEnd type="triangle" w="lg" len="lg"/>
          </a:ln>
          <a:extLst>
            <a:ext uri="{909E8E84-426E-40DD-AFC4-6F175D3DCCD1}">
              <a14:hiddenFill xmlns:a14="http://schemas.microsoft.com/office/drawing/2010/main">
                <a:noFill/>
              </a14:hiddenFill>
            </a:ext>
          </a:extLst>
        </p:spPr>
        <p:txBody>
          <a:bodyPr wrap="none">
            <a:spAutoFit/>
          </a:bodyPr>
          <a:lstStyle/>
          <a:p>
            <a:endParaRPr lang="en-US"/>
          </a:p>
        </p:txBody>
      </p:sp>
      <p:sp>
        <p:nvSpPr>
          <p:cNvPr id="154635" name="Line 13">
            <a:extLst>
              <a:ext uri="{FF2B5EF4-FFF2-40B4-BE49-F238E27FC236}">
                <a16:creationId xmlns:a16="http://schemas.microsoft.com/office/drawing/2014/main" id="{BEF7C482-934F-7348-9AD6-B1DA235E77BE}"/>
              </a:ext>
            </a:extLst>
          </p:cNvPr>
          <p:cNvSpPr>
            <a:spLocks noChangeShapeType="1"/>
          </p:cNvSpPr>
          <p:nvPr/>
        </p:nvSpPr>
        <p:spPr bwMode="auto">
          <a:xfrm flipH="1">
            <a:off x="4656139" y="3068638"/>
            <a:ext cx="1584325" cy="0"/>
          </a:xfrm>
          <a:prstGeom prst="line">
            <a:avLst/>
          </a:prstGeom>
          <a:noFill/>
          <a:ln w="28575">
            <a:solidFill>
              <a:schemeClr val="tx1"/>
            </a:solidFill>
            <a:round/>
            <a:headEnd type="none" w="sm" len="sm"/>
            <a:tailEnd type="triangle" w="lg" len="lg"/>
          </a:ln>
          <a:extLst>
            <a:ext uri="{909E8E84-426E-40DD-AFC4-6F175D3DCCD1}">
              <a14:hiddenFill xmlns:a14="http://schemas.microsoft.com/office/drawing/2010/main">
                <a:noFill/>
              </a14:hiddenFill>
            </a:ext>
          </a:extLst>
        </p:spPr>
        <p:txBody>
          <a:bodyPr wrap="none">
            <a:spAutoFit/>
          </a:bodyPr>
          <a:lstStyle/>
          <a:p>
            <a:endParaRPr lang="en-US"/>
          </a:p>
        </p:txBody>
      </p:sp>
      <p:sp>
        <p:nvSpPr>
          <p:cNvPr id="154636" name="Line 14">
            <a:extLst>
              <a:ext uri="{FF2B5EF4-FFF2-40B4-BE49-F238E27FC236}">
                <a16:creationId xmlns:a16="http://schemas.microsoft.com/office/drawing/2014/main" id="{E4C766E3-3F64-E54C-8153-1782B1B7C1D9}"/>
              </a:ext>
            </a:extLst>
          </p:cNvPr>
          <p:cNvSpPr>
            <a:spLocks noChangeShapeType="1"/>
          </p:cNvSpPr>
          <p:nvPr/>
        </p:nvSpPr>
        <p:spPr bwMode="auto">
          <a:xfrm>
            <a:off x="7464425" y="2924175"/>
            <a:ext cx="1079500" cy="0"/>
          </a:xfrm>
          <a:prstGeom prst="line">
            <a:avLst/>
          </a:prstGeom>
          <a:noFill/>
          <a:ln w="28575">
            <a:solidFill>
              <a:schemeClr val="tx1"/>
            </a:solidFill>
            <a:round/>
            <a:headEnd type="none" w="sm" len="sm"/>
            <a:tailEnd type="triangle" w="lg" len="lg"/>
          </a:ln>
          <a:extLst>
            <a:ext uri="{909E8E84-426E-40DD-AFC4-6F175D3DCCD1}">
              <a14:hiddenFill xmlns:a14="http://schemas.microsoft.com/office/drawing/2010/main">
                <a:noFill/>
              </a14:hiddenFill>
            </a:ext>
          </a:extLst>
        </p:spPr>
        <p:txBody>
          <a:bodyPr wrap="none">
            <a:spAutoFit/>
          </a:bodyPr>
          <a:lstStyle/>
          <a:p>
            <a:endParaRPr lang="en-US"/>
          </a:p>
        </p:txBody>
      </p:sp>
      <p:sp>
        <p:nvSpPr>
          <p:cNvPr id="154637" name="Line 15">
            <a:extLst>
              <a:ext uri="{FF2B5EF4-FFF2-40B4-BE49-F238E27FC236}">
                <a16:creationId xmlns:a16="http://schemas.microsoft.com/office/drawing/2014/main" id="{5F3B275C-012C-BF42-9A6E-CD35D51C239F}"/>
              </a:ext>
            </a:extLst>
          </p:cNvPr>
          <p:cNvSpPr>
            <a:spLocks noChangeShapeType="1"/>
          </p:cNvSpPr>
          <p:nvPr/>
        </p:nvSpPr>
        <p:spPr bwMode="auto">
          <a:xfrm flipH="1" flipV="1">
            <a:off x="4583113" y="1484313"/>
            <a:ext cx="2017712" cy="1223962"/>
          </a:xfrm>
          <a:prstGeom prst="line">
            <a:avLst/>
          </a:prstGeom>
          <a:noFill/>
          <a:ln w="28575">
            <a:solidFill>
              <a:schemeClr val="tx1"/>
            </a:solidFill>
            <a:round/>
            <a:headEnd type="none" w="sm" len="sm"/>
            <a:tailEnd type="triangle" w="lg" len="lg"/>
          </a:ln>
          <a:extLst>
            <a:ext uri="{909E8E84-426E-40DD-AFC4-6F175D3DCCD1}">
              <a14:hiddenFill xmlns:a14="http://schemas.microsoft.com/office/drawing/2010/main">
                <a:noFill/>
              </a14:hiddenFill>
            </a:ext>
          </a:extLst>
        </p:spPr>
        <p:txBody>
          <a:bodyPr wrap="none">
            <a:spAutoFit/>
          </a:bodyPr>
          <a:lstStyle/>
          <a:p>
            <a:endParaRPr lang="en-US"/>
          </a:p>
        </p:txBody>
      </p:sp>
      <p:sp>
        <p:nvSpPr>
          <p:cNvPr id="154638" name="Line 16">
            <a:extLst>
              <a:ext uri="{FF2B5EF4-FFF2-40B4-BE49-F238E27FC236}">
                <a16:creationId xmlns:a16="http://schemas.microsoft.com/office/drawing/2014/main" id="{0753F74E-A976-D748-A301-634F59C01F2F}"/>
              </a:ext>
            </a:extLst>
          </p:cNvPr>
          <p:cNvSpPr>
            <a:spLocks noChangeShapeType="1"/>
          </p:cNvSpPr>
          <p:nvPr/>
        </p:nvSpPr>
        <p:spPr bwMode="auto">
          <a:xfrm flipH="1" flipV="1">
            <a:off x="4295775" y="3213101"/>
            <a:ext cx="431800" cy="936625"/>
          </a:xfrm>
          <a:prstGeom prst="line">
            <a:avLst/>
          </a:prstGeom>
          <a:noFill/>
          <a:ln w="28575">
            <a:solidFill>
              <a:schemeClr val="tx1"/>
            </a:solidFill>
            <a:round/>
            <a:headEnd type="none" w="sm" len="sm"/>
            <a:tailEnd type="triangle" w="lg" len="lg"/>
          </a:ln>
          <a:extLst>
            <a:ext uri="{909E8E84-426E-40DD-AFC4-6F175D3DCCD1}">
              <a14:hiddenFill xmlns:a14="http://schemas.microsoft.com/office/drawing/2010/main">
                <a:noFill/>
              </a14:hiddenFill>
            </a:ext>
          </a:extLst>
        </p:spPr>
        <p:txBody>
          <a:bodyPr wrap="none">
            <a:spAutoFit/>
          </a:bodyPr>
          <a:lstStyle/>
          <a:p>
            <a:endParaRPr lang="en-US"/>
          </a:p>
        </p:txBody>
      </p:sp>
      <p:sp>
        <p:nvSpPr>
          <p:cNvPr id="154639" name="Line 17">
            <a:extLst>
              <a:ext uri="{FF2B5EF4-FFF2-40B4-BE49-F238E27FC236}">
                <a16:creationId xmlns:a16="http://schemas.microsoft.com/office/drawing/2014/main" id="{8269D095-BF69-734C-BEE0-E91F3AD1B0D5}"/>
              </a:ext>
            </a:extLst>
          </p:cNvPr>
          <p:cNvSpPr>
            <a:spLocks noChangeShapeType="1"/>
          </p:cNvSpPr>
          <p:nvPr/>
        </p:nvSpPr>
        <p:spPr bwMode="auto">
          <a:xfrm flipH="1">
            <a:off x="5591175" y="3213100"/>
            <a:ext cx="1081088" cy="1079500"/>
          </a:xfrm>
          <a:prstGeom prst="line">
            <a:avLst/>
          </a:prstGeom>
          <a:noFill/>
          <a:ln w="28575">
            <a:solidFill>
              <a:schemeClr val="tx1"/>
            </a:solidFill>
            <a:round/>
            <a:headEnd type="none" w="sm" len="sm"/>
            <a:tailEnd type="triangle" w="lg" len="lg"/>
          </a:ln>
          <a:extLst>
            <a:ext uri="{909E8E84-426E-40DD-AFC4-6F175D3DCCD1}">
              <a14:hiddenFill xmlns:a14="http://schemas.microsoft.com/office/drawing/2010/main">
                <a:noFill/>
              </a14:hiddenFill>
            </a:ext>
          </a:extLst>
        </p:spPr>
        <p:txBody>
          <a:bodyPr wrap="none">
            <a:spAutoFit/>
          </a:bodyPr>
          <a:lstStyle/>
          <a:p>
            <a:endParaRPr lang="en-US"/>
          </a:p>
        </p:txBody>
      </p:sp>
      <p:sp>
        <p:nvSpPr>
          <p:cNvPr id="154640" name="Line 18">
            <a:extLst>
              <a:ext uri="{FF2B5EF4-FFF2-40B4-BE49-F238E27FC236}">
                <a16:creationId xmlns:a16="http://schemas.microsoft.com/office/drawing/2014/main" id="{16112146-2AB9-6545-9AD2-BAA690F1D047}"/>
              </a:ext>
            </a:extLst>
          </p:cNvPr>
          <p:cNvSpPr>
            <a:spLocks noChangeShapeType="1"/>
          </p:cNvSpPr>
          <p:nvPr/>
        </p:nvSpPr>
        <p:spPr bwMode="auto">
          <a:xfrm flipH="1">
            <a:off x="5664201" y="3213101"/>
            <a:ext cx="1223963" cy="2232025"/>
          </a:xfrm>
          <a:prstGeom prst="line">
            <a:avLst/>
          </a:prstGeom>
          <a:noFill/>
          <a:ln w="28575">
            <a:solidFill>
              <a:schemeClr val="tx1"/>
            </a:solidFill>
            <a:round/>
            <a:headEnd type="none" w="sm" len="sm"/>
            <a:tailEnd type="triangle" w="lg" len="lg"/>
          </a:ln>
          <a:extLst>
            <a:ext uri="{909E8E84-426E-40DD-AFC4-6F175D3DCCD1}">
              <a14:hiddenFill xmlns:a14="http://schemas.microsoft.com/office/drawing/2010/main">
                <a:noFill/>
              </a14:hiddenFill>
            </a:ext>
          </a:extLst>
        </p:spPr>
        <p:txBody>
          <a:bodyPr wrap="none">
            <a:spAutoFit/>
          </a:bodyPr>
          <a:lstStyle/>
          <a:p>
            <a:endParaRPr lang="en-US"/>
          </a:p>
        </p:txBody>
      </p:sp>
      <p:sp>
        <p:nvSpPr>
          <p:cNvPr id="154641" name="Line 19">
            <a:extLst>
              <a:ext uri="{FF2B5EF4-FFF2-40B4-BE49-F238E27FC236}">
                <a16:creationId xmlns:a16="http://schemas.microsoft.com/office/drawing/2014/main" id="{F8D0A5DC-F730-C44E-BE57-98503250FBC9}"/>
              </a:ext>
            </a:extLst>
          </p:cNvPr>
          <p:cNvSpPr>
            <a:spLocks noChangeShapeType="1"/>
          </p:cNvSpPr>
          <p:nvPr/>
        </p:nvSpPr>
        <p:spPr bwMode="auto">
          <a:xfrm flipH="1" flipV="1">
            <a:off x="3719514" y="3213101"/>
            <a:ext cx="720725" cy="2232025"/>
          </a:xfrm>
          <a:prstGeom prst="line">
            <a:avLst/>
          </a:prstGeom>
          <a:noFill/>
          <a:ln w="28575">
            <a:solidFill>
              <a:schemeClr val="tx1"/>
            </a:solidFill>
            <a:round/>
            <a:headEnd type="none" w="sm" len="sm"/>
            <a:tailEnd type="triangle" w="lg" len="lg"/>
          </a:ln>
          <a:extLst>
            <a:ext uri="{909E8E84-426E-40DD-AFC4-6F175D3DCCD1}">
              <a14:hiddenFill xmlns:a14="http://schemas.microsoft.com/office/drawing/2010/main">
                <a:noFill/>
              </a14:hiddenFill>
            </a:ext>
          </a:extLst>
        </p:spPr>
        <p:txBody>
          <a:bodyPr wrap="none">
            <a:spAutoFit/>
          </a:bodyPr>
          <a:lstStyle/>
          <a:p>
            <a:endParaRPr lang="en-US"/>
          </a:p>
        </p:txBody>
      </p:sp>
      <p:sp>
        <p:nvSpPr>
          <p:cNvPr id="154642" name="Text Box 20">
            <a:extLst>
              <a:ext uri="{FF2B5EF4-FFF2-40B4-BE49-F238E27FC236}">
                <a16:creationId xmlns:a16="http://schemas.microsoft.com/office/drawing/2014/main" id="{5BD7DAE2-51B6-1541-8F37-D4A948B9E5F8}"/>
              </a:ext>
            </a:extLst>
          </p:cNvPr>
          <p:cNvSpPr txBox="1">
            <a:spLocks noChangeArrowheads="1"/>
          </p:cNvSpPr>
          <p:nvPr/>
        </p:nvSpPr>
        <p:spPr bwMode="auto">
          <a:xfrm>
            <a:off x="3721100" y="1171575"/>
            <a:ext cx="172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FF0000"/>
                </a:solidFill>
              </a:rPr>
              <a:t>暂停</a:t>
            </a:r>
          </a:p>
        </p:txBody>
      </p:sp>
      <p:sp>
        <p:nvSpPr>
          <p:cNvPr id="154643" name="Text Box 21">
            <a:extLst>
              <a:ext uri="{FF2B5EF4-FFF2-40B4-BE49-F238E27FC236}">
                <a16:creationId xmlns:a16="http://schemas.microsoft.com/office/drawing/2014/main" id="{7219CF7A-D8B0-834C-846C-7EDC72517B6F}"/>
              </a:ext>
            </a:extLst>
          </p:cNvPr>
          <p:cNvSpPr txBox="1">
            <a:spLocks noChangeArrowheads="1"/>
          </p:cNvSpPr>
          <p:nvPr/>
        </p:nvSpPr>
        <p:spPr bwMode="auto">
          <a:xfrm>
            <a:off x="3719513" y="2755900"/>
            <a:ext cx="172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FF0000"/>
                </a:solidFill>
              </a:rPr>
              <a:t>就绪</a:t>
            </a:r>
          </a:p>
        </p:txBody>
      </p:sp>
      <p:sp>
        <p:nvSpPr>
          <p:cNvPr id="154644" name="Text Box 22">
            <a:extLst>
              <a:ext uri="{FF2B5EF4-FFF2-40B4-BE49-F238E27FC236}">
                <a16:creationId xmlns:a16="http://schemas.microsoft.com/office/drawing/2014/main" id="{E5677856-468D-EC4A-838B-4F9743592E5D}"/>
              </a:ext>
            </a:extLst>
          </p:cNvPr>
          <p:cNvSpPr txBox="1">
            <a:spLocks noChangeArrowheads="1"/>
          </p:cNvSpPr>
          <p:nvPr/>
        </p:nvSpPr>
        <p:spPr bwMode="auto">
          <a:xfrm>
            <a:off x="6384925" y="2755900"/>
            <a:ext cx="172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FF0000"/>
                </a:solidFill>
              </a:rPr>
              <a:t>执行</a:t>
            </a:r>
          </a:p>
        </p:txBody>
      </p:sp>
      <p:sp>
        <p:nvSpPr>
          <p:cNvPr id="154645" name="Text Box 23">
            <a:extLst>
              <a:ext uri="{FF2B5EF4-FFF2-40B4-BE49-F238E27FC236}">
                <a16:creationId xmlns:a16="http://schemas.microsoft.com/office/drawing/2014/main" id="{F93BE7A8-E2C8-104F-ACC5-91F280C6D788}"/>
              </a:ext>
            </a:extLst>
          </p:cNvPr>
          <p:cNvSpPr txBox="1">
            <a:spLocks noChangeArrowheads="1"/>
          </p:cNvSpPr>
          <p:nvPr/>
        </p:nvSpPr>
        <p:spPr bwMode="auto">
          <a:xfrm>
            <a:off x="8761413" y="2755900"/>
            <a:ext cx="172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FF0000"/>
                </a:solidFill>
              </a:rPr>
              <a:t>僵死</a:t>
            </a:r>
          </a:p>
        </p:txBody>
      </p:sp>
      <p:sp>
        <p:nvSpPr>
          <p:cNvPr id="154646" name="Text Box 24">
            <a:extLst>
              <a:ext uri="{FF2B5EF4-FFF2-40B4-BE49-F238E27FC236}">
                <a16:creationId xmlns:a16="http://schemas.microsoft.com/office/drawing/2014/main" id="{F9E89C1B-F617-DB41-9292-EA68503F888C}"/>
              </a:ext>
            </a:extLst>
          </p:cNvPr>
          <p:cNvSpPr txBox="1">
            <a:spLocks noChangeArrowheads="1"/>
          </p:cNvSpPr>
          <p:nvPr/>
        </p:nvSpPr>
        <p:spPr bwMode="auto">
          <a:xfrm>
            <a:off x="4295775" y="4124325"/>
            <a:ext cx="172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FF0000"/>
                </a:solidFill>
              </a:rPr>
              <a:t>可中断的</a:t>
            </a:r>
          </a:p>
        </p:txBody>
      </p:sp>
      <p:sp>
        <p:nvSpPr>
          <p:cNvPr id="154647" name="Text Box 25">
            <a:extLst>
              <a:ext uri="{FF2B5EF4-FFF2-40B4-BE49-F238E27FC236}">
                <a16:creationId xmlns:a16="http://schemas.microsoft.com/office/drawing/2014/main" id="{EF3EC276-D604-5641-9943-01F9F3E6B793}"/>
              </a:ext>
            </a:extLst>
          </p:cNvPr>
          <p:cNvSpPr txBox="1">
            <a:spLocks noChangeArrowheads="1"/>
          </p:cNvSpPr>
          <p:nvPr/>
        </p:nvSpPr>
        <p:spPr bwMode="auto">
          <a:xfrm>
            <a:off x="4368800" y="5276850"/>
            <a:ext cx="172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FF0000"/>
                </a:solidFill>
              </a:rPr>
              <a:t>不可中断的</a:t>
            </a:r>
          </a:p>
        </p:txBody>
      </p:sp>
      <p:sp>
        <p:nvSpPr>
          <p:cNvPr id="154648" name="Text Box 26">
            <a:extLst>
              <a:ext uri="{FF2B5EF4-FFF2-40B4-BE49-F238E27FC236}">
                <a16:creationId xmlns:a16="http://schemas.microsoft.com/office/drawing/2014/main" id="{8BB85081-61A8-2742-AECB-D8CE743D89FC}"/>
              </a:ext>
            </a:extLst>
          </p:cNvPr>
          <p:cNvSpPr txBox="1">
            <a:spLocks noChangeArrowheads="1"/>
          </p:cNvSpPr>
          <p:nvPr/>
        </p:nvSpPr>
        <p:spPr bwMode="auto">
          <a:xfrm>
            <a:off x="2208213" y="2466975"/>
            <a:ext cx="172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FF0000"/>
                </a:solidFill>
              </a:rPr>
              <a:t>创建</a:t>
            </a:r>
          </a:p>
        </p:txBody>
      </p:sp>
      <p:sp>
        <p:nvSpPr>
          <p:cNvPr id="154649" name="Text Box 27">
            <a:extLst>
              <a:ext uri="{FF2B5EF4-FFF2-40B4-BE49-F238E27FC236}">
                <a16:creationId xmlns:a16="http://schemas.microsoft.com/office/drawing/2014/main" id="{E3EF9BC0-FCDC-ED4D-A796-BE55F94F3837}"/>
              </a:ext>
            </a:extLst>
          </p:cNvPr>
          <p:cNvSpPr txBox="1">
            <a:spLocks noChangeArrowheads="1"/>
          </p:cNvSpPr>
          <p:nvPr/>
        </p:nvSpPr>
        <p:spPr bwMode="auto">
          <a:xfrm>
            <a:off x="3359150" y="1892300"/>
            <a:ext cx="172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FF0000"/>
                </a:solidFill>
              </a:rPr>
              <a:t>信号</a:t>
            </a:r>
          </a:p>
        </p:txBody>
      </p:sp>
      <p:sp>
        <p:nvSpPr>
          <p:cNvPr id="154650" name="Text Box 28">
            <a:extLst>
              <a:ext uri="{FF2B5EF4-FFF2-40B4-BE49-F238E27FC236}">
                <a16:creationId xmlns:a16="http://schemas.microsoft.com/office/drawing/2014/main" id="{C5E0CC21-BA1F-B44C-B567-A130AADE1468}"/>
              </a:ext>
            </a:extLst>
          </p:cNvPr>
          <p:cNvSpPr txBox="1">
            <a:spLocks noChangeArrowheads="1"/>
          </p:cNvSpPr>
          <p:nvPr/>
        </p:nvSpPr>
        <p:spPr bwMode="auto">
          <a:xfrm>
            <a:off x="7392988" y="2466975"/>
            <a:ext cx="172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FF0000"/>
                </a:solidFill>
              </a:rPr>
              <a:t>中止</a:t>
            </a:r>
          </a:p>
        </p:txBody>
      </p:sp>
      <p:sp>
        <p:nvSpPr>
          <p:cNvPr id="154651" name="Text Box 29">
            <a:extLst>
              <a:ext uri="{FF2B5EF4-FFF2-40B4-BE49-F238E27FC236}">
                <a16:creationId xmlns:a16="http://schemas.microsoft.com/office/drawing/2014/main" id="{D8BE50A8-2FFA-AC44-8CC0-0A2A91417316}"/>
              </a:ext>
            </a:extLst>
          </p:cNvPr>
          <p:cNvSpPr txBox="1">
            <a:spLocks noChangeArrowheads="1"/>
          </p:cNvSpPr>
          <p:nvPr/>
        </p:nvSpPr>
        <p:spPr bwMode="auto">
          <a:xfrm>
            <a:off x="4873625" y="2492375"/>
            <a:ext cx="172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FF0000"/>
                </a:solidFill>
              </a:rPr>
              <a:t>调度</a:t>
            </a:r>
          </a:p>
        </p:txBody>
      </p:sp>
      <p:sp>
        <p:nvSpPr>
          <p:cNvPr id="154652" name="Text Box 30">
            <a:extLst>
              <a:ext uri="{FF2B5EF4-FFF2-40B4-BE49-F238E27FC236}">
                <a16:creationId xmlns:a16="http://schemas.microsoft.com/office/drawing/2014/main" id="{0F4F7140-48DA-9A45-B980-ABB455AC7447}"/>
              </a:ext>
            </a:extLst>
          </p:cNvPr>
          <p:cNvSpPr txBox="1">
            <a:spLocks noChangeArrowheads="1"/>
          </p:cNvSpPr>
          <p:nvPr/>
        </p:nvSpPr>
        <p:spPr bwMode="auto">
          <a:xfrm>
            <a:off x="4945063" y="3116263"/>
            <a:ext cx="172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FF0000"/>
                </a:solidFill>
              </a:rPr>
              <a:t>剥夺</a:t>
            </a:r>
          </a:p>
        </p:txBody>
      </p:sp>
      <p:sp>
        <p:nvSpPr>
          <p:cNvPr id="154653" name="Text Box 31">
            <a:extLst>
              <a:ext uri="{FF2B5EF4-FFF2-40B4-BE49-F238E27FC236}">
                <a16:creationId xmlns:a16="http://schemas.microsoft.com/office/drawing/2014/main" id="{FA8ADED7-AA89-B749-BCB7-F1F63DCFF885}"/>
              </a:ext>
            </a:extLst>
          </p:cNvPr>
          <p:cNvSpPr txBox="1">
            <a:spLocks noChangeArrowheads="1"/>
          </p:cNvSpPr>
          <p:nvPr/>
        </p:nvSpPr>
        <p:spPr bwMode="auto">
          <a:xfrm>
            <a:off x="3505200" y="4581525"/>
            <a:ext cx="172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FF0000"/>
                </a:solidFill>
              </a:rPr>
              <a:t>事件</a:t>
            </a:r>
          </a:p>
        </p:txBody>
      </p:sp>
      <p:sp>
        <p:nvSpPr>
          <p:cNvPr id="154654" name="Text Box 32">
            <a:extLst>
              <a:ext uri="{FF2B5EF4-FFF2-40B4-BE49-F238E27FC236}">
                <a16:creationId xmlns:a16="http://schemas.microsoft.com/office/drawing/2014/main" id="{1D3C4AE8-2F0C-5642-968F-150029C8EC06}"/>
              </a:ext>
            </a:extLst>
          </p:cNvPr>
          <p:cNvSpPr txBox="1">
            <a:spLocks noChangeArrowheads="1"/>
          </p:cNvSpPr>
          <p:nvPr/>
        </p:nvSpPr>
        <p:spPr bwMode="auto">
          <a:xfrm>
            <a:off x="2855913" y="3573463"/>
            <a:ext cx="172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FF0000"/>
                </a:solidFill>
              </a:rPr>
              <a:t>信号或事件</a:t>
            </a:r>
          </a:p>
        </p:txBody>
      </p:sp>
      <p:sp>
        <p:nvSpPr>
          <p:cNvPr id="154655" name="Text Box 33">
            <a:extLst>
              <a:ext uri="{FF2B5EF4-FFF2-40B4-BE49-F238E27FC236}">
                <a16:creationId xmlns:a16="http://schemas.microsoft.com/office/drawing/2014/main" id="{6559FC58-5C22-2546-9EB9-E28CC21B984C}"/>
              </a:ext>
            </a:extLst>
          </p:cNvPr>
          <p:cNvSpPr txBox="1">
            <a:spLocks noChangeArrowheads="1"/>
          </p:cNvSpPr>
          <p:nvPr/>
        </p:nvSpPr>
        <p:spPr bwMode="auto">
          <a:xfrm>
            <a:off x="5737225" y="1916113"/>
            <a:ext cx="172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FF0000"/>
                </a:solidFill>
              </a:rPr>
              <a:t>信号</a:t>
            </a:r>
          </a:p>
        </p:txBody>
      </p:sp>
      <p:sp>
        <p:nvSpPr>
          <p:cNvPr id="154656" name="Text Box 34">
            <a:extLst>
              <a:ext uri="{FF2B5EF4-FFF2-40B4-BE49-F238E27FC236}">
                <a16:creationId xmlns:a16="http://schemas.microsoft.com/office/drawing/2014/main" id="{357A9383-C5D7-4547-82AB-392EA4384566}"/>
              </a:ext>
            </a:extLst>
          </p:cNvPr>
          <p:cNvSpPr txBox="1">
            <a:spLocks noChangeArrowheads="1"/>
          </p:cNvSpPr>
          <p:nvPr/>
        </p:nvSpPr>
        <p:spPr bwMode="auto">
          <a:xfrm>
            <a:off x="6096000" y="4581525"/>
            <a:ext cx="172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FF0000"/>
                </a:solidFill>
              </a:rPr>
              <a:t>等待事件</a:t>
            </a:r>
          </a:p>
        </p:txBody>
      </p:sp>
      <p:sp>
        <p:nvSpPr>
          <p:cNvPr id="154657" name="Text Box 35">
            <a:extLst>
              <a:ext uri="{FF2B5EF4-FFF2-40B4-BE49-F238E27FC236}">
                <a16:creationId xmlns:a16="http://schemas.microsoft.com/office/drawing/2014/main" id="{BF07FF62-22D1-5641-B8E2-1A333E7372C2}"/>
              </a:ext>
            </a:extLst>
          </p:cNvPr>
          <p:cNvSpPr txBox="1">
            <a:spLocks noChangeArrowheads="1"/>
          </p:cNvSpPr>
          <p:nvPr/>
        </p:nvSpPr>
        <p:spPr bwMode="auto">
          <a:xfrm>
            <a:off x="5951539" y="3573463"/>
            <a:ext cx="24479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zh-CN" altLang="en-US" b="1">
                <a:solidFill>
                  <a:srgbClr val="FF0000"/>
                </a:solidFill>
              </a:rPr>
              <a:t>等待信号或事件</a:t>
            </a:r>
          </a:p>
        </p:txBody>
      </p:sp>
      <p:sp>
        <p:nvSpPr>
          <p:cNvPr id="154658" name="Text Box 36">
            <a:extLst>
              <a:ext uri="{FF2B5EF4-FFF2-40B4-BE49-F238E27FC236}">
                <a16:creationId xmlns:a16="http://schemas.microsoft.com/office/drawing/2014/main" id="{4B13F537-1754-424B-B751-E0B96C11D36A}"/>
              </a:ext>
            </a:extLst>
          </p:cNvPr>
          <p:cNvSpPr txBox="1">
            <a:spLocks noChangeArrowheads="1"/>
          </p:cNvSpPr>
          <p:nvPr/>
        </p:nvSpPr>
        <p:spPr bwMode="auto">
          <a:xfrm>
            <a:off x="4079876" y="6223001"/>
            <a:ext cx="5472113"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type="none" w="sm" len="sm"/>
                <a:tailEnd type="none" w="lg" len="lg"/>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50000"/>
              </a:spcBef>
            </a:pPr>
            <a:r>
              <a:rPr lang="en-US" altLang="zh-CN" sz="2800" b="1">
                <a:solidFill>
                  <a:srgbClr val="0000FF"/>
                </a:solidFill>
              </a:rPr>
              <a:t>Linux </a:t>
            </a:r>
            <a:r>
              <a:rPr lang="zh-CN" altLang="en-US" sz="2800" b="1">
                <a:solidFill>
                  <a:srgbClr val="0000FF"/>
                </a:solidFill>
              </a:rPr>
              <a:t>进程</a:t>
            </a:r>
            <a:r>
              <a:rPr lang="en-US" altLang="zh-CN" sz="2800" b="1">
                <a:solidFill>
                  <a:srgbClr val="0000FF"/>
                </a:solidFill>
              </a:rPr>
              <a:t>/</a:t>
            </a:r>
            <a:r>
              <a:rPr lang="zh-CN" altLang="en-US" sz="2800" b="1">
                <a:solidFill>
                  <a:srgbClr val="0000FF"/>
                </a:solidFill>
              </a:rPr>
              <a:t>线程模型</a:t>
            </a:r>
          </a:p>
        </p:txBody>
      </p:sp>
      <p:sp>
        <p:nvSpPr>
          <p:cNvPr id="154659" name="Text Box 39">
            <a:extLst>
              <a:ext uri="{FF2B5EF4-FFF2-40B4-BE49-F238E27FC236}">
                <a16:creationId xmlns:a16="http://schemas.microsoft.com/office/drawing/2014/main" id="{86277D27-B1FB-D14A-8E6C-BEAE95FDE6E2}"/>
              </a:ext>
            </a:extLst>
          </p:cNvPr>
          <p:cNvSpPr txBox="1">
            <a:spLocks noChangeArrowheads="1"/>
          </p:cNvSpPr>
          <p:nvPr/>
        </p:nvSpPr>
        <p:spPr bwMode="auto">
          <a:xfrm>
            <a:off x="2057401" y="30163"/>
            <a:ext cx="5191125"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spcBef>
                <a:spcPct val="50000"/>
              </a:spcBef>
            </a:pPr>
            <a:r>
              <a:rPr lang="en-US" altLang="zh-CN" sz="2800" b="1">
                <a:solidFill>
                  <a:srgbClr val="3333FF"/>
                </a:solidFill>
                <a:latin typeface="宋体" panose="02010600030101010101" pitchFamily="2" charset="-122"/>
              </a:rPr>
              <a:t>2.7 </a:t>
            </a:r>
            <a:r>
              <a:rPr lang="zh-CN" altLang="en-US" sz="2800" b="1">
                <a:solidFill>
                  <a:srgbClr val="3333FF"/>
                </a:solidFill>
                <a:latin typeface="宋体" panose="02010600030101010101" pitchFamily="2" charset="-122"/>
              </a:rPr>
              <a:t>线程</a:t>
            </a:r>
            <a:endParaRPr lang="zh-CN" altLang="en-US" b="1">
              <a:solidFill>
                <a:srgbClr val="FF0000"/>
              </a:solidFill>
            </a:endParaRPr>
          </a:p>
        </p:txBody>
      </p:sp>
    </p:spTree>
    <p:extLst>
      <p:ext uri="{BB962C8B-B14F-4D97-AF65-F5344CB8AC3E}">
        <p14:creationId xmlns:p14="http://schemas.microsoft.com/office/powerpoint/2010/main" val="2462797064"/>
      </p:ext>
    </p:extLst>
  </p:cSld>
  <p:clrMapOvr>
    <a:masterClrMapping/>
  </p:clrMapOvr>
  <p:transition>
    <p:random/>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507B3-130E-E148-ADE0-ADEEB86344BE}"/>
              </a:ext>
            </a:extLst>
          </p:cNvPr>
          <p:cNvSpPr>
            <a:spLocks noGrp="1"/>
          </p:cNvSpPr>
          <p:nvPr>
            <p:ph type="title"/>
          </p:nvPr>
        </p:nvSpPr>
        <p:spPr/>
        <p:txBody>
          <a:bodyPr/>
          <a:lstStyle/>
          <a:p>
            <a:r>
              <a:rPr lang="zh-TW" altLang="en-US" dirty="0"/>
              <a:t>进程的状态和转换</a:t>
            </a:r>
            <a:endParaRPr lang="en-US" dirty="0"/>
          </a:p>
        </p:txBody>
      </p:sp>
      <p:sp>
        <p:nvSpPr>
          <p:cNvPr id="3" name="Slide Number Placeholder 2">
            <a:extLst>
              <a:ext uri="{FF2B5EF4-FFF2-40B4-BE49-F238E27FC236}">
                <a16:creationId xmlns:a16="http://schemas.microsoft.com/office/drawing/2014/main" id="{F58B83CC-D882-2F4D-9D88-77166DA3E778}"/>
              </a:ext>
            </a:extLst>
          </p:cNvPr>
          <p:cNvSpPr>
            <a:spLocks noGrp="1"/>
          </p:cNvSpPr>
          <p:nvPr>
            <p:ph type="sldNum" sz="quarter" idx="12"/>
          </p:nvPr>
        </p:nvSpPr>
        <p:spPr/>
        <p:txBody>
          <a:bodyPr/>
          <a:lstStyle/>
          <a:p>
            <a:fld id="{C306F920-8F9B-6440-868E-E05577D2AEEB}" type="slidenum">
              <a:rPr lang="zh-CN" altLang="en-US" smtClean="0"/>
              <a:pPr/>
              <a:t>5</a:t>
            </a:fld>
            <a:endParaRPr lang="en-US" altLang="zh-CN"/>
          </a:p>
        </p:txBody>
      </p:sp>
      <p:pic>
        <p:nvPicPr>
          <p:cNvPr id="7" name="Picture 6">
            <a:extLst>
              <a:ext uri="{FF2B5EF4-FFF2-40B4-BE49-F238E27FC236}">
                <a16:creationId xmlns:a16="http://schemas.microsoft.com/office/drawing/2014/main" id="{02002C44-5BC0-6D42-83A3-0AA3A3F429E7}"/>
              </a:ext>
            </a:extLst>
          </p:cNvPr>
          <p:cNvPicPr>
            <a:picLocks noChangeAspect="1"/>
          </p:cNvPicPr>
          <p:nvPr/>
        </p:nvPicPr>
        <p:blipFill rotWithShape="1">
          <a:blip r:embed="rId2"/>
          <a:srcRect r="89287"/>
          <a:stretch/>
        </p:blipFill>
        <p:spPr>
          <a:xfrm>
            <a:off x="770467" y="114229"/>
            <a:ext cx="1149070" cy="6629400"/>
          </a:xfrm>
          <a:prstGeom prst="rect">
            <a:avLst/>
          </a:prstGeom>
        </p:spPr>
      </p:pic>
      <p:pic>
        <p:nvPicPr>
          <p:cNvPr id="5" name="Picture 4">
            <a:extLst>
              <a:ext uri="{FF2B5EF4-FFF2-40B4-BE49-F238E27FC236}">
                <a16:creationId xmlns:a16="http://schemas.microsoft.com/office/drawing/2014/main" id="{1D241380-8616-2547-8838-1F5C406C3D98}"/>
              </a:ext>
            </a:extLst>
          </p:cNvPr>
          <p:cNvPicPr>
            <a:picLocks noChangeAspect="1"/>
          </p:cNvPicPr>
          <p:nvPr/>
        </p:nvPicPr>
        <p:blipFill rotWithShape="1">
          <a:blip r:embed="rId2"/>
          <a:srcRect l="10713" b="69551"/>
          <a:stretch/>
        </p:blipFill>
        <p:spPr>
          <a:xfrm>
            <a:off x="1919537" y="114229"/>
            <a:ext cx="9577062" cy="2018627"/>
          </a:xfrm>
          <a:prstGeom prst="rect">
            <a:avLst/>
          </a:prstGeom>
        </p:spPr>
      </p:pic>
      <p:pic>
        <p:nvPicPr>
          <p:cNvPr id="6" name="Picture 5">
            <a:extLst>
              <a:ext uri="{FF2B5EF4-FFF2-40B4-BE49-F238E27FC236}">
                <a16:creationId xmlns:a16="http://schemas.microsoft.com/office/drawing/2014/main" id="{7C6BE5A0-4561-E540-AAA6-B223267A2FD8}"/>
              </a:ext>
            </a:extLst>
          </p:cNvPr>
          <p:cNvPicPr>
            <a:picLocks noChangeAspect="1"/>
          </p:cNvPicPr>
          <p:nvPr/>
        </p:nvPicPr>
        <p:blipFill rotWithShape="1">
          <a:blip r:embed="rId2"/>
          <a:srcRect l="10713" t="30449" b="46742"/>
          <a:stretch/>
        </p:blipFill>
        <p:spPr>
          <a:xfrm>
            <a:off x="1919537" y="2132856"/>
            <a:ext cx="9577062" cy="1512168"/>
          </a:xfrm>
          <a:prstGeom prst="rect">
            <a:avLst/>
          </a:prstGeom>
        </p:spPr>
      </p:pic>
      <p:pic>
        <p:nvPicPr>
          <p:cNvPr id="8" name="Picture 7">
            <a:extLst>
              <a:ext uri="{FF2B5EF4-FFF2-40B4-BE49-F238E27FC236}">
                <a16:creationId xmlns:a16="http://schemas.microsoft.com/office/drawing/2014/main" id="{4B12144B-7774-9149-A215-8DC79EF8E306}"/>
              </a:ext>
            </a:extLst>
          </p:cNvPr>
          <p:cNvPicPr>
            <a:picLocks noChangeAspect="1"/>
          </p:cNvPicPr>
          <p:nvPr/>
        </p:nvPicPr>
        <p:blipFill rotWithShape="1">
          <a:blip r:embed="rId2"/>
          <a:srcRect l="10713" t="53258" b="647"/>
          <a:stretch/>
        </p:blipFill>
        <p:spPr>
          <a:xfrm>
            <a:off x="1919537" y="3645024"/>
            <a:ext cx="9577062" cy="3055814"/>
          </a:xfrm>
          <a:prstGeom prst="rect">
            <a:avLst/>
          </a:prstGeom>
        </p:spPr>
      </p:pic>
    </p:spTree>
    <p:extLst>
      <p:ext uri="{BB962C8B-B14F-4D97-AF65-F5344CB8AC3E}">
        <p14:creationId xmlns:p14="http://schemas.microsoft.com/office/powerpoint/2010/main" val="3900428646"/>
      </p:ext>
    </p:extLst>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strips(down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8" presetClass="entr" presetSubtype="12"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strips(downLeft)">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8" presetClass="entr" presetSubtype="12"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strips(downLeft)">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087" name="Rectangle 7">
            <a:extLst>
              <a:ext uri="{FF2B5EF4-FFF2-40B4-BE49-F238E27FC236}">
                <a16:creationId xmlns:a16="http://schemas.microsoft.com/office/drawing/2014/main" id="{6A421F48-3A63-684C-B3DA-8A002D4D1FCD}"/>
              </a:ext>
            </a:extLst>
          </p:cNvPr>
          <p:cNvSpPr>
            <a:spLocks noChangeArrowheads="1"/>
          </p:cNvSpPr>
          <p:nvPr/>
        </p:nvSpPr>
        <p:spPr bwMode="auto">
          <a:xfrm>
            <a:off x="7239001" y="1484313"/>
            <a:ext cx="2581275"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r>
              <a:rPr lang="zh-CN" altLang="en-US" sz="3200" b="1">
                <a:solidFill>
                  <a:srgbClr val="FF0000"/>
                </a:solidFill>
                <a:latin typeface="楷体_GB2312" pitchFamily="49" charset="-122"/>
                <a:ea typeface="楷体_GB2312" pitchFamily="49" charset="-122"/>
              </a:rPr>
              <a:t>进    程</a:t>
            </a:r>
          </a:p>
        </p:txBody>
      </p:sp>
      <p:sp>
        <p:nvSpPr>
          <p:cNvPr id="302088" name="Rectangle 8">
            <a:extLst>
              <a:ext uri="{FF2B5EF4-FFF2-40B4-BE49-F238E27FC236}">
                <a16:creationId xmlns:a16="http://schemas.microsoft.com/office/drawing/2014/main" id="{0B649AD4-7F81-434F-9147-81AA22E6CE37}"/>
              </a:ext>
            </a:extLst>
          </p:cNvPr>
          <p:cNvSpPr>
            <a:spLocks noChangeArrowheads="1"/>
          </p:cNvSpPr>
          <p:nvPr/>
        </p:nvSpPr>
        <p:spPr bwMode="auto">
          <a:xfrm>
            <a:off x="3429000" y="2420938"/>
            <a:ext cx="72390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zh-CN" altLang="en-US" sz="2800" b="1">
                <a:solidFill>
                  <a:srgbClr val="0000FF"/>
                </a:solidFill>
                <a:latin typeface="楷体_GB2312" pitchFamily="49" charset="-122"/>
                <a:ea typeface="楷体_GB2312" pitchFamily="49" charset="-122"/>
              </a:rPr>
              <a:t>调度和分派的基本单位</a:t>
            </a:r>
            <a:r>
              <a:rPr lang="zh-CN" altLang="en-US" sz="2800" b="1">
                <a:solidFill>
                  <a:srgbClr val="151B15"/>
                </a:solidFill>
                <a:latin typeface="楷体_GB2312" pitchFamily="49" charset="-122"/>
                <a:ea typeface="楷体_GB2312" pitchFamily="49" charset="-122"/>
              </a:rPr>
              <a:t>  资源拥有的基本单位</a:t>
            </a:r>
          </a:p>
          <a:p>
            <a:endParaRPr lang="zh-CN" altLang="en-US" sz="2800" b="1">
              <a:solidFill>
                <a:srgbClr val="151B15"/>
              </a:solidFill>
              <a:latin typeface="楷体_GB2312" pitchFamily="49" charset="-122"/>
              <a:ea typeface="楷体_GB2312" pitchFamily="49" charset="-122"/>
            </a:endParaRPr>
          </a:p>
          <a:p>
            <a:r>
              <a:rPr lang="zh-CN" altLang="en-US" sz="2800" b="1">
                <a:solidFill>
                  <a:srgbClr val="0000FF"/>
                </a:solidFill>
                <a:latin typeface="楷体_GB2312" pitchFamily="49" charset="-122"/>
                <a:ea typeface="楷体_GB2312" pitchFamily="49" charset="-122"/>
              </a:rPr>
              <a:t>       更好</a:t>
            </a:r>
            <a:r>
              <a:rPr lang="zh-CN" altLang="en-US" sz="2800" b="1">
                <a:solidFill>
                  <a:srgbClr val="151B15"/>
                </a:solidFill>
                <a:latin typeface="楷体_GB2312" pitchFamily="49" charset="-122"/>
                <a:ea typeface="楷体_GB2312" pitchFamily="49" charset="-122"/>
              </a:rPr>
              <a:t>                好 </a:t>
            </a:r>
          </a:p>
          <a:p>
            <a:endParaRPr lang="zh-CN" altLang="en-US" sz="2800" b="1">
              <a:solidFill>
                <a:srgbClr val="151B15"/>
              </a:solidFill>
              <a:latin typeface="楷体_GB2312" pitchFamily="49" charset="-122"/>
              <a:ea typeface="楷体_GB2312" pitchFamily="49" charset="-122"/>
            </a:endParaRPr>
          </a:p>
          <a:p>
            <a:r>
              <a:rPr lang="zh-CN" altLang="en-US" sz="2800" b="1">
                <a:solidFill>
                  <a:srgbClr val="151B15"/>
                </a:solidFill>
                <a:latin typeface="楷体_GB2312" pitchFamily="49" charset="-122"/>
                <a:ea typeface="楷体_GB2312" pitchFamily="49" charset="-122"/>
              </a:rPr>
              <a:t> </a:t>
            </a:r>
            <a:r>
              <a:rPr lang="zh-CN" altLang="en-US" sz="2800" b="1">
                <a:solidFill>
                  <a:srgbClr val="0000FF"/>
                </a:solidFill>
                <a:latin typeface="楷体_GB2312" pitchFamily="49" charset="-122"/>
                <a:ea typeface="楷体_GB2312" pitchFamily="49" charset="-122"/>
              </a:rPr>
              <a:t>共享隶属进程的资源</a:t>
            </a:r>
            <a:r>
              <a:rPr lang="zh-CN" altLang="en-US" sz="2800" b="1">
                <a:solidFill>
                  <a:srgbClr val="151B15"/>
                </a:solidFill>
                <a:latin typeface="楷体_GB2312" pitchFamily="49" charset="-122"/>
                <a:ea typeface="楷体_GB2312" pitchFamily="49" charset="-122"/>
              </a:rPr>
              <a:t>    拥有系统资源</a:t>
            </a:r>
          </a:p>
          <a:p>
            <a:endParaRPr lang="zh-CN" altLang="en-US" sz="2800" b="1">
              <a:solidFill>
                <a:srgbClr val="151B15"/>
              </a:solidFill>
              <a:latin typeface="楷体_GB2312" pitchFamily="49" charset="-122"/>
              <a:ea typeface="楷体_GB2312" pitchFamily="49" charset="-122"/>
            </a:endParaRPr>
          </a:p>
          <a:p>
            <a:r>
              <a:rPr lang="zh-CN" altLang="en-US" sz="2800" b="1">
                <a:solidFill>
                  <a:srgbClr val="151B15"/>
                </a:solidFill>
                <a:latin typeface="楷体_GB2312" pitchFamily="49" charset="-122"/>
                <a:ea typeface="楷体_GB2312" pitchFamily="49" charset="-122"/>
              </a:rPr>
              <a:t>        </a:t>
            </a:r>
            <a:r>
              <a:rPr lang="zh-CN" altLang="en-US" sz="2800" b="1">
                <a:solidFill>
                  <a:srgbClr val="0000FF"/>
                </a:solidFill>
                <a:latin typeface="楷体_GB2312" pitchFamily="49" charset="-122"/>
                <a:ea typeface="楷体_GB2312" pitchFamily="49" charset="-122"/>
              </a:rPr>
              <a:t>小 </a:t>
            </a:r>
            <a:r>
              <a:rPr lang="zh-CN" altLang="en-US" sz="2800" b="1">
                <a:solidFill>
                  <a:srgbClr val="151B15"/>
                </a:solidFill>
                <a:latin typeface="楷体_GB2312" pitchFamily="49" charset="-122"/>
                <a:ea typeface="楷体_GB2312" pitchFamily="49" charset="-122"/>
              </a:rPr>
              <a:t>                大</a:t>
            </a:r>
          </a:p>
        </p:txBody>
      </p:sp>
      <p:sp>
        <p:nvSpPr>
          <p:cNvPr id="302089" name="Rectangle 9">
            <a:extLst>
              <a:ext uri="{FF2B5EF4-FFF2-40B4-BE49-F238E27FC236}">
                <a16:creationId xmlns:a16="http://schemas.microsoft.com/office/drawing/2014/main" id="{4B231802-0727-6044-BC75-5AB69E5DBEF0}"/>
              </a:ext>
            </a:extLst>
          </p:cNvPr>
          <p:cNvSpPr>
            <a:spLocks noChangeArrowheads="1"/>
          </p:cNvSpPr>
          <p:nvPr/>
        </p:nvSpPr>
        <p:spPr bwMode="auto">
          <a:xfrm>
            <a:off x="3886201" y="1484313"/>
            <a:ext cx="2359025"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r>
              <a:rPr lang="zh-CN" altLang="en-US" sz="3200" b="1">
                <a:solidFill>
                  <a:srgbClr val="FF0000"/>
                </a:solidFill>
                <a:latin typeface="楷体_GB2312" pitchFamily="49" charset="-122"/>
                <a:ea typeface="楷体_GB2312" pitchFamily="49" charset="-122"/>
              </a:rPr>
              <a:t>线    程</a:t>
            </a:r>
          </a:p>
        </p:txBody>
      </p:sp>
      <p:sp>
        <p:nvSpPr>
          <p:cNvPr id="302090" name="Rectangle 10">
            <a:extLst>
              <a:ext uri="{FF2B5EF4-FFF2-40B4-BE49-F238E27FC236}">
                <a16:creationId xmlns:a16="http://schemas.microsoft.com/office/drawing/2014/main" id="{B62C50BB-1F8E-3D46-B1A9-F376794B1516}"/>
              </a:ext>
            </a:extLst>
          </p:cNvPr>
          <p:cNvSpPr>
            <a:spLocks noChangeArrowheads="1"/>
          </p:cNvSpPr>
          <p:nvPr/>
        </p:nvSpPr>
        <p:spPr bwMode="auto">
          <a:xfrm>
            <a:off x="1981200" y="2420938"/>
            <a:ext cx="13716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zh-CN" altLang="en-US" sz="2800" b="1">
                <a:solidFill>
                  <a:srgbClr val="CC3399"/>
                </a:solidFill>
                <a:latin typeface="楷体_GB2312" pitchFamily="49" charset="-122"/>
                <a:ea typeface="楷体_GB2312" pitchFamily="49" charset="-122"/>
              </a:rPr>
              <a:t>调度</a:t>
            </a:r>
          </a:p>
          <a:p>
            <a:endParaRPr lang="zh-CN" altLang="en-US" sz="2800" b="1">
              <a:solidFill>
                <a:srgbClr val="CC3399"/>
              </a:solidFill>
              <a:latin typeface="楷体_GB2312" pitchFamily="49" charset="-122"/>
              <a:ea typeface="楷体_GB2312" pitchFamily="49" charset="-122"/>
            </a:endParaRPr>
          </a:p>
          <a:p>
            <a:r>
              <a:rPr lang="zh-CN" altLang="en-US" sz="2800" b="1">
                <a:solidFill>
                  <a:srgbClr val="CC3399"/>
                </a:solidFill>
                <a:latin typeface="楷体_GB2312" pitchFamily="49" charset="-122"/>
                <a:ea typeface="楷体_GB2312" pitchFamily="49" charset="-122"/>
              </a:rPr>
              <a:t>并发性</a:t>
            </a:r>
          </a:p>
          <a:p>
            <a:endParaRPr lang="zh-CN" altLang="en-US" sz="2800" b="1">
              <a:solidFill>
                <a:srgbClr val="CC3399"/>
              </a:solidFill>
              <a:latin typeface="楷体_GB2312" pitchFamily="49" charset="-122"/>
              <a:ea typeface="楷体_GB2312" pitchFamily="49" charset="-122"/>
            </a:endParaRPr>
          </a:p>
          <a:p>
            <a:r>
              <a:rPr lang="zh-CN" altLang="en-US" sz="2800" b="1">
                <a:solidFill>
                  <a:srgbClr val="CC3399"/>
                </a:solidFill>
                <a:latin typeface="楷体_GB2312" pitchFamily="49" charset="-122"/>
                <a:ea typeface="楷体_GB2312" pitchFamily="49" charset="-122"/>
              </a:rPr>
              <a:t>拥有资源</a:t>
            </a:r>
          </a:p>
          <a:p>
            <a:endParaRPr lang="zh-CN" altLang="en-US" sz="2800" b="1">
              <a:solidFill>
                <a:srgbClr val="CC3399"/>
              </a:solidFill>
              <a:latin typeface="楷体_GB2312" pitchFamily="49" charset="-122"/>
              <a:ea typeface="楷体_GB2312" pitchFamily="49" charset="-122"/>
            </a:endParaRPr>
          </a:p>
          <a:p>
            <a:r>
              <a:rPr lang="zh-CN" altLang="en-US" sz="2800" b="1">
                <a:solidFill>
                  <a:srgbClr val="CC3399"/>
                </a:solidFill>
                <a:latin typeface="楷体_GB2312" pitchFamily="49" charset="-122"/>
                <a:ea typeface="楷体_GB2312" pitchFamily="49" charset="-122"/>
              </a:rPr>
              <a:t>系统开销</a:t>
            </a:r>
          </a:p>
        </p:txBody>
      </p:sp>
      <p:sp>
        <p:nvSpPr>
          <p:cNvPr id="155654" name="Line 11">
            <a:extLst>
              <a:ext uri="{FF2B5EF4-FFF2-40B4-BE49-F238E27FC236}">
                <a16:creationId xmlns:a16="http://schemas.microsoft.com/office/drawing/2014/main" id="{77FDE664-8233-4C4A-8980-5E4EE46D73C4}"/>
              </a:ext>
            </a:extLst>
          </p:cNvPr>
          <p:cNvSpPr>
            <a:spLocks noChangeShapeType="1"/>
          </p:cNvSpPr>
          <p:nvPr/>
        </p:nvSpPr>
        <p:spPr bwMode="auto">
          <a:xfrm>
            <a:off x="2057400" y="4495800"/>
            <a:ext cx="830580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12700">
                <a:solidFill>
                  <a:srgbClr val="000000"/>
                </a:solidFill>
                <a:round/>
                <a:headEnd type="none" w="sm" len="sm"/>
                <a:tailEnd type="none" w="sm" len="sm"/>
              </a14:hiddenLine>
            </a:ext>
          </a:extLst>
        </p:spPr>
        <p:txBody>
          <a:bodyPr wrap="none" anchor="ctr"/>
          <a:lstStyle/>
          <a:p>
            <a:endParaRPr lang="en-US"/>
          </a:p>
        </p:txBody>
      </p:sp>
      <p:sp>
        <p:nvSpPr>
          <p:cNvPr id="302094" name="Rectangle 14">
            <a:extLst>
              <a:ext uri="{FF2B5EF4-FFF2-40B4-BE49-F238E27FC236}">
                <a16:creationId xmlns:a16="http://schemas.microsoft.com/office/drawing/2014/main" id="{FCAE18D8-466A-9B4C-BC81-D13B7EB73901}"/>
              </a:ext>
            </a:extLst>
          </p:cNvPr>
          <p:cNvSpPr>
            <a:spLocks noChangeArrowheads="1"/>
          </p:cNvSpPr>
          <p:nvPr/>
        </p:nvSpPr>
        <p:spPr bwMode="auto">
          <a:xfrm>
            <a:off x="2057400" y="692150"/>
            <a:ext cx="82296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zh-CN" altLang="en-US" sz="3600" b="1">
                <a:solidFill>
                  <a:srgbClr val="0000FF"/>
                </a:solidFill>
                <a:latin typeface="楷体_GB2312" pitchFamily="49" charset="-122"/>
                <a:ea typeface="楷体_GB2312" pitchFamily="49" charset="-122"/>
              </a:rPr>
              <a:t>二、线程与进程的比较</a:t>
            </a:r>
          </a:p>
        </p:txBody>
      </p:sp>
      <p:grpSp>
        <p:nvGrpSpPr>
          <p:cNvPr id="2" name="Group 20">
            <a:extLst>
              <a:ext uri="{FF2B5EF4-FFF2-40B4-BE49-F238E27FC236}">
                <a16:creationId xmlns:a16="http://schemas.microsoft.com/office/drawing/2014/main" id="{147D1A09-B0EE-3B43-B540-3058057651BF}"/>
              </a:ext>
            </a:extLst>
          </p:cNvPr>
          <p:cNvGrpSpPr>
            <a:grpSpLocks/>
          </p:cNvGrpSpPr>
          <p:nvPr/>
        </p:nvGrpSpPr>
        <p:grpSpPr bwMode="auto">
          <a:xfrm>
            <a:off x="2111375" y="2133600"/>
            <a:ext cx="8305800" cy="3429000"/>
            <a:chOff x="336" y="1632"/>
            <a:chExt cx="5232" cy="2160"/>
          </a:xfrm>
        </p:grpSpPr>
        <p:sp>
          <p:nvSpPr>
            <p:cNvPr id="155659" name="Line 12">
              <a:extLst>
                <a:ext uri="{FF2B5EF4-FFF2-40B4-BE49-F238E27FC236}">
                  <a16:creationId xmlns:a16="http://schemas.microsoft.com/office/drawing/2014/main" id="{28A6578B-BB2D-6C41-A453-A040B42EF698}"/>
                </a:ext>
              </a:extLst>
            </p:cNvPr>
            <p:cNvSpPr>
              <a:spLocks noChangeShapeType="1"/>
            </p:cNvSpPr>
            <p:nvPr/>
          </p:nvSpPr>
          <p:spPr bwMode="auto">
            <a:xfrm>
              <a:off x="336" y="1632"/>
              <a:ext cx="5232"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55660" name="Line 13">
              <a:extLst>
                <a:ext uri="{FF2B5EF4-FFF2-40B4-BE49-F238E27FC236}">
                  <a16:creationId xmlns:a16="http://schemas.microsoft.com/office/drawing/2014/main" id="{2AD38FEB-68A4-784C-A894-3659F21FBE4C}"/>
                </a:ext>
              </a:extLst>
            </p:cNvPr>
            <p:cNvSpPr>
              <a:spLocks noChangeShapeType="1"/>
            </p:cNvSpPr>
            <p:nvPr/>
          </p:nvSpPr>
          <p:spPr bwMode="auto">
            <a:xfrm>
              <a:off x="336" y="3792"/>
              <a:ext cx="5232"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55661" name="Line 15">
              <a:extLst>
                <a:ext uri="{FF2B5EF4-FFF2-40B4-BE49-F238E27FC236}">
                  <a16:creationId xmlns:a16="http://schemas.microsoft.com/office/drawing/2014/main" id="{7FEC2C5E-BC86-E640-B0C5-154BFFBC4323}"/>
                </a:ext>
              </a:extLst>
            </p:cNvPr>
            <p:cNvSpPr>
              <a:spLocks noChangeShapeType="1"/>
            </p:cNvSpPr>
            <p:nvPr/>
          </p:nvSpPr>
          <p:spPr bwMode="auto">
            <a:xfrm>
              <a:off x="336" y="2112"/>
              <a:ext cx="5232"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55662" name="Line 16">
              <a:extLst>
                <a:ext uri="{FF2B5EF4-FFF2-40B4-BE49-F238E27FC236}">
                  <a16:creationId xmlns:a16="http://schemas.microsoft.com/office/drawing/2014/main" id="{87AF094B-4313-F747-B7EC-1B6C06D82116}"/>
                </a:ext>
              </a:extLst>
            </p:cNvPr>
            <p:cNvSpPr>
              <a:spLocks noChangeShapeType="1"/>
            </p:cNvSpPr>
            <p:nvPr/>
          </p:nvSpPr>
          <p:spPr bwMode="auto">
            <a:xfrm>
              <a:off x="336" y="3264"/>
              <a:ext cx="5232"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55663" name="Line 17">
              <a:extLst>
                <a:ext uri="{FF2B5EF4-FFF2-40B4-BE49-F238E27FC236}">
                  <a16:creationId xmlns:a16="http://schemas.microsoft.com/office/drawing/2014/main" id="{DB865DC8-8F90-AF4E-A462-3EF94B289E37}"/>
                </a:ext>
              </a:extLst>
            </p:cNvPr>
            <p:cNvSpPr>
              <a:spLocks noChangeShapeType="1"/>
            </p:cNvSpPr>
            <p:nvPr/>
          </p:nvSpPr>
          <p:spPr bwMode="auto">
            <a:xfrm>
              <a:off x="1248" y="1632"/>
              <a:ext cx="0" cy="216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spAutoFit/>
            </a:bodyPr>
            <a:lstStyle/>
            <a:p>
              <a:endParaRPr lang="en-US"/>
            </a:p>
          </p:txBody>
        </p:sp>
        <p:sp>
          <p:nvSpPr>
            <p:cNvPr id="155664" name="Line 18">
              <a:extLst>
                <a:ext uri="{FF2B5EF4-FFF2-40B4-BE49-F238E27FC236}">
                  <a16:creationId xmlns:a16="http://schemas.microsoft.com/office/drawing/2014/main" id="{C3C448F7-D582-BC46-B659-DAABCCB29338}"/>
                </a:ext>
              </a:extLst>
            </p:cNvPr>
            <p:cNvSpPr>
              <a:spLocks noChangeShapeType="1"/>
            </p:cNvSpPr>
            <p:nvPr/>
          </p:nvSpPr>
          <p:spPr bwMode="auto">
            <a:xfrm>
              <a:off x="3696" y="1632"/>
              <a:ext cx="0" cy="216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spAutoFit/>
            </a:bodyPr>
            <a:lstStyle/>
            <a:p>
              <a:endParaRPr lang="en-US"/>
            </a:p>
          </p:txBody>
        </p:sp>
        <p:sp>
          <p:nvSpPr>
            <p:cNvPr id="155665" name="Line 19">
              <a:extLst>
                <a:ext uri="{FF2B5EF4-FFF2-40B4-BE49-F238E27FC236}">
                  <a16:creationId xmlns:a16="http://schemas.microsoft.com/office/drawing/2014/main" id="{5ED84A50-069A-9147-AF31-7721C27705F5}"/>
                </a:ext>
              </a:extLst>
            </p:cNvPr>
            <p:cNvSpPr>
              <a:spLocks noChangeShapeType="1"/>
            </p:cNvSpPr>
            <p:nvPr/>
          </p:nvSpPr>
          <p:spPr bwMode="auto">
            <a:xfrm>
              <a:off x="336" y="2688"/>
              <a:ext cx="5232"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grpSp>
      <p:sp>
        <p:nvSpPr>
          <p:cNvPr id="155657" name="Text Box 22">
            <a:extLst>
              <a:ext uri="{FF2B5EF4-FFF2-40B4-BE49-F238E27FC236}">
                <a16:creationId xmlns:a16="http://schemas.microsoft.com/office/drawing/2014/main" id="{36564E77-716F-954E-B9A2-AB41D3056D85}"/>
              </a:ext>
            </a:extLst>
          </p:cNvPr>
          <p:cNvSpPr txBox="1">
            <a:spLocks noChangeArrowheads="1"/>
          </p:cNvSpPr>
          <p:nvPr/>
        </p:nvSpPr>
        <p:spPr bwMode="auto">
          <a:xfrm>
            <a:off x="2057401" y="30163"/>
            <a:ext cx="5191125"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spcBef>
                <a:spcPct val="50000"/>
              </a:spcBef>
            </a:pPr>
            <a:r>
              <a:rPr lang="en-US" altLang="zh-CN" sz="2800" b="1">
                <a:solidFill>
                  <a:srgbClr val="3333FF"/>
                </a:solidFill>
                <a:latin typeface="宋体" panose="02010600030101010101" pitchFamily="2" charset="-122"/>
              </a:rPr>
              <a:t>2.7 </a:t>
            </a:r>
            <a:r>
              <a:rPr lang="zh-CN" altLang="en-US" sz="2800" b="1">
                <a:solidFill>
                  <a:srgbClr val="3333FF"/>
                </a:solidFill>
                <a:latin typeface="宋体" panose="02010600030101010101" pitchFamily="2" charset="-122"/>
              </a:rPr>
              <a:t>线程</a:t>
            </a:r>
            <a:endParaRPr lang="zh-CN" altLang="en-US" b="1">
              <a:solidFill>
                <a:srgbClr val="FF0000"/>
              </a:solidFill>
            </a:endParaRPr>
          </a:p>
        </p:txBody>
      </p:sp>
      <p:sp>
        <p:nvSpPr>
          <p:cNvPr id="155658" name="灯片编号占位符 3">
            <a:extLst>
              <a:ext uri="{FF2B5EF4-FFF2-40B4-BE49-F238E27FC236}">
                <a16:creationId xmlns:a16="http://schemas.microsoft.com/office/drawing/2014/main" id="{58744D24-CFEC-7747-AE97-2A743F42958C}"/>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9A0CAD71-83CA-8340-B20D-E77F4B88A31B}" type="slidenum">
              <a:rPr lang="zh-CN" altLang="en-US" sz="1800"/>
              <a:pPr/>
              <a:t>50</a:t>
            </a:fld>
            <a:endParaRPr lang="en-US" altLang="zh-CN" sz="1800"/>
          </a:p>
        </p:txBody>
      </p:sp>
    </p:spTree>
    <p:extLst>
      <p:ext uri="{BB962C8B-B14F-4D97-AF65-F5344CB8AC3E}">
        <p14:creationId xmlns:p14="http://schemas.microsoft.com/office/powerpoint/2010/main" val="2571724893"/>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02094"/>
                                        </p:tgtEl>
                                        <p:attrNameLst>
                                          <p:attrName>style.visibility</p:attrName>
                                        </p:attrNameLst>
                                      </p:cBhvr>
                                      <p:to>
                                        <p:strVal val="visible"/>
                                      </p:to>
                                    </p:set>
                                    <p:animEffect transition="in" filter="dissolve">
                                      <p:cBhvr>
                                        <p:cTn id="7" dur="500"/>
                                        <p:tgtEl>
                                          <p:spTgt spid="30209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02089"/>
                                        </p:tgtEl>
                                        <p:attrNameLst>
                                          <p:attrName>style.visibility</p:attrName>
                                        </p:attrNameLst>
                                      </p:cBhvr>
                                      <p:to>
                                        <p:strVal val="visible"/>
                                      </p:to>
                                    </p:set>
                                    <p:animEffect transition="in" filter="dissolve">
                                      <p:cBhvr>
                                        <p:cTn id="12" dur="500"/>
                                        <p:tgtEl>
                                          <p:spTgt spid="302089"/>
                                        </p:tgtEl>
                                      </p:cBhvr>
                                    </p:animEffect>
                                  </p:childTnLst>
                                </p:cTn>
                              </p:par>
                            </p:childTnLst>
                          </p:cTn>
                        </p:par>
                        <p:par>
                          <p:cTn id="13" fill="hold" nodeType="afterGroup">
                            <p:stCondLst>
                              <p:cond delay="500"/>
                            </p:stCondLst>
                            <p:childTnLst>
                              <p:par>
                                <p:cTn id="14" presetID="9" presetClass="entr" presetSubtype="0" fill="hold" grpId="0" nodeType="afterEffect">
                                  <p:stCondLst>
                                    <p:cond delay="0"/>
                                  </p:stCondLst>
                                  <p:childTnLst>
                                    <p:set>
                                      <p:cBhvr>
                                        <p:cTn id="15" dur="1" fill="hold">
                                          <p:stCondLst>
                                            <p:cond delay="0"/>
                                          </p:stCondLst>
                                        </p:cTn>
                                        <p:tgtEl>
                                          <p:spTgt spid="302087"/>
                                        </p:tgtEl>
                                        <p:attrNameLst>
                                          <p:attrName>style.visibility</p:attrName>
                                        </p:attrNameLst>
                                      </p:cBhvr>
                                      <p:to>
                                        <p:strVal val="visible"/>
                                      </p:to>
                                    </p:set>
                                    <p:animEffect transition="in" filter="dissolve">
                                      <p:cBhvr>
                                        <p:cTn id="16" dur="500"/>
                                        <p:tgtEl>
                                          <p:spTgt spid="302087"/>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9" presetClass="entr" presetSubtype="0"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dissolve">
                                      <p:cBhvr>
                                        <p:cTn id="21" dur="500"/>
                                        <p:tgtEl>
                                          <p:spTgt spid="2"/>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302090"/>
                                        </p:tgtEl>
                                        <p:attrNameLst>
                                          <p:attrName>style.visibility</p:attrName>
                                        </p:attrNameLst>
                                      </p:cBhvr>
                                      <p:to>
                                        <p:strVal val="visible"/>
                                      </p:to>
                                    </p:set>
                                    <p:animEffect transition="in" filter="dissolve">
                                      <p:cBhvr>
                                        <p:cTn id="26" dur="500"/>
                                        <p:tgtEl>
                                          <p:spTgt spid="302090"/>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16" presetClass="entr" presetSubtype="37" fill="hold" grpId="0" nodeType="clickEffect">
                                  <p:stCondLst>
                                    <p:cond delay="0"/>
                                  </p:stCondLst>
                                  <p:childTnLst>
                                    <p:set>
                                      <p:cBhvr>
                                        <p:cTn id="30" dur="1" fill="hold">
                                          <p:stCondLst>
                                            <p:cond delay="0"/>
                                          </p:stCondLst>
                                        </p:cTn>
                                        <p:tgtEl>
                                          <p:spTgt spid="302088">
                                            <p:txEl>
                                              <p:pRg st="0" end="0"/>
                                            </p:txEl>
                                          </p:spTgt>
                                        </p:tgtEl>
                                        <p:attrNameLst>
                                          <p:attrName>style.visibility</p:attrName>
                                        </p:attrNameLst>
                                      </p:cBhvr>
                                      <p:to>
                                        <p:strVal val="visible"/>
                                      </p:to>
                                    </p:set>
                                    <p:animEffect transition="in" filter="barn(outVertical)">
                                      <p:cBhvr>
                                        <p:cTn id="31" dur="500"/>
                                        <p:tgtEl>
                                          <p:spTgt spid="302088">
                                            <p:txEl>
                                              <p:pRg st="0" end="0"/>
                                            </p:txEl>
                                          </p:spTgt>
                                        </p:tgtEl>
                                      </p:cBhvr>
                                    </p:animEffect>
                                  </p:childTnLst>
                                </p:cTn>
                              </p:par>
                            </p:childTnLst>
                          </p:cTn>
                        </p:par>
                      </p:childTnLst>
                    </p:cTn>
                  </p:par>
                  <p:par>
                    <p:cTn id="32" fill="hold" nodeType="clickPar">
                      <p:stCondLst>
                        <p:cond delay="indefinite"/>
                      </p:stCondLst>
                      <p:childTnLst>
                        <p:par>
                          <p:cTn id="33" fill="hold" nodeType="withGroup">
                            <p:stCondLst>
                              <p:cond delay="0"/>
                            </p:stCondLst>
                            <p:childTnLst>
                              <p:par>
                                <p:cTn id="34" presetID="16" presetClass="entr" presetSubtype="37" fill="hold" grpId="0" nodeType="clickEffect">
                                  <p:stCondLst>
                                    <p:cond delay="0"/>
                                  </p:stCondLst>
                                  <p:childTnLst>
                                    <p:set>
                                      <p:cBhvr>
                                        <p:cTn id="35" dur="1" fill="hold">
                                          <p:stCondLst>
                                            <p:cond delay="0"/>
                                          </p:stCondLst>
                                        </p:cTn>
                                        <p:tgtEl>
                                          <p:spTgt spid="302088">
                                            <p:txEl>
                                              <p:pRg st="2" end="2"/>
                                            </p:txEl>
                                          </p:spTgt>
                                        </p:tgtEl>
                                        <p:attrNameLst>
                                          <p:attrName>style.visibility</p:attrName>
                                        </p:attrNameLst>
                                      </p:cBhvr>
                                      <p:to>
                                        <p:strVal val="visible"/>
                                      </p:to>
                                    </p:set>
                                    <p:animEffect transition="in" filter="barn(outVertical)">
                                      <p:cBhvr>
                                        <p:cTn id="36" dur="500"/>
                                        <p:tgtEl>
                                          <p:spTgt spid="302088">
                                            <p:txEl>
                                              <p:pRg st="2" end="2"/>
                                            </p:txEl>
                                          </p:spTgt>
                                        </p:tgtEl>
                                      </p:cBhvr>
                                    </p:animEffect>
                                  </p:childTnLst>
                                </p:cTn>
                              </p:par>
                            </p:childTnLst>
                          </p:cTn>
                        </p:par>
                      </p:childTnLst>
                    </p:cTn>
                  </p:par>
                  <p:par>
                    <p:cTn id="37" fill="hold" nodeType="clickPar">
                      <p:stCondLst>
                        <p:cond delay="indefinite"/>
                      </p:stCondLst>
                      <p:childTnLst>
                        <p:par>
                          <p:cTn id="38" fill="hold" nodeType="withGroup">
                            <p:stCondLst>
                              <p:cond delay="0"/>
                            </p:stCondLst>
                            <p:childTnLst>
                              <p:par>
                                <p:cTn id="39" presetID="16" presetClass="entr" presetSubtype="37" fill="hold" grpId="0" nodeType="clickEffect">
                                  <p:stCondLst>
                                    <p:cond delay="0"/>
                                  </p:stCondLst>
                                  <p:childTnLst>
                                    <p:set>
                                      <p:cBhvr>
                                        <p:cTn id="40" dur="1" fill="hold">
                                          <p:stCondLst>
                                            <p:cond delay="0"/>
                                          </p:stCondLst>
                                        </p:cTn>
                                        <p:tgtEl>
                                          <p:spTgt spid="302088">
                                            <p:txEl>
                                              <p:pRg st="4" end="4"/>
                                            </p:txEl>
                                          </p:spTgt>
                                        </p:tgtEl>
                                        <p:attrNameLst>
                                          <p:attrName>style.visibility</p:attrName>
                                        </p:attrNameLst>
                                      </p:cBhvr>
                                      <p:to>
                                        <p:strVal val="visible"/>
                                      </p:to>
                                    </p:set>
                                    <p:animEffect transition="in" filter="barn(outVertical)">
                                      <p:cBhvr>
                                        <p:cTn id="41" dur="500"/>
                                        <p:tgtEl>
                                          <p:spTgt spid="302088">
                                            <p:txEl>
                                              <p:pRg st="4" end="4"/>
                                            </p:txEl>
                                          </p:spTgt>
                                        </p:tgtEl>
                                      </p:cBhvr>
                                    </p:animEffect>
                                  </p:childTnLst>
                                </p:cTn>
                              </p:par>
                            </p:childTnLst>
                          </p:cTn>
                        </p:par>
                      </p:childTnLst>
                    </p:cTn>
                  </p:par>
                  <p:par>
                    <p:cTn id="42" fill="hold" nodeType="clickPar">
                      <p:stCondLst>
                        <p:cond delay="indefinite"/>
                      </p:stCondLst>
                      <p:childTnLst>
                        <p:par>
                          <p:cTn id="43" fill="hold" nodeType="withGroup">
                            <p:stCondLst>
                              <p:cond delay="0"/>
                            </p:stCondLst>
                            <p:childTnLst>
                              <p:par>
                                <p:cTn id="44" presetID="16" presetClass="entr" presetSubtype="37" fill="hold" grpId="0" nodeType="clickEffect">
                                  <p:stCondLst>
                                    <p:cond delay="0"/>
                                  </p:stCondLst>
                                  <p:childTnLst>
                                    <p:set>
                                      <p:cBhvr>
                                        <p:cTn id="45" dur="1" fill="hold">
                                          <p:stCondLst>
                                            <p:cond delay="0"/>
                                          </p:stCondLst>
                                        </p:cTn>
                                        <p:tgtEl>
                                          <p:spTgt spid="302088">
                                            <p:txEl>
                                              <p:pRg st="6" end="6"/>
                                            </p:txEl>
                                          </p:spTgt>
                                        </p:tgtEl>
                                        <p:attrNameLst>
                                          <p:attrName>style.visibility</p:attrName>
                                        </p:attrNameLst>
                                      </p:cBhvr>
                                      <p:to>
                                        <p:strVal val="visible"/>
                                      </p:to>
                                    </p:set>
                                    <p:animEffect transition="in" filter="barn(outVertical)">
                                      <p:cBhvr>
                                        <p:cTn id="46" dur="500"/>
                                        <p:tgtEl>
                                          <p:spTgt spid="30208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2087" grpId="0" autoUpdateAnimBg="0"/>
      <p:bldP spid="302088" grpId="0" build="p" autoUpdateAnimBg="0"/>
      <p:bldP spid="302089" grpId="0" autoUpdateAnimBg="0"/>
      <p:bldP spid="302090" grpId="0" autoUpdateAnimBg="0"/>
      <p:bldP spid="302094" grpId="0" autoUpdateAnimBg="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Text Box 1027">
            <a:extLst>
              <a:ext uri="{FF2B5EF4-FFF2-40B4-BE49-F238E27FC236}">
                <a16:creationId xmlns:a16="http://schemas.microsoft.com/office/drawing/2014/main" id="{5FF79B12-05EE-014A-8817-AE0610FB4A3A}"/>
              </a:ext>
            </a:extLst>
          </p:cNvPr>
          <p:cNvSpPr txBox="1">
            <a:spLocks noChangeArrowheads="1"/>
          </p:cNvSpPr>
          <p:nvPr/>
        </p:nvSpPr>
        <p:spPr bwMode="auto">
          <a:xfrm>
            <a:off x="1905000" y="609600"/>
            <a:ext cx="83820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spcBef>
                <a:spcPct val="50000"/>
              </a:spcBef>
            </a:pPr>
            <a:r>
              <a:rPr lang="zh-CN" altLang="en-US" sz="3600" b="1">
                <a:solidFill>
                  <a:srgbClr val="0000FF"/>
                </a:solidFill>
                <a:latin typeface="楷体_GB2312" pitchFamily="49" charset="-122"/>
                <a:ea typeface="楷体_GB2312" pitchFamily="49" charset="-122"/>
              </a:rPr>
              <a:t>三、线程的实现方式</a:t>
            </a:r>
          </a:p>
        </p:txBody>
      </p:sp>
      <p:sp>
        <p:nvSpPr>
          <p:cNvPr id="304132" name="Text Box 1028">
            <a:extLst>
              <a:ext uri="{FF2B5EF4-FFF2-40B4-BE49-F238E27FC236}">
                <a16:creationId xmlns:a16="http://schemas.microsoft.com/office/drawing/2014/main" id="{FC3A7C42-E9E8-2A48-B8F1-17BB5BE37ABD}"/>
              </a:ext>
            </a:extLst>
          </p:cNvPr>
          <p:cNvSpPr txBox="1">
            <a:spLocks noChangeArrowheads="1"/>
          </p:cNvSpPr>
          <p:nvPr/>
        </p:nvSpPr>
        <p:spPr bwMode="auto">
          <a:xfrm>
            <a:off x="2057400" y="1897063"/>
            <a:ext cx="8305800" cy="46309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nSpc>
                <a:spcPts val="4200"/>
              </a:lnSpc>
            </a:pPr>
            <a:r>
              <a:rPr lang="zh-CN" altLang="en-US" sz="3200" b="1">
                <a:solidFill>
                  <a:srgbClr val="0000FF"/>
                </a:solidFill>
                <a:latin typeface="华文楷体" panose="02010600040101010101" pitchFamily="2" charset="-122"/>
                <a:ea typeface="华文楷体" panose="02010600040101010101" pitchFamily="2" charset="-122"/>
              </a:rPr>
              <a:t>（</a:t>
            </a:r>
            <a:r>
              <a:rPr lang="en-US" altLang="zh-CN" sz="3200" b="1">
                <a:solidFill>
                  <a:srgbClr val="0000FF"/>
                </a:solidFill>
                <a:latin typeface="华文楷体" panose="02010600040101010101" pitchFamily="2" charset="-122"/>
                <a:ea typeface="华文楷体" panose="02010600040101010101" pitchFamily="2" charset="-122"/>
              </a:rPr>
              <a:t>1</a:t>
            </a:r>
            <a:r>
              <a:rPr lang="zh-CN" altLang="en-US" sz="3200" b="1">
                <a:solidFill>
                  <a:srgbClr val="0000FF"/>
                </a:solidFill>
                <a:latin typeface="华文楷体" panose="02010600040101010101" pitchFamily="2" charset="-122"/>
                <a:ea typeface="华文楷体" panose="02010600040101010101" pitchFamily="2" charset="-122"/>
              </a:rPr>
              <a:t>）内核支持线程</a:t>
            </a:r>
            <a:r>
              <a:rPr lang="en-US" altLang="zh-CN" sz="3200" b="1">
                <a:solidFill>
                  <a:srgbClr val="0000FF"/>
                </a:solidFill>
                <a:latin typeface="华文楷体" panose="02010600040101010101" pitchFamily="2" charset="-122"/>
                <a:ea typeface="华文楷体" panose="02010600040101010101" pitchFamily="2" charset="-122"/>
              </a:rPr>
              <a:t>KTS(</a:t>
            </a:r>
            <a:r>
              <a:rPr lang="zh-CN" altLang="en-US" sz="3200" b="1">
                <a:solidFill>
                  <a:srgbClr val="0000FF"/>
                </a:solidFill>
                <a:latin typeface="华文楷体" panose="02010600040101010101" pitchFamily="2" charset="-122"/>
                <a:ea typeface="华文楷体" panose="02010600040101010101" pitchFamily="2" charset="-122"/>
              </a:rPr>
              <a:t>轻便进程</a:t>
            </a:r>
            <a:r>
              <a:rPr lang="en-US" altLang="zh-CN" sz="3200" b="1">
                <a:solidFill>
                  <a:srgbClr val="0000FF"/>
                </a:solidFill>
                <a:latin typeface="华文楷体" panose="02010600040101010101" pitchFamily="2" charset="-122"/>
                <a:ea typeface="华文楷体" panose="02010600040101010101" pitchFamily="2" charset="-122"/>
              </a:rPr>
              <a:t>)</a:t>
            </a:r>
          </a:p>
          <a:p>
            <a:pPr>
              <a:lnSpc>
                <a:spcPts val="4200"/>
              </a:lnSpc>
            </a:pPr>
            <a:r>
              <a:rPr lang="en-US" altLang="zh-CN" sz="3200" b="1">
                <a:solidFill>
                  <a:srgbClr val="151B15"/>
                </a:solidFill>
                <a:latin typeface="华文楷体" panose="02010600040101010101" pitchFamily="2" charset="-122"/>
                <a:ea typeface="华文楷体" panose="02010600040101010101" pitchFamily="2" charset="-122"/>
              </a:rPr>
              <a:t>        </a:t>
            </a:r>
            <a:r>
              <a:rPr lang="zh-CN" altLang="en-US" sz="3200" b="1">
                <a:solidFill>
                  <a:srgbClr val="151B15"/>
                </a:solidFill>
                <a:latin typeface="华文楷体" panose="02010600040101010101" pitchFamily="2" charset="-122"/>
                <a:ea typeface="华文楷体" panose="02010600040101010101" pitchFamily="2" charset="-122"/>
              </a:rPr>
              <a:t>无论用户进程中的线程或系统进程中的线程，它的创建、撤消和切换都由内核实现</a:t>
            </a:r>
            <a:r>
              <a:rPr lang="en-US" altLang="zh-CN" sz="3200" b="1">
                <a:solidFill>
                  <a:srgbClr val="151B15"/>
                </a:solidFill>
                <a:latin typeface="华文楷体" panose="02010600040101010101" pitchFamily="2" charset="-122"/>
                <a:ea typeface="华文楷体" panose="02010600040101010101" pitchFamily="2" charset="-122"/>
              </a:rPr>
              <a:t>,</a:t>
            </a:r>
            <a:r>
              <a:rPr lang="zh-CN" altLang="en-US" sz="3200" b="1">
                <a:solidFill>
                  <a:srgbClr val="151B15"/>
                </a:solidFill>
                <a:latin typeface="华文楷体" panose="02010600040101010101" pitchFamily="2" charset="-122"/>
                <a:ea typeface="华文楷体" panose="02010600040101010101" pitchFamily="2" charset="-122"/>
              </a:rPr>
              <a:t>内核通过线程控制块感知线程的存在。</a:t>
            </a:r>
          </a:p>
          <a:p>
            <a:pPr>
              <a:lnSpc>
                <a:spcPts val="4200"/>
              </a:lnSpc>
            </a:pPr>
            <a:r>
              <a:rPr lang="zh-CN" altLang="en-US" sz="3200" b="1">
                <a:solidFill>
                  <a:srgbClr val="0000FF"/>
                </a:solidFill>
                <a:latin typeface="华文楷体" panose="02010600040101010101" pitchFamily="2" charset="-122"/>
                <a:ea typeface="华文楷体" panose="02010600040101010101" pitchFamily="2" charset="-122"/>
              </a:rPr>
              <a:t>（</a:t>
            </a:r>
            <a:r>
              <a:rPr lang="en-US" altLang="zh-CN" sz="3200" b="1">
                <a:solidFill>
                  <a:srgbClr val="0000FF"/>
                </a:solidFill>
                <a:latin typeface="华文楷体" panose="02010600040101010101" pitchFamily="2" charset="-122"/>
                <a:ea typeface="华文楷体" panose="02010600040101010101" pitchFamily="2" charset="-122"/>
              </a:rPr>
              <a:t>2</a:t>
            </a:r>
            <a:r>
              <a:rPr lang="zh-CN" altLang="en-US" sz="3200" b="1">
                <a:solidFill>
                  <a:srgbClr val="0000FF"/>
                </a:solidFill>
                <a:latin typeface="华文楷体" panose="02010600040101010101" pitchFamily="2" charset="-122"/>
                <a:ea typeface="华文楷体" panose="02010600040101010101" pitchFamily="2" charset="-122"/>
              </a:rPr>
              <a:t>）用户级线程</a:t>
            </a:r>
            <a:r>
              <a:rPr lang="en-US" altLang="zh-CN" sz="3200" b="1">
                <a:solidFill>
                  <a:srgbClr val="0000FF"/>
                </a:solidFill>
                <a:latin typeface="华文楷体" panose="02010600040101010101" pitchFamily="2" charset="-122"/>
                <a:ea typeface="华文楷体" panose="02010600040101010101" pitchFamily="2" charset="-122"/>
              </a:rPr>
              <a:t>ULT</a:t>
            </a:r>
            <a:endParaRPr lang="zh-CN" altLang="en-US" sz="3200" b="1">
              <a:solidFill>
                <a:srgbClr val="0000FF"/>
              </a:solidFill>
              <a:latin typeface="华文楷体" panose="02010600040101010101" pitchFamily="2" charset="-122"/>
              <a:ea typeface="华文楷体" panose="02010600040101010101" pitchFamily="2" charset="-122"/>
            </a:endParaRPr>
          </a:p>
          <a:p>
            <a:pPr>
              <a:lnSpc>
                <a:spcPts val="4200"/>
              </a:lnSpc>
            </a:pPr>
            <a:r>
              <a:rPr lang="zh-CN" altLang="en-US" sz="3200" b="1">
                <a:solidFill>
                  <a:srgbClr val="151B15"/>
                </a:solidFill>
                <a:latin typeface="华文楷体" panose="02010600040101010101" pitchFamily="2" charset="-122"/>
                <a:ea typeface="华文楷体" panose="02010600040101010101" pitchFamily="2" charset="-122"/>
              </a:rPr>
              <a:t>        用户级线程仅存在于用户级中，它的创建、撤消和切换都与内核无关。内核无法感知线程的存在。</a:t>
            </a:r>
          </a:p>
        </p:txBody>
      </p:sp>
      <p:sp>
        <p:nvSpPr>
          <p:cNvPr id="304133" name="Text Box 1029">
            <a:extLst>
              <a:ext uri="{FF2B5EF4-FFF2-40B4-BE49-F238E27FC236}">
                <a16:creationId xmlns:a16="http://schemas.microsoft.com/office/drawing/2014/main" id="{00841539-0490-9C46-A88F-94B51FE24F90}"/>
              </a:ext>
            </a:extLst>
          </p:cNvPr>
          <p:cNvSpPr txBox="1">
            <a:spLocks noChangeArrowheads="1"/>
          </p:cNvSpPr>
          <p:nvPr/>
        </p:nvSpPr>
        <p:spPr bwMode="auto">
          <a:xfrm>
            <a:off x="1981200" y="1295400"/>
            <a:ext cx="8382000"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spcBef>
                <a:spcPct val="50000"/>
              </a:spcBef>
            </a:pPr>
            <a:r>
              <a:rPr lang="en-US" altLang="zh-CN" sz="3200" b="1">
                <a:solidFill>
                  <a:srgbClr val="FF0000"/>
                </a:solidFill>
                <a:latin typeface="华文楷体" panose="02010600040101010101" pitchFamily="2" charset="-122"/>
                <a:ea typeface="华文楷体" panose="02010600040101010101" pitchFamily="2" charset="-122"/>
              </a:rPr>
              <a:t>1</a:t>
            </a:r>
            <a:r>
              <a:rPr lang="zh-CN" altLang="en-US" sz="3200" b="1">
                <a:solidFill>
                  <a:srgbClr val="FF0000"/>
                </a:solidFill>
                <a:latin typeface="华文楷体" panose="02010600040101010101" pitchFamily="2" charset="-122"/>
                <a:ea typeface="华文楷体" panose="02010600040101010101" pitchFamily="2" charset="-122"/>
              </a:rPr>
              <a:t>、线程的实现方式</a:t>
            </a:r>
          </a:p>
        </p:txBody>
      </p:sp>
      <p:sp>
        <p:nvSpPr>
          <p:cNvPr id="156677" name="Text Box 1031">
            <a:extLst>
              <a:ext uri="{FF2B5EF4-FFF2-40B4-BE49-F238E27FC236}">
                <a16:creationId xmlns:a16="http://schemas.microsoft.com/office/drawing/2014/main" id="{B238BE68-B259-F842-939D-1952E17BBE37}"/>
              </a:ext>
            </a:extLst>
          </p:cNvPr>
          <p:cNvSpPr txBox="1">
            <a:spLocks noChangeArrowheads="1"/>
          </p:cNvSpPr>
          <p:nvPr/>
        </p:nvSpPr>
        <p:spPr bwMode="auto">
          <a:xfrm>
            <a:off x="2057401" y="30163"/>
            <a:ext cx="5191125"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spcBef>
                <a:spcPct val="50000"/>
              </a:spcBef>
            </a:pPr>
            <a:r>
              <a:rPr lang="en-US" altLang="zh-CN" sz="2800" b="1">
                <a:solidFill>
                  <a:srgbClr val="3333FF"/>
                </a:solidFill>
                <a:latin typeface="宋体" panose="02010600030101010101" pitchFamily="2" charset="-122"/>
              </a:rPr>
              <a:t>2.7 </a:t>
            </a:r>
            <a:r>
              <a:rPr lang="zh-CN" altLang="en-US" sz="2800" b="1">
                <a:solidFill>
                  <a:srgbClr val="3333FF"/>
                </a:solidFill>
                <a:latin typeface="宋体" panose="02010600030101010101" pitchFamily="2" charset="-122"/>
              </a:rPr>
              <a:t>线程</a:t>
            </a:r>
            <a:endParaRPr lang="zh-CN" altLang="en-US" b="1">
              <a:solidFill>
                <a:srgbClr val="FF0000"/>
              </a:solidFill>
            </a:endParaRPr>
          </a:p>
        </p:txBody>
      </p:sp>
      <p:sp>
        <p:nvSpPr>
          <p:cNvPr id="156678" name="灯片编号占位符 3">
            <a:extLst>
              <a:ext uri="{FF2B5EF4-FFF2-40B4-BE49-F238E27FC236}">
                <a16:creationId xmlns:a16="http://schemas.microsoft.com/office/drawing/2014/main" id="{D06717F9-1CC7-7940-B30B-4C7A16E26B24}"/>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F564EE93-DA80-5C43-9293-E6BEDF160E82}" type="slidenum">
              <a:rPr lang="zh-CN" altLang="en-US" sz="1800"/>
              <a:pPr/>
              <a:t>51</a:t>
            </a:fld>
            <a:endParaRPr lang="en-US" altLang="zh-CN" sz="1800"/>
          </a:p>
        </p:txBody>
      </p:sp>
    </p:spTree>
    <p:extLst>
      <p:ext uri="{BB962C8B-B14F-4D97-AF65-F5344CB8AC3E}">
        <p14:creationId xmlns:p14="http://schemas.microsoft.com/office/powerpoint/2010/main" val="869094650"/>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04133">
                                            <p:txEl>
                                              <p:pRg st="0" end="0"/>
                                            </p:txEl>
                                          </p:spTgt>
                                        </p:tgtEl>
                                        <p:attrNameLst>
                                          <p:attrName>style.visibility</p:attrName>
                                        </p:attrNameLst>
                                      </p:cBhvr>
                                      <p:to>
                                        <p:strVal val="visible"/>
                                      </p:to>
                                    </p:set>
                                    <p:animEffect transition="in" filter="dissolve">
                                      <p:cBhvr>
                                        <p:cTn id="7" dur="500"/>
                                        <p:tgtEl>
                                          <p:spTgt spid="30413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304132">
                                            <p:txEl>
                                              <p:pRg st="0" end="0"/>
                                            </p:txEl>
                                          </p:spTgt>
                                        </p:tgtEl>
                                        <p:attrNameLst>
                                          <p:attrName>style.visibility</p:attrName>
                                        </p:attrNameLst>
                                      </p:cBhvr>
                                      <p:to>
                                        <p:strVal val="visible"/>
                                      </p:to>
                                    </p:set>
                                    <p:animEffect transition="in" filter="barn(outVertical)">
                                      <p:cBhvr>
                                        <p:cTn id="12" dur="500"/>
                                        <p:tgtEl>
                                          <p:spTgt spid="304132">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304132">
                                            <p:txEl>
                                              <p:pRg st="1" end="1"/>
                                            </p:txEl>
                                          </p:spTgt>
                                        </p:tgtEl>
                                        <p:attrNameLst>
                                          <p:attrName>style.visibility</p:attrName>
                                        </p:attrNameLst>
                                      </p:cBhvr>
                                      <p:to>
                                        <p:strVal val="visible"/>
                                      </p:to>
                                    </p:set>
                                    <p:animEffect transition="in" filter="barn(outVertical)">
                                      <p:cBhvr>
                                        <p:cTn id="17" dur="500"/>
                                        <p:tgtEl>
                                          <p:spTgt spid="304132">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304132">
                                            <p:txEl>
                                              <p:pRg st="2" end="2"/>
                                            </p:txEl>
                                          </p:spTgt>
                                        </p:tgtEl>
                                        <p:attrNameLst>
                                          <p:attrName>style.visibility</p:attrName>
                                        </p:attrNameLst>
                                      </p:cBhvr>
                                      <p:to>
                                        <p:strVal val="visible"/>
                                      </p:to>
                                    </p:set>
                                    <p:animEffect transition="in" filter="barn(outVertical)">
                                      <p:cBhvr>
                                        <p:cTn id="22" dur="500"/>
                                        <p:tgtEl>
                                          <p:spTgt spid="304132">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304132">
                                            <p:txEl>
                                              <p:pRg st="3" end="3"/>
                                            </p:txEl>
                                          </p:spTgt>
                                        </p:tgtEl>
                                        <p:attrNameLst>
                                          <p:attrName>style.visibility</p:attrName>
                                        </p:attrNameLst>
                                      </p:cBhvr>
                                      <p:to>
                                        <p:strVal val="visible"/>
                                      </p:to>
                                    </p:set>
                                    <p:animEffect transition="in" filter="barn(outVertical)">
                                      <p:cBhvr>
                                        <p:cTn id="27" dur="500"/>
                                        <p:tgtEl>
                                          <p:spTgt spid="30413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4132" grpId="0" build="p" autoUpdateAnimBg="0"/>
      <p:bldP spid="304133" grpId="0" build="p" autoUpdateAnimBg="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Text Box 1031">
            <a:extLst>
              <a:ext uri="{FF2B5EF4-FFF2-40B4-BE49-F238E27FC236}">
                <a16:creationId xmlns:a16="http://schemas.microsoft.com/office/drawing/2014/main" id="{602D3C12-1B47-424C-BD9B-33DB4C3817A6}"/>
              </a:ext>
            </a:extLst>
          </p:cNvPr>
          <p:cNvSpPr txBox="1">
            <a:spLocks noChangeArrowheads="1"/>
          </p:cNvSpPr>
          <p:nvPr/>
        </p:nvSpPr>
        <p:spPr bwMode="auto">
          <a:xfrm>
            <a:off x="2057401" y="30163"/>
            <a:ext cx="5191125"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spcBef>
                <a:spcPct val="50000"/>
              </a:spcBef>
            </a:pPr>
            <a:r>
              <a:rPr lang="en-US" altLang="zh-CN" sz="2800" b="1">
                <a:solidFill>
                  <a:srgbClr val="3333FF"/>
                </a:solidFill>
                <a:latin typeface="宋体" panose="02010600030101010101" pitchFamily="2" charset="-122"/>
              </a:rPr>
              <a:t>2.7 </a:t>
            </a:r>
            <a:r>
              <a:rPr lang="zh-CN" altLang="en-US" sz="2800" b="1">
                <a:solidFill>
                  <a:srgbClr val="3333FF"/>
                </a:solidFill>
                <a:latin typeface="宋体" panose="02010600030101010101" pitchFamily="2" charset="-122"/>
              </a:rPr>
              <a:t>线程</a:t>
            </a:r>
            <a:endParaRPr lang="zh-CN" altLang="en-US" b="1">
              <a:solidFill>
                <a:srgbClr val="FF0000"/>
              </a:solidFill>
            </a:endParaRPr>
          </a:p>
        </p:txBody>
      </p:sp>
      <p:sp>
        <p:nvSpPr>
          <p:cNvPr id="3" name="Text Box 1028">
            <a:extLst>
              <a:ext uri="{FF2B5EF4-FFF2-40B4-BE49-F238E27FC236}">
                <a16:creationId xmlns:a16="http://schemas.microsoft.com/office/drawing/2014/main" id="{9DCA2D35-F289-1C4D-805B-BF0A9FD9556C}"/>
              </a:ext>
            </a:extLst>
          </p:cNvPr>
          <p:cNvSpPr txBox="1">
            <a:spLocks noChangeArrowheads="1"/>
          </p:cNvSpPr>
          <p:nvPr/>
        </p:nvSpPr>
        <p:spPr bwMode="auto">
          <a:xfrm>
            <a:off x="2057400" y="536575"/>
            <a:ext cx="8305800" cy="33670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zh-CN" altLang="en-US" sz="2800" b="1">
                <a:solidFill>
                  <a:srgbClr val="0000FF"/>
                </a:solidFill>
                <a:latin typeface="华文楷体" panose="02010600040101010101" pitchFamily="2" charset="-122"/>
                <a:ea typeface="华文楷体" panose="02010600040101010101" pitchFamily="2" charset="-122"/>
              </a:rPr>
              <a:t>（</a:t>
            </a:r>
            <a:r>
              <a:rPr lang="en-US" altLang="zh-CN" sz="2800" b="1">
                <a:solidFill>
                  <a:srgbClr val="0000FF"/>
                </a:solidFill>
                <a:latin typeface="华文楷体" panose="02010600040101010101" pitchFamily="2" charset="-122"/>
                <a:ea typeface="华文楷体" panose="02010600040101010101" pitchFamily="2" charset="-122"/>
              </a:rPr>
              <a:t>3</a:t>
            </a:r>
            <a:r>
              <a:rPr lang="zh-CN" altLang="en-US" sz="2800" b="1">
                <a:solidFill>
                  <a:srgbClr val="0000FF"/>
                </a:solidFill>
                <a:latin typeface="华文楷体" panose="02010600040101010101" pitchFamily="2" charset="-122"/>
                <a:ea typeface="华文楷体" panose="02010600040101010101" pitchFamily="2" charset="-122"/>
              </a:rPr>
              <a:t>）组合方式</a:t>
            </a:r>
            <a:endParaRPr lang="en-US" altLang="zh-CN" sz="2800" b="1">
              <a:solidFill>
                <a:srgbClr val="0000FF"/>
              </a:solidFill>
              <a:latin typeface="华文楷体" panose="02010600040101010101" pitchFamily="2" charset="-122"/>
              <a:ea typeface="华文楷体" panose="02010600040101010101" pitchFamily="2" charset="-122"/>
            </a:endParaRPr>
          </a:p>
          <a:p>
            <a:r>
              <a:rPr lang="zh-CN" altLang="en-US" sz="2800" b="1">
                <a:solidFill>
                  <a:srgbClr val="151B15"/>
                </a:solidFill>
                <a:latin typeface="华文楷体" panose="02010600040101010101" pitchFamily="2" charset="-122"/>
                <a:ea typeface="华文楷体" panose="02010600040101010101" pitchFamily="2" charset="-122"/>
              </a:rPr>
              <a:t>       同时提供内核支持线程与用户级线程运行。在组合方式线程系统中，内核支持多个内核支持线程的建立、调度和管理，同时，也允许用户应用程序建立、调度和管理用户级线程。 </a:t>
            </a:r>
            <a:endParaRPr lang="en-US" altLang="zh-CN" sz="2800" b="1">
              <a:solidFill>
                <a:srgbClr val="151B15"/>
              </a:solidFill>
              <a:latin typeface="华文楷体" panose="02010600040101010101" pitchFamily="2" charset="-122"/>
              <a:ea typeface="华文楷体" panose="02010600040101010101" pitchFamily="2" charset="-122"/>
            </a:endParaRPr>
          </a:p>
          <a:p>
            <a:r>
              <a:rPr lang="en-US" altLang="zh-CN" sz="2800" b="1">
                <a:solidFill>
                  <a:srgbClr val="151B15"/>
                </a:solidFill>
                <a:latin typeface="华文楷体" panose="02010600040101010101" pitchFamily="2" charset="-122"/>
                <a:ea typeface="华文楷体" panose="02010600040101010101" pitchFamily="2" charset="-122"/>
              </a:rPr>
              <a:t>        </a:t>
            </a:r>
            <a:r>
              <a:rPr lang="zh-CN" altLang="en-US" sz="2800" b="1">
                <a:solidFill>
                  <a:srgbClr val="FF0000"/>
                </a:solidFill>
                <a:latin typeface="华文楷体" panose="02010600040101010101" pitchFamily="2" charset="-122"/>
                <a:ea typeface="华文楷体" panose="02010600040101010101" pitchFamily="2" charset="-122"/>
              </a:rPr>
              <a:t>实现模型：</a:t>
            </a:r>
            <a:r>
              <a:rPr lang="zh-CN" altLang="en-US" sz="2800" b="1">
                <a:solidFill>
                  <a:srgbClr val="151B15"/>
                </a:solidFill>
                <a:latin typeface="华文楷体" panose="02010600040101010101" pitchFamily="2" charset="-122"/>
                <a:ea typeface="华文楷体" panose="02010600040101010101" pitchFamily="2" charset="-122"/>
              </a:rPr>
              <a:t>多对一、一对一、多对多</a:t>
            </a:r>
          </a:p>
          <a:p>
            <a:endParaRPr lang="zh-CN" altLang="en-US" sz="2800" b="1">
              <a:solidFill>
                <a:srgbClr val="151B15"/>
              </a:solidFill>
              <a:latin typeface="华文楷体" panose="02010600040101010101" pitchFamily="2" charset="-122"/>
              <a:ea typeface="华文楷体" panose="02010600040101010101" pitchFamily="2" charset="-122"/>
            </a:endParaRPr>
          </a:p>
        </p:txBody>
      </p:sp>
      <p:pic>
        <p:nvPicPr>
          <p:cNvPr id="4" name="Picture 4" descr="2-18">
            <a:extLst>
              <a:ext uri="{FF2B5EF4-FFF2-40B4-BE49-F238E27FC236}">
                <a16:creationId xmlns:a16="http://schemas.microsoft.com/office/drawing/2014/main" id="{3594CD13-6833-8342-9345-B0AFACBAC8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24114" y="3284539"/>
            <a:ext cx="8054975" cy="272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3">
            <a:extLst>
              <a:ext uri="{FF2B5EF4-FFF2-40B4-BE49-F238E27FC236}">
                <a16:creationId xmlns:a16="http://schemas.microsoft.com/office/drawing/2014/main" id="{D32CDB44-5EC8-DD42-9960-C1FC052B6BE1}"/>
              </a:ext>
            </a:extLst>
          </p:cNvPr>
          <p:cNvSpPr txBox="1">
            <a:spLocks noChangeArrowheads="1"/>
          </p:cNvSpPr>
          <p:nvPr/>
        </p:nvSpPr>
        <p:spPr>
          <a:xfrm>
            <a:off x="5124451" y="6092825"/>
            <a:ext cx="4284663" cy="476250"/>
          </a:xfrm>
          <a:prstGeom prst="rect">
            <a:avLst/>
          </a:prstGeom>
        </p:spPr>
        <p:txBody>
          <a:bodyPr/>
          <a:lstStyle>
            <a:lvl1pPr marL="342900" indent="-342900">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spcBef>
                <a:spcPct val="20000"/>
              </a:spcBef>
              <a:buClr>
                <a:schemeClr val="bg2"/>
              </a:buClr>
            </a:pPr>
            <a:r>
              <a:rPr lang="en-US" altLang="zh-CN" b="1">
                <a:solidFill>
                  <a:srgbClr val="0000FF"/>
                </a:solidFill>
                <a:latin typeface="楷体" pitchFamily="49" charset="-122"/>
                <a:ea typeface="楷体" pitchFamily="49" charset="-122"/>
              </a:rPr>
              <a:t> </a:t>
            </a:r>
            <a:r>
              <a:rPr lang="zh-CN" altLang="en-US" b="1">
                <a:solidFill>
                  <a:srgbClr val="0000FF"/>
                </a:solidFill>
                <a:latin typeface="楷体" pitchFamily="49" charset="-122"/>
                <a:ea typeface="楷体" pitchFamily="49" charset="-122"/>
              </a:rPr>
              <a:t>多线程模型</a:t>
            </a:r>
          </a:p>
        </p:txBody>
      </p:sp>
    </p:spTree>
    <p:extLst>
      <p:ext uri="{BB962C8B-B14F-4D97-AF65-F5344CB8AC3E}">
        <p14:creationId xmlns:p14="http://schemas.microsoft.com/office/powerpoint/2010/main" val="170334020"/>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outVertical)">
                                      <p:cBhvr>
                                        <p:cTn id="7" dur="500"/>
                                        <p:tgtEl>
                                          <p:spTgt spid="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outVertical)">
                                      <p:cBhvr>
                                        <p:cTn id="12" dur="500"/>
                                        <p:tgtEl>
                                          <p:spTgt spid="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outVertical)">
                                      <p:cBhvr>
                                        <p:cTn id="17" dur="500"/>
                                        <p:tgtEl>
                                          <p:spTgt spid="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9"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dissolve">
                                      <p:cBhvr>
                                        <p:cTn id="22" dur="500"/>
                                        <p:tgtEl>
                                          <p:spTgt spid="4"/>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dissolve">
                                      <p:cBhvr>
                                        <p:cTn id="2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utoUpdateAnimBg="0"/>
      <p:bldP spid="5"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8722" name="Picture 2">
            <a:extLst>
              <a:ext uri="{FF2B5EF4-FFF2-40B4-BE49-F238E27FC236}">
                <a16:creationId xmlns:a16="http://schemas.microsoft.com/office/drawing/2014/main" id="{B2E5FA68-3723-F440-8DEC-987792CB74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8800" y="1214439"/>
            <a:ext cx="8534400" cy="442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pic>
      <p:sp>
        <p:nvSpPr>
          <p:cNvPr id="158723" name="Rectangle 3">
            <a:extLst>
              <a:ext uri="{FF2B5EF4-FFF2-40B4-BE49-F238E27FC236}">
                <a16:creationId xmlns:a16="http://schemas.microsoft.com/office/drawing/2014/main" id="{3EE71BA7-8CB8-A144-A3FE-CEDF553D78BC}"/>
              </a:ext>
            </a:extLst>
          </p:cNvPr>
          <p:cNvSpPr>
            <a:spLocks noChangeArrowheads="1"/>
          </p:cNvSpPr>
          <p:nvPr/>
        </p:nvSpPr>
        <p:spPr bwMode="auto">
          <a:xfrm>
            <a:off x="3200400" y="5641976"/>
            <a:ext cx="6280150" cy="523875"/>
          </a:xfrm>
          <a:prstGeom prst="rect">
            <a:avLst/>
          </a:prstGeom>
          <a:solidFill>
            <a:srgbClr val="FFFFFF"/>
          </a:solidFill>
          <a:ln>
            <a:noFill/>
          </a:ln>
          <a:extLs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nchor="ct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r>
              <a:rPr lang="zh-CN" altLang="en-US" sz="2800" b="1">
                <a:solidFill>
                  <a:srgbClr val="0000FF"/>
                </a:solidFill>
                <a:latin typeface="楷体_GB2312" pitchFamily="49" charset="-122"/>
                <a:ea typeface="楷体_GB2312" pitchFamily="49" charset="-122"/>
              </a:rPr>
              <a:t>用户级线程和内核级线程的系统实现</a:t>
            </a:r>
          </a:p>
        </p:txBody>
      </p:sp>
      <p:sp>
        <p:nvSpPr>
          <p:cNvPr id="360455" name="AutoShape 7">
            <a:extLst>
              <a:ext uri="{FF2B5EF4-FFF2-40B4-BE49-F238E27FC236}">
                <a16:creationId xmlns:a16="http://schemas.microsoft.com/office/drawing/2014/main" id="{F6D17B8A-3928-1B43-959E-46D80A586E78}"/>
              </a:ext>
            </a:extLst>
          </p:cNvPr>
          <p:cNvSpPr>
            <a:spLocks/>
          </p:cNvSpPr>
          <p:nvPr/>
        </p:nvSpPr>
        <p:spPr bwMode="auto">
          <a:xfrm>
            <a:off x="4876800" y="609600"/>
            <a:ext cx="3581400" cy="514350"/>
          </a:xfrm>
          <a:prstGeom prst="borderCallout2">
            <a:avLst>
              <a:gd name="adj1" fmla="val 22222"/>
              <a:gd name="adj2" fmla="val -2130"/>
              <a:gd name="adj3" fmla="val 22222"/>
              <a:gd name="adj4" fmla="val -13875"/>
              <a:gd name="adj5" fmla="val 207407"/>
              <a:gd name="adj6" fmla="val -26065"/>
            </a:avLst>
          </a:prstGeom>
          <a:solidFill>
            <a:srgbClr val="0000FF"/>
          </a:solidFill>
          <a:ln w="12700">
            <a:solidFill>
              <a:schemeClr val="tx1"/>
            </a:solidFill>
            <a:miter lim="800000"/>
            <a:headEnd type="none" w="sm" len="sm"/>
            <a:tailEnd type="none" w="sm" len="sm"/>
          </a:ln>
          <a:effectLst>
            <a:outerShdw dist="107763" dir="2700000" algn="ctr" rotWithShape="0">
              <a:srgbClr val="171D17"/>
            </a:outerShdw>
          </a:effec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r>
              <a:rPr lang="zh-CN" altLang="en-US">
                <a:solidFill>
                  <a:srgbClr val="FFFFFF"/>
                </a:solidFill>
                <a:ea typeface="楷体_GB2312" pitchFamily="49" charset="-122"/>
              </a:rPr>
              <a:t>数据库系统 </a:t>
            </a:r>
            <a:r>
              <a:rPr lang="en-US" altLang="zh-CN">
                <a:solidFill>
                  <a:srgbClr val="FFFFFF"/>
                </a:solidFill>
                <a:ea typeface="楷体_GB2312" pitchFamily="49" charset="-122"/>
              </a:rPr>
              <a:t>Infomix</a:t>
            </a:r>
          </a:p>
        </p:txBody>
      </p:sp>
      <p:sp>
        <p:nvSpPr>
          <p:cNvPr id="360457" name="AutoShape 9">
            <a:extLst>
              <a:ext uri="{FF2B5EF4-FFF2-40B4-BE49-F238E27FC236}">
                <a16:creationId xmlns:a16="http://schemas.microsoft.com/office/drawing/2014/main" id="{E2171B8F-E3FD-984D-8F4B-5264F06E7869}"/>
              </a:ext>
            </a:extLst>
          </p:cNvPr>
          <p:cNvSpPr>
            <a:spLocks/>
          </p:cNvSpPr>
          <p:nvPr/>
        </p:nvSpPr>
        <p:spPr bwMode="auto">
          <a:xfrm>
            <a:off x="3429000" y="4267200"/>
            <a:ext cx="2552700" cy="533400"/>
          </a:xfrm>
          <a:prstGeom prst="borderCallout2">
            <a:avLst>
              <a:gd name="adj1" fmla="val 21431"/>
              <a:gd name="adj2" fmla="val 102986"/>
              <a:gd name="adj3" fmla="val 21431"/>
              <a:gd name="adj4" fmla="val 102986"/>
              <a:gd name="adj5" fmla="val -200000"/>
              <a:gd name="adj6" fmla="val 102986"/>
            </a:avLst>
          </a:prstGeom>
          <a:solidFill>
            <a:srgbClr val="0000FF"/>
          </a:solidFill>
          <a:ln w="12700">
            <a:solidFill>
              <a:schemeClr val="tx1"/>
            </a:solidFill>
            <a:miter lim="800000"/>
            <a:headEnd type="none" w="sm" len="sm"/>
            <a:tailEnd type="none" w="sm" len="sm"/>
          </a:ln>
          <a:effectLst>
            <a:outerShdw dist="107763" dir="2700000" algn="ctr" rotWithShape="0">
              <a:srgbClr val="171D17"/>
            </a:outerShdw>
          </a:effectLst>
        </p:spPr>
        <p:txBody>
          <a:bodyPr/>
          <a:lstStyle/>
          <a:p>
            <a:pPr algn="ctr">
              <a:defRPr/>
            </a:pPr>
            <a:r>
              <a:rPr lang="en-US" altLang="zh-CN">
                <a:solidFill>
                  <a:srgbClr val="FFFFFF"/>
                </a:solidFill>
              </a:rPr>
              <a:t>MACH </a:t>
            </a:r>
            <a:r>
              <a:rPr lang="zh-CN" altLang="en-US">
                <a:solidFill>
                  <a:srgbClr val="FFFFFF"/>
                </a:solidFill>
              </a:rPr>
              <a:t>、</a:t>
            </a:r>
            <a:r>
              <a:rPr lang="en-US" altLang="zh-CN">
                <a:solidFill>
                  <a:srgbClr val="FFFFFF"/>
                </a:solidFill>
              </a:rPr>
              <a:t>OS/2</a:t>
            </a:r>
          </a:p>
        </p:txBody>
      </p:sp>
      <p:sp>
        <p:nvSpPr>
          <p:cNvPr id="360458" name="AutoShape 10">
            <a:extLst>
              <a:ext uri="{FF2B5EF4-FFF2-40B4-BE49-F238E27FC236}">
                <a16:creationId xmlns:a16="http://schemas.microsoft.com/office/drawing/2014/main" id="{E67B9489-C225-DE45-A7AF-9F08C837FB10}"/>
              </a:ext>
            </a:extLst>
          </p:cNvPr>
          <p:cNvSpPr>
            <a:spLocks/>
          </p:cNvSpPr>
          <p:nvPr/>
        </p:nvSpPr>
        <p:spPr bwMode="auto">
          <a:xfrm>
            <a:off x="8229600" y="4305300"/>
            <a:ext cx="1885950" cy="609600"/>
          </a:xfrm>
          <a:prstGeom prst="borderCallout3">
            <a:avLst>
              <a:gd name="adj1" fmla="val 18750"/>
              <a:gd name="adj2" fmla="val 104042"/>
              <a:gd name="adj3" fmla="val 18750"/>
              <a:gd name="adj4" fmla="val 105134"/>
              <a:gd name="adj5" fmla="val -42190"/>
              <a:gd name="adj6" fmla="val 105134"/>
              <a:gd name="adj7" fmla="val -103125"/>
              <a:gd name="adj8" fmla="val 35352"/>
            </a:avLst>
          </a:prstGeom>
          <a:solidFill>
            <a:srgbClr val="0000FF"/>
          </a:solidFill>
          <a:ln w="12700">
            <a:solidFill>
              <a:schemeClr val="tx1"/>
            </a:solidFill>
            <a:miter lim="800000"/>
            <a:headEnd type="none" w="sm" len="sm"/>
            <a:tailEnd type="none" w="sm" len="sm"/>
          </a:ln>
          <a:effectLst>
            <a:outerShdw dist="71842" dir="2700000" algn="ctr" rotWithShape="0">
              <a:srgbClr val="171D17"/>
            </a:outerShdw>
          </a:effectLst>
        </p:spPr>
        <p:txBody>
          <a:bodyPr/>
          <a:lstStyle/>
          <a:p>
            <a:pPr algn="ctr">
              <a:defRPr/>
            </a:pPr>
            <a:r>
              <a:rPr lang="en-US" altLang="zh-CN">
                <a:solidFill>
                  <a:srgbClr val="FFFFFF"/>
                </a:solidFill>
              </a:rPr>
              <a:t>Solariis</a:t>
            </a:r>
          </a:p>
        </p:txBody>
      </p:sp>
      <p:sp>
        <p:nvSpPr>
          <p:cNvPr id="158727" name="Text Box 12">
            <a:extLst>
              <a:ext uri="{FF2B5EF4-FFF2-40B4-BE49-F238E27FC236}">
                <a16:creationId xmlns:a16="http://schemas.microsoft.com/office/drawing/2014/main" id="{21B92421-B37A-2F44-A83F-C17254E3ED2E}"/>
              </a:ext>
            </a:extLst>
          </p:cNvPr>
          <p:cNvSpPr txBox="1">
            <a:spLocks noChangeArrowheads="1"/>
          </p:cNvSpPr>
          <p:nvPr/>
        </p:nvSpPr>
        <p:spPr bwMode="auto">
          <a:xfrm>
            <a:off x="2057401" y="30163"/>
            <a:ext cx="5191125"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spcBef>
                <a:spcPct val="50000"/>
              </a:spcBef>
            </a:pPr>
            <a:r>
              <a:rPr lang="en-US" altLang="zh-CN" sz="2800" b="1">
                <a:solidFill>
                  <a:srgbClr val="3333FF"/>
                </a:solidFill>
                <a:latin typeface="宋体" panose="02010600030101010101" pitchFamily="2" charset="-122"/>
              </a:rPr>
              <a:t>2.7 </a:t>
            </a:r>
            <a:r>
              <a:rPr lang="zh-CN" altLang="en-US" sz="2800" b="1">
                <a:solidFill>
                  <a:srgbClr val="3333FF"/>
                </a:solidFill>
                <a:latin typeface="宋体" panose="02010600030101010101" pitchFamily="2" charset="-122"/>
              </a:rPr>
              <a:t>线程</a:t>
            </a:r>
            <a:endParaRPr lang="zh-CN" altLang="en-US" b="1">
              <a:solidFill>
                <a:srgbClr val="FF0000"/>
              </a:solidFill>
            </a:endParaRPr>
          </a:p>
        </p:txBody>
      </p:sp>
      <p:sp>
        <p:nvSpPr>
          <p:cNvPr id="158728" name="灯片编号占位符 3">
            <a:extLst>
              <a:ext uri="{FF2B5EF4-FFF2-40B4-BE49-F238E27FC236}">
                <a16:creationId xmlns:a16="http://schemas.microsoft.com/office/drawing/2014/main" id="{6F2A38C5-794B-FA48-BAF7-3CC753724C56}"/>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9A8F58E0-D062-914A-BC9B-52CA69EB73AF}" type="slidenum">
              <a:rPr lang="zh-CN" altLang="en-US" sz="1800"/>
              <a:pPr/>
              <a:t>53</a:t>
            </a:fld>
            <a:endParaRPr lang="en-US" altLang="zh-CN" sz="1800"/>
          </a:p>
        </p:txBody>
      </p:sp>
    </p:spTree>
    <p:extLst>
      <p:ext uri="{BB962C8B-B14F-4D97-AF65-F5344CB8AC3E}">
        <p14:creationId xmlns:p14="http://schemas.microsoft.com/office/powerpoint/2010/main" val="2277434388"/>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60455"/>
                                        </p:tgtEl>
                                        <p:attrNameLst>
                                          <p:attrName>style.visibility</p:attrName>
                                        </p:attrNameLst>
                                      </p:cBhvr>
                                      <p:to>
                                        <p:strVal val="visible"/>
                                      </p:to>
                                    </p:set>
                                    <p:animEffect transition="in" filter="wipe(left)">
                                      <p:cBhvr>
                                        <p:cTn id="7" dur="500"/>
                                        <p:tgtEl>
                                          <p:spTgt spid="36045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60457"/>
                                        </p:tgtEl>
                                        <p:attrNameLst>
                                          <p:attrName>style.visibility</p:attrName>
                                        </p:attrNameLst>
                                      </p:cBhvr>
                                      <p:to>
                                        <p:strVal val="visible"/>
                                      </p:to>
                                    </p:set>
                                    <p:animEffect transition="in" filter="wipe(left)">
                                      <p:cBhvr>
                                        <p:cTn id="12" dur="500"/>
                                        <p:tgtEl>
                                          <p:spTgt spid="36045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60458"/>
                                        </p:tgtEl>
                                        <p:attrNameLst>
                                          <p:attrName>style.visibility</p:attrName>
                                        </p:attrNameLst>
                                      </p:cBhvr>
                                      <p:to>
                                        <p:strVal val="visible"/>
                                      </p:to>
                                    </p:set>
                                    <p:animEffect transition="in" filter="wipe(left)">
                                      <p:cBhvr>
                                        <p:cTn id="17" dur="500"/>
                                        <p:tgtEl>
                                          <p:spTgt spid="3604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0455" grpId="0" animBg="1" autoUpdateAnimBg="0"/>
      <p:bldP spid="360457" grpId="0" animBg="1" autoUpdateAnimBg="0"/>
      <p:bldP spid="360458" grpId="0" animBg="1" autoUpdateAnimBg="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59" name="Rectangle 7">
            <a:extLst>
              <a:ext uri="{FF2B5EF4-FFF2-40B4-BE49-F238E27FC236}">
                <a16:creationId xmlns:a16="http://schemas.microsoft.com/office/drawing/2014/main" id="{84D89B46-7C78-E447-9F0F-B4A02BA7706D}"/>
              </a:ext>
            </a:extLst>
          </p:cNvPr>
          <p:cNvSpPr>
            <a:spLocks noChangeArrowheads="1"/>
          </p:cNvSpPr>
          <p:nvPr/>
        </p:nvSpPr>
        <p:spPr bwMode="auto">
          <a:xfrm>
            <a:off x="7239001" y="1524000"/>
            <a:ext cx="2581275" cy="533400"/>
          </a:xfrm>
          <a:prstGeom prst="rect">
            <a:avLst/>
          </a:prstGeom>
          <a:solidFill>
            <a:srgbClr val="FFFFFF"/>
          </a:solidFill>
          <a:ln>
            <a:noFill/>
          </a:ln>
          <a:extLs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r>
              <a:rPr lang="zh-CN" altLang="en-US" sz="3200" b="1">
                <a:solidFill>
                  <a:srgbClr val="FF0000"/>
                </a:solidFill>
                <a:latin typeface="楷体_GB2312" pitchFamily="49" charset="-122"/>
                <a:ea typeface="楷体_GB2312" pitchFamily="49" charset="-122"/>
              </a:rPr>
              <a:t>内核支持线程</a:t>
            </a:r>
          </a:p>
        </p:txBody>
      </p:sp>
      <p:sp>
        <p:nvSpPr>
          <p:cNvPr id="305160" name="Rectangle 8">
            <a:extLst>
              <a:ext uri="{FF2B5EF4-FFF2-40B4-BE49-F238E27FC236}">
                <a16:creationId xmlns:a16="http://schemas.microsoft.com/office/drawing/2014/main" id="{A81CD5CD-DFD3-3545-AD21-1CC4B1B2B373}"/>
              </a:ext>
            </a:extLst>
          </p:cNvPr>
          <p:cNvSpPr>
            <a:spLocks noChangeArrowheads="1"/>
          </p:cNvSpPr>
          <p:nvPr/>
        </p:nvSpPr>
        <p:spPr bwMode="auto">
          <a:xfrm>
            <a:off x="3505200" y="2590800"/>
            <a:ext cx="6858000" cy="3124200"/>
          </a:xfrm>
          <a:prstGeom prst="rect">
            <a:avLst/>
          </a:prstGeom>
          <a:solidFill>
            <a:srgbClr val="FFFFFF"/>
          </a:solidFill>
          <a:ln w="12700">
            <a:noFill/>
            <a:miter lim="800000"/>
            <a:headEnd type="none" w="sm" len="sm"/>
            <a:tailEnd type="none" w="sm" len="sm"/>
          </a:ln>
          <a:effectLst/>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nSpc>
                <a:spcPct val="115000"/>
              </a:lnSpc>
            </a:pPr>
            <a:r>
              <a:rPr lang="en-US" altLang="zh-CN" sz="2800" b="1">
                <a:solidFill>
                  <a:srgbClr val="171D17"/>
                </a:solidFill>
                <a:effectLst>
                  <a:outerShdw blurRad="38100" dist="38100" dir="2700000" algn="tl">
                    <a:srgbClr val="C0C0C0"/>
                  </a:outerShdw>
                </a:effectLst>
                <a:latin typeface="楷体_GB2312" pitchFamily="49" charset="-122"/>
                <a:ea typeface="楷体_GB2312" pitchFamily="49" charset="-122"/>
              </a:rPr>
              <a:t>   </a:t>
            </a:r>
            <a:r>
              <a:rPr lang="zh-CN" altLang="en-US" sz="2800" b="1">
                <a:solidFill>
                  <a:srgbClr val="0000FF"/>
                </a:solidFill>
                <a:effectLst>
                  <a:outerShdw blurRad="38100" dist="38100" dir="2700000" algn="tl">
                    <a:srgbClr val="C0C0C0"/>
                  </a:outerShdw>
                </a:effectLst>
                <a:latin typeface="楷体_GB2312" pitchFamily="49" charset="-122"/>
                <a:ea typeface="楷体_GB2312" pitchFamily="49" charset="-122"/>
              </a:rPr>
              <a:t>无须内核</a:t>
            </a:r>
            <a:r>
              <a:rPr lang="zh-CN" altLang="en-US" sz="2800" b="1">
                <a:solidFill>
                  <a:srgbClr val="171D17"/>
                </a:solidFill>
                <a:effectLst>
                  <a:outerShdw blurRad="38100" dist="38100" dir="2700000" algn="tl">
                    <a:srgbClr val="C0C0C0"/>
                  </a:outerShdw>
                </a:effectLst>
                <a:latin typeface="楷体_GB2312" pitchFamily="49" charset="-122"/>
                <a:ea typeface="楷体_GB2312" pitchFamily="49" charset="-122"/>
              </a:rPr>
              <a:t>      与进程的调度和切换类似</a:t>
            </a:r>
          </a:p>
          <a:p>
            <a:pPr>
              <a:lnSpc>
                <a:spcPct val="115000"/>
              </a:lnSpc>
            </a:pPr>
            <a:endParaRPr lang="zh-CN" altLang="en-US" sz="2800" b="1">
              <a:solidFill>
                <a:srgbClr val="171D17"/>
              </a:solidFill>
              <a:effectLst>
                <a:outerShdw blurRad="38100" dist="38100" dir="2700000" algn="tl">
                  <a:srgbClr val="C0C0C0"/>
                </a:outerShdw>
              </a:effectLst>
              <a:latin typeface="楷体_GB2312" pitchFamily="49" charset="-122"/>
              <a:ea typeface="楷体_GB2312" pitchFamily="49" charset="-122"/>
            </a:endParaRPr>
          </a:p>
          <a:p>
            <a:pPr>
              <a:lnSpc>
                <a:spcPct val="115000"/>
              </a:lnSpc>
            </a:pPr>
            <a:r>
              <a:rPr lang="zh-CN" altLang="en-US" sz="2800" b="1">
                <a:solidFill>
                  <a:srgbClr val="171D17"/>
                </a:solidFill>
                <a:effectLst>
                  <a:outerShdw blurRad="38100" dist="38100" dir="2700000" algn="tl">
                    <a:srgbClr val="C0C0C0"/>
                  </a:outerShdw>
                </a:effectLst>
                <a:latin typeface="楷体_GB2312" pitchFamily="49" charset="-122"/>
                <a:ea typeface="楷体_GB2312" pitchFamily="49" charset="-122"/>
              </a:rPr>
              <a:t>    </a:t>
            </a:r>
            <a:r>
              <a:rPr lang="zh-CN" altLang="en-US" sz="2800" b="1">
                <a:solidFill>
                  <a:srgbClr val="0000FF"/>
                </a:solidFill>
                <a:effectLst>
                  <a:outerShdw blurRad="38100" dist="38100" dir="2700000" algn="tl">
                    <a:srgbClr val="C0C0C0"/>
                  </a:outerShdw>
                </a:effectLst>
                <a:latin typeface="楷体_GB2312" pitchFamily="49" charset="-122"/>
                <a:ea typeface="楷体_GB2312" pitchFamily="49" charset="-122"/>
              </a:rPr>
              <a:t>特别快</a:t>
            </a:r>
            <a:r>
              <a:rPr lang="zh-CN" altLang="en-US" sz="2800" b="1">
                <a:solidFill>
                  <a:srgbClr val="171D17"/>
                </a:solidFill>
                <a:effectLst>
                  <a:outerShdw blurRad="38100" dist="38100" dir="2700000" algn="tl">
                    <a:srgbClr val="C0C0C0"/>
                  </a:outerShdw>
                </a:effectLst>
                <a:latin typeface="楷体_GB2312" pitchFamily="49" charset="-122"/>
                <a:ea typeface="楷体_GB2312" pitchFamily="49" charset="-122"/>
              </a:rPr>
              <a:t>        快于进程 、小于用户级</a:t>
            </a:r>
          </a:p>
          <a:p>
            <a:pPr>
              <a:lnSpc>
                <a:spcPct val="115000"/>
              </a:lnSpc>
            </a:pPr>
            <a:endParaRPr lang="zh-CN" altLang="en-US" sz="2800" b="1">
              <a:solidFill>
                <a:srgbClr val="171D17"/>
              </a:solidFill>
              <a:effectLst>
                <a:outerShdw blurRad="38100" dist="38100" dir="2700000" algn="tl">
                  <a:srgbClr val="C0C0C0"/>
                </a:outerShdw>
              </a:effectLst>
              <a:latin typeface="楷体_GB2312" pitchFamily="49" charset="-122"/>
              <a:ea typeface="楷体_GB2312" pitchFamily="49" charset="-122"/>
            </a:endParaRPr>
          </a:p>
          <a:p>
            <a:pPr>
              <a:lnSpc>
                <a:spcPct val="115000"/>
              </a:lnSpc>
            </a:pPr>
            <a:r>
              <a:rPr lang="zh-CN" altLang="en-US" sz="2800" b="1">
                <a:solidFill>
                  <a:srgbClr val="171D17"/>
                </a:solidFill>
                <a:effectLst>
                  <a:outerShdw blurRad="38100" dist="38100" dir="2700000" algn="tl">
                    <a:srgbClr val="C0C0C0"/>
                  </a:outerShdw>
                </a:effectLst>
                <a:latin typeface="楷体_GB2312" pitchFamily="49" charset="-122"/>
                <a:ea typeface="楷体_GB2312" pitchFamily="49" charset="-122"/>
              </a:rPr>
              <a:t>   </a:t>
            </a:r>
            <a:r>
              <a:rPr lang="zh-CN" altLang="en-US" sz="2800" b="1">
                <a:solidFill>
                  <a:srgbClr val="0000FF"/>
                </a:solidFill>
                <a:effectLst>
                  <a:outerShdw blurRad="38100" dist="38100" dir="2700000" algn="tl">
                    <a:srgbClr val="C0C0C0"/>
                  </a:outerShdw>
                </a:effectLst>
                <a:latin typeface="楷体_GB2312" pitchFamily="49" charset="-122"/>
                <a:ea typeface="楷体_GB2312" pitchFamily="49" charset="-122"/>
              </a:rPr>
              <a:t>整个进程等待</a:t>
            </a:r>
            <a:r>
              <a:rPr lang="zh-CN" altLang="en-US" sz="2800" b="1">
                <a:solidFill>
                  <a:srgbClr val="171D17"/>
                </a:solidFill>
                <a:effectLst>
                  <a:outerShdw blurRad="38100" dist="38100" dir="2700000" algn="tl">
                    <a:srgbClr val="C0C0C0"/>
                  </a:outerShdw>
                </a:effectLst>
                <a:latin typeface="楷体_GB2312" pitchFamily="49" charset="-122"/>
                <a:ea typeface="楷体_GB2312" pitchFamily="49" charset="-122"/>
              </a:rPr>
              <a:t>       阻塞线程</a:t>
            </a:r>
          </a:p>
          <a:p>
            <a:pPr>
              <a:lnSpc>
                <a:spcPct val="115000"/>
              </a:lnSpc>
            </a:pPr>
            <a:endParaRPr lang="zh-CN" altLang="en-US" sz="2800" b="1">
              <a:solidFill>
                <a:srgbClr val="171D17"/>
              </a:solidFill>
              <a:effectLst>
                <a:outerShdw blurRad="38100" dist="38100" dir="2700000" algn="tl">
                  <a:srgbClr val="C0C0C0"/>
                </a:outerShdw>
              </a:effectLst>
              <a:latin typeface="楷体_GB2312" pitchFamily="49" charset="-122"/>
              <a:ea typeface="楷体_GB2312" pitchFamily="49" charset="-122"/>
            </a:endParaRPr>
          </a:p>
          <a:p>
            <a:pPr>
              <a:lnSpc>
                <a:spcPct val="115000"/>
              </a:lnSpc>
            </a:pPr>
            <a:r>
              <a:rPr lang="zh-CN" altLang="en-US" sz="2800" b="1">
                <a:solidFill>
                  <a:srgbClr val="171D17"/>
                </a:solidFill>
                <a:effectLst>
                  <a:outerShdw blurRad="38100" dist="38100" dir="2700000" algn="tl">
                    <a:srgbClr val="C0C0C0"/>
                  </a:outerShdw>
                </a:effectLst>
                <a:latin typeface="楷体_GB2312" pitchFamily="49" charset="-122"/>
                <a:ea typeface="楷体_GB2312" pitchFamily="49" charset="-122"/>
              </a:rPr>
              <a:t> </a:t>
            </a:r>
            <a:r>
              <a:rPr lang="zh-CN" altLang="en-US" sz="2800" b="1">
                <a:solidFill>
                  <a:srgbClr val="0000FF"/>
                </a:solidFill>
                <a:effectLst>
                  <a:outerShdw blurRad="38100" dist="38100" dir="2700000" algn="tl">
                    <a:srgbClr val="C0C0C0"/>
                  </a:outerShdw>
                </a:effectLst>
                <a:latin typeface="楷体_GB2312" pitchFamily="49" charset="-122"/>
                <a:ea typeface="楷体_GB2312" pitchFamily="49" charset="-122"/>
              </a:rPr>
              <a:t>调度以进程为单位</a:t>
            </a:r>
            <a:r>
              <a:rPr lang="zh-CN" altLang="en-US" sz="2800" b="1">
                <a:solidFill>
                  <a:srgbClr val="171D17"/>
                </a:solidFill>
                <a:effectLst>
                  <a:outerShdw blurRad="38100" dist="38100" dir="2700000" algn="tl">
                    <a:srgbClr val="C0C0C0"/>
                  </a:outerShdw>
                </a:effectLst>
                <a:latin typeface="楷体_GB2312" pitchFamily="49" charset="-122"/>
                <a:ea typeface="楷体_GB2312" pitchFamily="49" charset="-122"/>
              </a:rPr>
              <a:t>   调度以线程为单位</a:t>
            </a:r>
          </a:p>
        </p:txBody>
      </p:sp>
      <p:sp>
        <p:nvSpPr>
          <p:cNvPr id="305161" name="Rectangle 9">
            <a:extLst>
              <a:ext uri="{FF2B5EF4-FFF2-40B4-BE49-F238E27FC236}">
                <a16:creationId xmlns:a16="http://schemas.microsoft.com/office/drawing/2014/main" id="{BEFFB597-1821-4E4B-8A71-4CDF7B5E76B8}"/>
              </a:ext>
            </a:extLst>
          </p:cNvPr>
          <p:cNvSpPr>
            <a:spLocks noChangeArrowheads="1"/>
          </p:cNvSpPr>
          <p:nvPr/>
        </p:nvSpPr>
        <p:spPr bwMode="auto">
          <a:xfrm>
            <a:off x="3886201" y="1524000"/>
            <a:ext cx="2359025" cy="533400"/>
          </a:xfrm>
          <a:prstGeom prst="rect">
            <a:avLst/>
          </a:prstGeom>
          <a:solidFill>
            <a:srgbClr val="FFFFFF"/>
          </a:solidFill>
          <a:ln>
            <a:noFill/>
          </a:ln>
          <a:extLs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gn="ctr"/>
            <a:r>
              <a:rPr lang="zh-CN" altLang="en-US" sz="3200" b="1">
                <a:solidFill>
                  <a:srgbClr val="FF0000"/>
                </a:solidFill>
                <a:latin typeface="楷体_GB2312" pitchFamily="49" charset="-122"/>
                <a:ea typeface="楷体_GB2312" pitchFamily="49" charset="-122"/>
              </a:rPr>
              <a:t>用户级线程</a:t>
            </a:r>
          </a:p>
        </p:txBody>
      </p:sp>
      <p:sp>
        <p:nvSpPr>
          <p:cNvPr id="305162" name="Rectangle 10">
            <a:extLst>
              <a:ext uri="{FF2B5EF4-FFF2-40B4-BE49-F238E27FC236}">
                <a16:creationId xmlns:a16="http://schemas.microsoft.com/office/drawing/2014/main" id="{36BA5F2C-DD41-8A41-AAFB-837C6BD97741}"/>
              </a:ext>
            </a:extLst>
          </p:cNvPr>
          <p:cNvSpPr>
            <a:spLocks noChangeArrowheads="1"/>
          </p:cNvSpPr>
          <p:nvPr/>
        </p:nvSpPr>
        <p:spPr bwMode="auto">
          <a:xfrm>
            <a:off x="1981200" y="2514600"/>
            <a:ext cx="1676400" cy="3276600"/>
          </a:xfrm>
          <a:prstGeom prst="rect">
            <a:avLst/>
          </a:prstGeom>
          <a:solidFill>
            <a:srgbClr val="FFFFFF"/>
          </a:solidFill>
          <a:ln>
            <a:noFill/>
          </a:ln>
          <a:extLs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r>
              <a:rPr lang="zh-CN" altLang="en-US" sz="3200" b="1">
                <a:solidFill>
                  <a:srgbClr val="CC3399"/>
                </a:solidFill>
                <a:latin typeface="楷体_GB2312" pitchFamily="49" charset="-122"/>
                <a:ea typeface="楷体_GB2312" pitchFamily="49" charset="-122"/>
              </a:rPr>
              <a:t>线程调度</a:t>
            </a:r>
          </a:p>
          <a:p>
            <a:endParaRPr lang="zh-CN" altLang="en-US" sz="3200" b="1">
              <a:solidFill>
                <a:srgbClr val="CC3399"/>
              </a:solidFill>
              <a:latin typeface="楷体_GB2312" pitchFamily="49" charset="-122"/>
              <a:ea typeface="楷体_GB2312" pitchFamily="49" charset="-122"/>
            </a:endParaRPr>
          </a:p>
          <a:p>
            <a:r>
              <a:rPr lang="zh-CN" altLang="en-US" sz="3200" b="1">
                <a:solidFill>
                  <a:srgbClr val="CC3399"/>
                </a:solidFill>
                <a:latin typeface="楷体_GB2312" pitchFamily="49" charset="-122"/>
                <a:ea typeface="楷体_GB2312" pitchFamily="49" charset="-122"/>
              </a:rPr>
              <a:t>切换速度</a:t>
            </a:r>
          </a:p>
          <a:p>
            <a:endParaRPr lang="zh-CN" altLang="en-US" sz="3200" b="1">
              <a:solidFill>
                <a:srgbClr val="CC3399"/>
              </a:solidFill>
              <a:latin typeface="楷体_GB2312" pitchFamily="49" charset="-122"/>
              <a:ea typeface="楷体_GB2312" pitchFamily="49" charset="-122"/>
            </a:endParaRPr>
          </a:p>
          <a:p>
            <a:r>
              <a:rPr lang="zh-CN" altLang="en-US" sz="3200" b="1">
                <a:solidFill>
                  <a:srgbClr val="CC3399"/>
                </a:solidFill>
                <a:latin typeface="楷体_GB2312" pitchFamily="49" charset="-122"/>
                <a:ea typeface="楷体_GB2312" pitchFamily="49" charset="-122"/>
              </a:rPr>
              <a:t>系统调用</a:t>
            </a:r>
          </a:p>
          <a:p>
            <a:endParaRPr lang="zh-CN" altLang="en-US" sz="3200" b="1">
              <a:solidFill>
                <a:srgbClr val="CC3399"/>
              </a:solidFill>
              <a:latin typeface="楷体_GB2312" pitchFamily="49" charset="-122"/>
              <a:ea typeface="楷体_GB2312" pitchFamily="49" charset="-122"/>
            </a:endParaRPr>
          </a:p>
          <a:p>
            <a:r>
              <a:rPr lang="zh-CN" altLang="en-US" sz="3200" b="1">
                <a:solidFill>
                  <a:srgbClr val="CC3399"/>
                </a:solidFill>
                <a:latin typeface="楷体_GB2312" pitchFamily="49" charset="-122"/>
                <a:ea typeface="楷体_GB2312" pitchFamily="49" charset="-122"/>
              </a:rPr>
              <a:t>执行时间</a:t>
            </a:r>
          </a:p>
        </p:txBody>
      </p:sp>
      <p:sp>
        <p:nvSpPr>
          <p:cNvPr id="159750" name="Line 11">
            <a:extLst>
              <a:ext uri="{FF2B5EF4-FFF2-40B4-BE49-F238E27FC236}">
                <a16:creationId xmlns:a16="http://schemas.microsoft.com/office/drawing/2014/main" id="{F34751E9-931C-D448-910A-0850ACC568A8}"/>
              </a:ext>
            </a:extLst>
          </p:cNvPr>
          <p:cNvSpPr>
            <a:spLocks noChangeShapeType="1"/>
          </p:cNvSpPr>
          <p:nvPr/>
        </p:nvSpPr>
        <p:spPr bwMode="auto">
          <a:xfrm>
            <a:off x="2057400" y="3124200"/>
            <a:ext cx="830580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12700">
                <a:solidFill>
                  <a:srgbClr val="000000"/>
                </a:solidFill>
                <a:round/>
                <a:headEnd type="none" w="sm" len="sm"/>
                <a:tailEnd type="none" w="sm" len="sm"/>
              </a14:hiddenLine>
            </a:ext>
          </a:extLst>
        </p:spPr>
        <p:txBody>
          <a:bodyPr wrap="none" anchor="ctr"/>
          <a:lstStyle/>
          <a:p>
            <a:endParaRPr lang="en-US"/>
          </a:p>
        </p:txBody>
      </p:sp>
      <p:sp>
        <p:nvSpPr>
          <p:cNvPr id="159751" name="Text Box 14">
            <a:extLst>
              <a:ext uri="{FF2B5EF4-FFF2-40B4-BE49-F238E27FC236}">
                <a16:creationId xmlns:a16="http://schemas.microsoft.com/office/drawing/2014/main" id="{27EC0636-A4EB-EF4D-9FD9-C88A91D14244}"/>
              </a:ext>
            </a:extLst>
          </p:cNvPr>
          <p:cNvSpPr txBox="1">
            <a:spLocks noChangeArrowheads="1"/>
          </p:cNvSpPr>
          <p:nvPr/>
        </p:nvSpPr>
        <p:spPr bwMode="auto">
          <a:xfrm>
            <a:off x="2286000" y="639764"/>
            <a:ext cx="8153400" cy="579437"/>
          </a:xfrm>
          <a:prstGeom prst="rect">
            <a:avLst/>
          </a:prstGeom>
          <a:solidFill>
            <a:srgbClr val="FFFFFF"/>
          </a:solidFill>
          <a:ln>
            <a:noFill/>
          </a:ln>
          <a:extLs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spcBef>
                <a:spcPct val="50000"/>
              </a:spcBef>
            </a:pPr>
            <a:r>
              <a:rPr lang="en-US" altLang="zh-CN" sz="3200" b="1">
                <a:solidFill>
                  <a:srgbClr val="FF0000"/>
                </a:solidFill>
                <a:latin typeface="楷体_GB2312" pitchFamily="49" charset="-122"/>
                <a:ea typeface="楷体_GB2312" pitchFamily="49" charset="-122"/>
              </a:rPr>
              <a:t>2</a:t>
            </a:r>
            <a:r>
              <a:rPr lang="zh-CN" altLang="en-US" sz="3200" b="1">
                <a:solidFill>
                  <a:srgbClr val="FF0000"/>
                </a:solidFill>
                <a:latin typeface="楷体_GB2312" pitchFamily="49" charset="-122"/>
                <a:ea typeface="楷体_GB2312" pitchFamily="49" charset="-122"/>
              </a:rPr>
              <a:t>、比较</a:t>
            </a:r>
          </a:p>
        </p:txBody>
      </p:sp>
      <p:grpSp>
        <p:nvGrpSpPr>
          <p:cNvPr id="2" name="Group 20">
            <a:extLst>
              <a:ext uri="{FF2B5EF4-FFF2-40B4-BE49-F238E27FC236}">
                <a16:creationId xmlns:a16="http://schemas.microsoft.com/office/drawing/2014/main" id="{AC2C0263-9F80-5F4F-909A-255FA05FF4F7}"/>
              </a:ext>
            </a:extLst>
          </p:cNvPr>
          <p:cNvGrpSpPr>
            <a:grpSpLocks/>
          </p:cNvGrpSpPr>
          <p:nvPr/>
        </p:nvGrpSpPr>
        <p:grpSpPr bwMode="auto">
          <a:xfrm>
            <a:off x="2057400" y="2286000"/>
            <a:ext cx="8305800" cy="3810000"/>
            <a:chOff x="336" y="1440"/>
            <a:chExt cx="5232" cy="2400"/>
          </a:xfrm>
        </p:grpSpPr>
        <p:sp>
          <p:nvSpPr>
            <p:cNvPr id="159755" name="Line 12">
              <a:extLst>
                <a:ext uri="{FF2B5EF4-FFF2-40B4-BE49-F238E27FC236}">
                  <a16:creationId xmlns:a16="http://schemas.microsoft.com/office/drawing/2014/main" id="{082518B9-F516-6347-A833-60AE484725E3}"/>
                </a:ext>
              </a:extLst>
            </p:cNvPr>
            <p:cNvSpPr>
              <a:spLocks noChangeShapeType="1"/>
            </p:cNvSpPr>
            <p:nvPr/>
          </p:nvSpPr>
          <p:spPr bwMode="auto">
            <a:xfrm>
              <a:off x="336" y="2640"/>
              <a:ext cx="5232"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59756" name="Line 13">
              <a:extLst>
                <a:ext uri="{FF2B5EF4-FFF2-40B4-BE49-F238E27FC236}">
                  <a16:creationId xmlns:a16="http://schemas.microsoft.com/office/drawing/2014/main" id="{E881C9EA-98C6-6745-B3FD-83E740839407}"/>
                </a:ext>
              </a:extLst>
            </p:cNvPr>
            <p:cNvSpPr>
              <a:spLocks noChangeShapeType="1"/>
            </p:cNvSpPr>
            <p:nvPr/>
          </p:nvSpPr>
          <p:spPr bwMode="auto">
            <a:xfrm>
              <a:off x="336" y="3120"/>
              <a:ext cx="5232"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59757" name="Line 15">
              <a:extLst>
                <a:ext uri="{FF2B5EF4-FFF2-40B4-BE49-F238E27FC236}">
                  <a16:creationId xmlns:a16="http://schemas.microsoft.com/office/drawing/2014/main" id="{66663731-2CDA-694C-B72A-24F53E7BC252}"/>
                </a:ext>
              </a:extLst>
            </p:cNvPr>
            <p:cNvSpPr>
              <a:spLocks noChangeShapeType="1"/>
            </p:cNvSpPr>
            <p:nvPr/>
          </p:nvSpPr>
          <p:spPr bwMode="auto">
            <a:xfrm>
              <a:off x="336" y="2064"/>
              <a:ext cx="5232"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59758" name="Line 16">
              <a:extLst>
                <a:ext uri="{FF2B5EF4-FFF2-40B4-BE49-F238E27FC236}">
                  <a16:creationId xmlns:a16="http://schemas.microsoft.com/office/drawing/2014/main" id="{ECAA7E26-94BD-8041-A81F-E5D738A7F917}"/>
                </a:ext>
              </a:extLst>
            </p:cNvPr>
            <p:cNvSpPr>
              <a:spLocks noChangeShapeType="1"/>
            </p:cNvSpPr>
            <p:nvPr/>
          </p:nvSpPr>
          <p:spPr bwMode="auto">
            <a:xfrm>
              <a:off x="336" y="1440"/>
              <a:ext cx="5232"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59759" name="Line 17">
              <a:extLst>
                <a:ext uri="{FF2B5EF4-FFF2-40B4-BE49-F238E27FC236}">
                  <a16:creationId xmlns:a16="http://schemas.microsoft.com/office/drawing/2014/main" id="{EAE30C88-9526-A544-BCC9-E33A395FEB7E}"/>
                </a:ext>
              </a:extLst>
            </p:cNvPr>
            <p:cNvSpPr>
              <a:spLocks noChangeShapeType="1"/>
            </p:cNvSpPr>
            <p:nvPr/>
          </p:nvSpPr>
          <p:spPr bwMode="auto">
            <a:xfrm>
              <a:off x="336" y="3840"/>
              <a:ext cx="5232"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59760" name="Line 18">
              <a:extLst>
                <a:ext uri="{FF2B5EF4-FFF2-40B4-BE49-F238E27FC236}">
                  <a16:creationId xmlns:a16="http://schemas.microsoft.com/office/drawing/2014/main" id="{61F955FC-42BE-6442-AE09-B10C19543AA7}"/>
                </a:ext>
              </a:extLst>
            </p:cNvPr>
            <p:cNvSpPr>
              <a:spLocks noChangeShapeType="1"/>
            </p:cNvSpPr>
            <p:nvPr/>
          </p:nvSpPr>
          <p:spPr bwMode="auto">
            <a:xfrm>
              <a:off x="1392" y="1440"/>
              <a:ext cx="0" cy="240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spAutoFit/>
            </a:bodyPr>
            <a:lstStyle/>
            <a:p>
              <a:endParaRPr lang="en-US"/>
            </a:p>
          </p:txBody>
        </p:sp>
        <p:sp>
          <p:nvSpPr>
            <p:cNvPr id="159761" name="Line 19">
              <a:extLst>
                <a:ext uri="{FF2B5EF4-FFF2-40B4-BE49-F238E27FC236}">
                  <a16:creationId xmlns:a16="http://schemas.microsoft.com/office/drawing/2014/main" id="{83BFBE8D-E5B3-E048-AEB4-893EE09D622F}"/>
                </a:ext>
              </a:extLst>
            </p:cNvPr>
            <p:cNvSpPr>
              <a:spLocks noChangeShapeType="1"/>
            </p:cNvSpPr>
            <p:nvPr/>
          </p:nvSpPr>
          <p:spPr bwMode="auto">
            <a:xfrm>
              <a:off x="3216" y="1440"/>
              <a:ext cx="0" cy="240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spAutoFit/>
            </a:bodyPr>
            <a:lstStyle/>
            <a:p>
              <a:endParaRPr lang="en-US"/>
            </a:p>
          </p:txBody>
        </p:sp>
      </p:grpSp>
      <p:sp>
        <p:nvSpPr>
          <p:cNvPr id="159753" name="Text Box 22">
            <a:extLst>
              <a:ext uri="{FF2B5EF4-FFF2-40B4-BE49-F238E27FC236}">
                <a16:creationId xmlns:a16="http://schemas.microsoft.com/office/drawing/2014/main" id="{55BC745C-788C-8645-9B7D-DF3DACB39662}"/>
              </a:ext>
            </a:extLst>
          </p:cNvPr>
          <p:cNvSpPr txBox="1">
            <a:spLocks noChangeArrowheads="1"/>
          </p:cNvSpPr>
          <p:nvPr/>
        </p:nvSpPr>
        <p:spPr bwMode="auto">
          <a:xfrm>
            <a:off x="2057401" y="30163"/>
            <a:ext cx="5191125"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spcBef>
                <a:spcPct val="50000"/>
              </a:spcBef>
            </a:pPr>
            <a:r>
              <a:rPr lang="en-US" altLang="zh-CN" sz="2800" b="1">
                <a:solidFill>
                  <a:srgbClr val="3333FF"/>
                </a:solidFill>
                <a:latin typeface="宋体" panose="02010600030101010101" pitchFamily="2" charset="-122"/>
              </a:rPr>
              <a:t>2.7 </a:t>
            </a:r>
            <a:r>
              <a:rPr lang="zh-CN" altLang="en-US" sz="2800" b="1">
                <a:solidFill>
                  <a:srgbClr val="3333FF"/>
                </a:solidFill>
                <a:latin typeface="宋体" panose="02010600030101010101" pitchFamily="2" charset="-122"/>
              </a:rPr>
              <a:t>线程</a:t>
            </a:r>
            <a:endParaRPr lang="zh-CN" altLang="en-US" b="1">
              <a:solidFill>
                <a:srgbClr val="FF0000"/>
              </a:solidFill>
            </a:endParaRPr>
          </a:p>
        </p:txBody>
      </p:sp>
      <p:sp>
        <p:nvSpPr>
          <p:cNvPr id="159754" name="灯片编号占位符 3">
            <a:extLst>
              <a:ext uri="{FF2B5EF4-FFF2-40B4-BE49-F238E27FC236}">
                <a16:creationId xmlns:a16="http://schemas.microsoft.com/office/drawing/2014/main" id="{C4C8447C-43C3-5D4E-A3E2-173D067F7D10}"/>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458EDB7F-5CF0-6D4D-AB08-41CBE6963B6E}" type="slidenum">
              <a:rPr lang="zh-CN" altLang="en-US" sz="1800"/>
              <a:pPr/>
              <a:t>54</a:t>
            </a:fld>
            <a:endParaRPr lang="en-US" altLang="zh-CN" sz="1800"/>
          </a:p>
        </p:txBody>
      </p:sp>
    </p:spTree>
    <p:extLst>
      <p:ext uri="{BB962C8B-B14F-4D97-AF65-F5344CB8AC3E}">
        <p14:creationId xmlns:p14="http://schemas.microsoft.com/office/powerpoint/2010/main" val="3052727605"/>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05161"/>
                                        </p:tgtEl>
                                        <p:attrNameLst>
                                          <p:attrName>style.visibility</p:attrName>
                                        </p:attrNameLst>
                                      </p:cBhvr>
                                      <p:to>
                                        <p:strVal val="visible"/>
                                      </p:to>
                                    </p:set>
                                    <p:animEffect transition="in" filter="dissolve">
                                      <p:cBhvr>
                                        <p:cTn id="7" dur="500"/>
                                        <p:tgtEl>
                                          <p:spTgt spid="305161"/>
                                        </p:tgtEl>
                                      </p:cBhvr>
                                    </p:animEffect>
                                  </p:childTnLst>
                                </p:cTn>
                              </p:par>
                            </p:childTnLst>
                          </p:cTn>
                        </p:par>
                        <p:par>
                          <p:cTn id="8" fill="hold" nodeType="afterGroup">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305159"/>
                                        </p:tgtEl>
                                        <p:attrNameLst>
                                          <p:attrName>style.visibility</p:attrName>
                                        </p:attrNameLst>
                                      </p:cBhvr>
                                      <p:to>
                                        <p:strVal val="visible"/>
                                      </p:to>
                                    </p:set>
                                    <p:animEffect transition="in" filter="dissolve">
                                      <p:cBhvr>
                                        <p:cTn id="11" dur="500"/>
                                        <p:tgtEl>
                                          <p:spTgt spid="305159"/>
                                        </p:tgtEl>
                                      </p:cBhvr>
                                    </p:animEffect>
                                  </p:childTnLst>
                                </p:cTn>
                              </p:par>
                            </p:childTnLst>
                          </p:cTn>
                        </p:par>
                      </p:childTnLst>
                    </p:cTn>
                  </p:par>
                  <p:par>
                    <p:cTn id="12" fill="hold" nodeType="clickPar">
                      <p:stCondLst>
                        <p:cond delay="indefinite"/>
                      </p:stCondLst>
                      <p:childTnLst>
                        <p:par>
                          <p:cTn id="13" fill="hold" nodeType="withGroup">
                            <p:stCondLst>
                              <p:cond delay="0"/>
                            </p:stCondLst>
                            <p:childTnLst>
                              <p:par>
                                <p:cTn id="14" presetID="9" presetClass="entr" presetSubtype="0" fill="hold"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dissolve">
                                      <p:cBhvr>
                                        <p:cTn id="16" dur="500"/>
                                        <p:tgtEl>
                                          <p:spTgt spid="2"/>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305162"/>
                                        </p:tgtEl>
                                        <p:attrNameLst>
                                          <p:attrName>style.visibility</p:attrName>
                                        </p:attrNameLst>
                                      </p:cBhvr>
                                      <p:to>
                                        <p:strVal val="visible"/>
                                      </p:to>
                                    </p:set>
                                    <p:animEffect transition="in" filter="dissolve">
                                      <p:cBhvr>
                                        <p:cTn id="21" dur="500"/>
                                        <p:tgtEl>
                                          <p:spTgt spid="305162"/>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16" presetClass="entr" presetSubtype="37" fill="hold" grpId="0" nodeType="clickEffect">
                                  <p:stCondLst>
                                    <p:cond delay="0"/>
                                  </p:stCondLst>
                                  <p:childTnLst>
                                    <p:set>
                                      <p:cBhvr>
                                        <p:cTn id="25" dur="1" fill="hold">
                                          <p:stCondLst>
                                            <p:cond delay="0"/>
                                          </p:stCondLst>
                                        </p:cTn>
                                        <p:tgtEl>
                                          <p:spTgt spid="305160">
                                            <p:txEl>
                                              <p:pRg st="0" end="0"/>
                                            </p:txEl>
                                          </p:spTgt>
                                        </p:tgtEl>
                                        <p:attrNameLst>
                                          <p:attrName>style.visibility</p:attrName>
                                        </p:attrNameLst>
                                      </p:cBhvr>
                                      <p:to>
                                        <p:strVal val="visible"/>
                                      </p:to>
                                    </p:set>
                                    <p:animEffect transition="in" filter="barn(outVertical)">
                                      <p:cBhvr>
                                        <p:cTn id="26" dur="500"/>
                                        <p:tgtEl>
                                          <p:spTgt spid="305160">
                                            <p:txEl>
                                              <p:pRg st="0" end="0"/>
                                            </p:txEl>
                                          </p:spTgt>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16" presetClass="entr" presetSubtype="37" fill="hold" grpId="0" nodeType="clickEffect">
                                  <p:stCondLst>
                                    <p:cond delay="0"/>
                                  </p:stCondLst>
                                  <p:childTnLst>
                                    <p:set>
                                      <p:cBhvr>
                                        <p:cTn id="30" dur="1" fill="hold">
                                          <p:stCondLst>
                                            <p:cond delay="0"/>
                                          </p:stCondLst>
                                        </p:cTn>
                                        <p:tgtEl>
                                          <p:spTgt spid="305160">
                                            <p:txEl>
                                              <p:pRg st="2" end="2"/>
                                            </p:txEl>
                                          </p:spTgt>
                                        </p:tgtEl>
                                        <p:attrNameLst>
                                          <p:attrName>style.visibility</p:attrName>
                                        </p:attrNameLst>
                                      </p:cBhvr>
                                      <p:to>
                                        <p:strVal val="visible"/>
                                      </p:to>
                                    </p:set>
                                    <p:animEffect transition="in" filter="barn(outVertical)">
                                      <p:cBhvr>
                                        <p:cTn id="31" dur="500"/>
                                        <p:tgtEl>
                                          <p:spTgt spid="305160">
                                            <p:txEl>
                                              <p:pRg st="2" end="2"/>
                                            </p:txEl>
                                          </p:spTgt>
                                        </p:tgtEl>
                                      </p:cBhvr>
                                    </p:animEffect>
                                  </p:childTnLst>
                                </p:cTn>
                              </p:par>
                            </p:childTnLst>
                          </p:cTn>
                        </p:par>
                      </p:childTnLst>
                    </p:cTn>
                  </p:par>
                  <p:par>
                    <p:cTn id="32" fill="hold" nodeType="clickPar">
                      <p:stCondLst>
                        <p:cond delay="indefinite"/>
                      </p:stCondLst>
                      <p:childTnLst>
                        <p:par>
                          <p:cTn id="33" fill="hold" nodeType="withGroup">
                            <p:stCondLst>
                              <p:cond delay="0"/>
                            </p:stCondLst>
                            <p:childTnLst>
                              <p:par>
                                <p:cTn id="34" presetID="16" presetClass="entr" presetSubtype="37" fill="hold" grpId="0" nodeType="clickEffect">
                                  <p:stCondLst>
                                    <p:cond delay="0"/>
                                  </p:stCondLst>
                                  <p:childTnLst>
                                    <p:set>
                                      <p:cBhvr>
                                        <p:cTn id="35" dur="1" fill="hold">
                                          <p:stCondLst>
                                            <p:cond delay="0"/>
                                          </p:stCondLst>
                                        </p:cTn>
                                        <p:tgtEl>
                                          <p:spTgt spid="305160">
                                            <p:txEl>
                                              <p:pRg st="4" end="4"/>
                                            </p:txEl>
                                          </p:spTgt>
                                        </p:tgtEl>
                                        <p:attrNameLst>
                                          <p:attrName>style.visibility</p:attrName>
                                        </p:attrNameLst>
                                      </p:cBhvr>
                                      <p:to>
                                        <p:strVal val="visible"/>
                                      </p:to>
                                    </p:set>
                                    <p:animEffect transition="in" filter="barn(outVertical)">
                                      <p:cBhvr>
                                        <p:cTn id="36" dur="500"/>
                                        <p:tgtEl>
                                          <p:spTgt spid="305160">
                                            <p:txEl>
                                              <p:pRg st="4" end="4"/>
                                            </p:txEl>
                                          </p:spTgt>
                                        </p:tgtEl>
                                      </p:cBhvr>
                                    </p:animEffect>
                                  </p:childTnLst>
                                </p:cTn>
                              </p:par>
                            </p:childTnLst>
                          </p:cTn>
                        </p:par>
                      </p:childTnLst>
                    </p:cTn>
                  </p:par>
                  <p:par>
                    <p:cTn id="37" fill="hold" nodeType="clickPar">
                      <p:stCondLst>
                        <p:cond delay="indefinite"/>
                      </p:stCondLst>
                      <p:childTnLst>
                        <p:par>
                          <p:cTn id="38" fill="hold" nodeType="withGroup">
                            <p:stCondLst>
                              <p:cond delay="0"/>
                            </p:stCondLst>
                            <p:childTnLst>
                              <p:par>
                                <p:cTn id="39" presetID="16" presetClass="entr" presetSubtype="37" fill="hold" grpId="0" nodeType="clickEffect">
                                  <p:stCondLst>
                                    <p:cond delay="0"/>
                                  </p:stCondLst>
                                  <p:childTnLst>
                                    <p:set>
                                      <p:cBhvr>
                                        <p:cTn id="40" dur="1" fill="hold">
                                          <p:stCondLst>
                                            <p:cond delay="0"/>
                                          </p:stCondLst>
                                        </p:cTn>
                                        <p:tgtEl>
                                          <p:spTgt spid="305160">
                                            <p:txEl>
                                              <p:pRg st="6" end="6"/>
                                            </p:txEl>
                                          </p:spTgt>
                                        </p:tgtEl>
                                        <p:attrNameLst>
                                          <p:attrName>style.visibility</p:attrName>
                                        </p:attrNameLst>
                                      </p:cBhvr>
                                      <p:to>
                                        <p:strVal val="visible"/>
                                      </p:to>
                                    </p:set>
                                    <p:animEffect transition="in" filter="barn(outVertical)">
                                      <p:cBhvr>
                                        <p:cTn id="41" dur="500"/>
                                        <p:tgtEl>
                                          <p:spTgt spid="30516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5159" grpId="0" animBg="1" autoUpdateAnimBg="0"/>
      <p:bldP spid="305160" grpId="0" build="p" autoUpdateAnimBg="0"/>
      <p:bldP spid="305161" grpId="0" animBg="1" autoUpdateAnimBg="0"/>
      <p:bldP spid="305162" grpId="0" animBg="1" autoUpdateAnimBg="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Text Box 2">
            <a:extLst>
              <a:ext uri="{FF2B5EF4-FFF2-40B4-BE49-F238E27FC236}">
                <a16:creationId xmlns:a16="http://schemas.microsoft.com/office/drawing/2014/main" id="{01F96D9E-E1A3-6A41-AFAC-D200AF1E4A65}"/>
              </a:ext>
            </a:extLst>
          </p:cNvPr>
          <p:cNvSpPr txBox="1">
            <a:spLocks noChangeArrowheads="1"/>
          </p:cNvSpPr>
          <p:nvPr/>
        </p:nvSpPr>
        <p:spPr bwMode="auto">
          <a:xfrm>
            <a:off x="1828800" y="1"/>
            <a:ext cx="86106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eaLnBrk="1" hangingPunct="1">
              <a:spcBef>
                <a:spcPct val="50000"/>
              </a:spcBef>
            </a:pPr>
            <a:r>
              <a:rPr lang="zh-CN" altLang="en-US" sz="2800" b="1">
                <a:solidFill>
                  <a:srgbClr val="0000FF"/>
                </a:solidFill>
                <a:latin typeface="Arial" panose="020B0604020202020204" pitchFamily="34" charset="0"/>
                <a:ea typeface="幼圆" pitchFamily="49" charset="-122"/>
              </a:rPr>
              <a:t>本章结束了，你应该能够：</a:t>
            </a:r>
          </a:p>
        </p:txBody>
      </p:sp>
      <p:sp>
        <p:nvSpPr>
          <p:cNvPr id="307203" name="Text Box 3">
            <a:extLst>
              <a:ext uri="{FF2B5EF4-FFF2-40B4-BE49-F238E27FC236}">
                <a16:creationId xmlns:a16="http://schemas.microsoft.com/office/drawing/2014/main" id="{FFA0E1AA-5A51-F548-8296-83EF7A239F74}"/>
              </a:ext>
            </a:extLst>
          </p:cNvPr>
          <p:cNvSpPr txBox="1">
            <a:spLocks noChangeArrowheads="1"/>
          </p:cNvSpPr>
          <p:nvPr/>
        </p:nvSpPr>
        <p:spPr bwMode="auto">
          <a:xfrm>
            <a:off x="2209800" y="620714"/>
            <a:ext cx="8153400" cy="5927725"/>
          </a:xfrm>
          <a:prstGeom prst="rect">
            <a:avLst/>
          </a:prstGeom>
          <a:noFill/>
          <a:ln w="12700">
            <a:noFill/>
            <a:miter lim="800000"/>
            <a:headEnd/>
            <a:tailEnd/>
          </a:ln>
          <a:effectLst/>
        </p:spPr>
        <p:txBody>
          <a:bodyPr>
            <a:spAutoFit/>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pPr>
              <a:lnSpc>
                <a:spcPts val="3500"/>
              </a:lnSpc>
              <a:buFont typeface="Wingdings" pitchFamily="2" charset="2"/>
              <a:buChar char="Ø"/>
            </a:pPr>
            <a:r>
              <a:rPr lang="zh-CN" altLang="en-US" b="1" dirty="0">
                <a:solidFill>
                  <a:srgbClr val="0000FF"/>
                </a:solidFill>
                <a:latin typeface="华文楷体" panose="02010600040101010101" pitchFamily="2" charset="-122"/>
                <a:ea typeface="华文楷体" panose="02010600040101010101" pitchFamily="2" charset="-122"/>
              </a:rPr>
              <a:t>理解</a:t>
            </a:r>
            <a:r>
              <a:rPr lang="zh-CN" altLang="zh-CN" b="1" dirty="0">
                <a:solidFill>
                  <a:srgbClr val="0000FF"/>
                </a:solidFill>
                <a:latin typeface="华文楷体" panose="02010600040101010101" pitchFamily="2" charset="-122"/>
                <a:ea typeface="华文楷体" panose="02010600040101010101" pitchFamily="2" charset="-122"/>
              </a:rPr>
              <a:t>：</a:t>
            </a:r>
            <a:endParaRPr lang="en-US" altLang="zh-CN" b="1" dirty="0">
              <a:solidFill>
                <a:srgbClr val="0000FF"/>
              </a:solidFill>
              <a:latin typeface="华文楷体" panose="02010600040101010101" pitchFamily="2" charset="-122"/>
              <a:ea typeface="华文楷体" panose="02010600040101010101" pitchFamily="2" charset="-122"/>
            </a:endParaRPr>
          </a:p>
          <a:p>
            <a:pPr lvl="2">
              <a:lnSpc>
                <a:spcPts val="3500"/>
              </a:lnSpc>
              <a:buClr>
                <a:srgbClr val="FF00FF"/>
              </a:buClr>
              <a:buFont typeface="Wingdings" pitchFamily="2" charset="2"/>
              <a:buChar char="Ø"/>
            </a:pPr>
            <a:r>
              <a:rPr lang="zh-CN" altLang="zh-CN" b="1" dirty="0">
                <a:solidFill>
                  <a:srgbClr val="171D17"/>
                </a:solidFill>
                <a:latin typeface="华文楷体" panose="02010600040101010101" pitchFamily="2" charset="-122"/>
                <a:ea typeface="华文楷体" panose="02010600040101010101" pitchFamily="2" charset="-122"/>
              </a:rPr>
              <a:t>程序的顺序执行</a:t>
            </a:r>
            <a:r>
              <a:rPr lang="zh-CN" altLang="en-US" b="1" dirty="0">
                <a:solidFill>
                  <a:srgbClr val="171D17"/>
                </a:solidFill>
                <a:latin typeface="华文楷体" panose="02010600040101010101" pitchFamily="2" charset="-122"/>
                <a:ea typeface="华文楷体" panose="02010600040101010101" pitchFamily="2" charset="-122"/>
              </a:rPr>
              <a:t>、</a:t>
            </a:r>
            <a:r>
              <a:rPr lang="zh-CN" altLang="zh-CN" b="1" dirty="0">
                <a:solidFill>
                  <a:srgbClr val="171D17"/>
                </a:solidFill>
                <a:latin typeface="华文楷体" panose="02010600040101010101" pitchFamily="2" charset="-122"/>
                <a:ea typeface="华文楷体" panose="02010600040101010101" pitchFamily="2" charset="-122"/>
              </a:rPr>
              <a:t>并发执行</a:t>
            </a:r>
            <a:r>
              <a:rPr lang="zh-CN" altLang="en-US" b="1" dirty="0">
                <a:solidFill>
                  <a:srgbClr val="171D17"/>
                </a:solidFill>
                <a:latin typeface="华文楷体" panose="02010600040101010101" pitchFamily="2" charset="-122"/>
                <a:ea typeface="华文楷体" panose="02010600040101010101" pitchFamily="2" charset="-122"/>
              </a:rPr>
              <a:t>及特征。</a:t>
            </a:r>
            <a:endParaRPr lang="en-US" altLang="zh-CN" b="1" dirty="0">
              <a:solidFill>
                <a:srgbClr val="171D17"/>
              </a:solidFill>
              <a:latin typeface="华文楷体" panose="02010600040101010101" pitchFamily="2" charset="-122"/>
              <a:ea typeface="华文楷体" panose="02010600040101010101" pitchFamily="2" charset="-122"/>
            </a:endParaRPr>
          </a:p>
          <a:p>
            <a:pPr lvl="2">
              <a:lnSpc>
                <a:spcPts val="3500"/>
              </a:lnSpc>
              <a:buClr>
                <a:srgbClr val="FF00FF"/>
              </a:buClr>
              <a:buFont typeface="Wingdings" pitchFamily="2" charset="2"/>
              <a:buChar char="Ø"/>
            </a:pPr>
            <a:r>
              <a:rPr lang="zh-CN" altLang="zh-CN" b="1" dirty="0">
                <a:solidFill>
                  <a:srgbClr val="171D17"/>
                </a:solidFill>
                <a:latin typeface="华文楷体" panose="02010600040101010101" pitchFamily="2" charset="-122"/>
                <a:ea typeface="华文楷体" panose="02010600040101010101" pitchFamily="2" charset="-122"/>
              </a:rPr>
              <a:t>进程；进程控制块；进程实体；原语；原子操作；进程状态及转换</a:t>
            </a:r>
            <a:r>
              <a:rPr lang="zh-CN" altLang="en-US" b="1" dirty="0">
                <a:solidFill>
                  <a:srgbClr val="171D17"/>
                </a:solidFill>
                <a:latin typeface="华文楷体" panose="02010600040101010101" pitchFamily="2" charset="-122"/>
                <a:ea typeface="华文楷体" panose="02010600040101010101" pitchFamily="2" charset="-122"/>
              </a:rPr>
              <a:t>，以及转换的典型原因。</a:t>
            </a:r>
            <a:endParaRPr lang="en-US" altLang="zh-CN" b="1" dirty="0">
              <a:solidFill>
                <a:srgbClr val="171D17"/>
              </a:solidFill>
              <a:latin typeface="华文楷体" panose="02010600040101010101" pitchFamily="2" charset="-122"/>
              <a:ea typeface="华文楷体" panose="02010600040101010101" pitchFamily="2" charset="-122"/>
            </a:endParaRPr>
          </a:p>
          <a:p>
            <a:pPr lvl="2">
              <a:lnSpc>
                <a:spcPts val="3500"/>
              </a:lnSpc>
              <a:buClr>
                <a:srgbClr val="FF00FF"/>
              </a:buClr>
              <a:buFont typeface="Wingdings" pitchFamily="2" charset="2"/>
              <a:buChar char="Ø"/>
            </a:pPr>
            <a:r>
              <a:rPr lang="zh-CN" altLang="zh-CN" b="1" dirty="0">
                <a:solidFill>
                  <a:srgbClr val="171D17"/>
                </a:solidFill>
                <a:latin typeface="华文楷体" panose="02010600040101010101" pitchFamily="2" charset="-122"/>
                <a:ea typeface="华文楷体" panose="02010600040101010101" pitchFamily="2" charset="-122"/>
              </a:rPr>
              <a:t>进程同步；临界资源；临界区；同步机制的准则；信号量机制；整形信号量；记录型信号量；</a:t>
            </a:r>
            <a:r>
              <a:rPr lang="en-US" altLang="zh-CN" b="1" dirty="0">
                <a:solidFill>
                  <a:srgbClr val="171D17"/>
                </a:solidFill>
                <a:latin typeface="华文楷体" panose="02010600040101010101" pitchFamily="2" charset="-122"/>
                <a:ea typeface="华文楷体" panose="02010600040101010101" pitchFamily="2" charset="-122"/>
              </a:rPr>
              <a:t>AND</a:t>
            </a:r>
            <a:r>
              <a:rPr lang="zh-CN" altLang="zh-CN" b="1" dirty="0">
                <a:solidFill>
                  <a:srgbClr val="171D17"/>
                </a:solidFill>
                <a:latin typeface="华文楷体" panose="02010600040101010101" pitchFamily="2" charset="-122"/>
                <a:ea typeface="华文楷体" panose="02010600040101010101" pitchFamily="2" charset="-122"/>
              </a:rPr>
              <a:t>信号量；经典进程同步问题；进程通信。</a:t>
            </a:r>
            <a:endParaRPr lang="en-US" altLang="zh-CN" b="1" dirty="0">
              <a:solidFill>
                <a:srgbClr val="171D17"/>
              </a:solidFill>
              <a:latin typeface="华文楷体" panose="02010600040101010101" pitchFamily="2" charset="-122"/>
              <a:ea typeface="华文楷体" panose="02010600040101010101" pitchFamily="2" charset="-122"/>
            </a:endParaRPr>
          </a:p>
          <a:p>
            <a:pPr lvl="2">
              <a:lnSpc>
                <a:spcPts val="3500"/>
              </a:lnSpc>
              <a:buClr>
                <a:srgbClr val="FF00FF"/>
              </a:buClr>
              <a:buFont typeface="Wingdings" pitchFamily="2" charset="2"/>
              <a:buChar char="Ø"/>
            </a:pPr>
            <a:r>
              <a:rPr lang="zh-CN" altLang="en-US" b="1" dirty="0">
                <a:solidFill>
                  <a:srgbClr val="171D17"/>
                </a:solidFill>
                <a:latin typeface="华文楷体" panose="02010600040101010101" pitchFamily="2" charset="-122"/>
                <a:ea typeface="华文楷体" panose="02010600040101010101" pitchFamily="2" charset="-122"/>
              </a:rPr>
              <a:t>线程及线程与进程的区别。</a:t>
            </a:r>
            <a:endParaRPr lang="zh-CN" altLang="zh-CN" b="1" dirty="0">
              <a:solidFill>
                <a:srgbClr val="171D17"/>
              </a:solidFill>
              <a:latin typeface="华文楷体" panose="02010600040101010101" pitchFamily="2" charset="-122"/>
              <a:ea typeface="华文楷体" panose="02010600040101010101" pitchFamily="2" charset="-122"/>
            </a:endParaRPr>
          </a:p>
          <a:p>
            <a:pPr>
              <a:lnSpc>
                <a:spcPts val="3500"/>
              </a:lnSpc>
              <a:buClr>
                <a:srgbClr val="0000FF"/>
              </a:buClr>
              <a:buFont typeface="Wingdings" pitchFamily="2" charset="2"/>
              <a:buChar char="Ø"/>
            </a:pPr>
            <a:r>
              <a:rPr lang="zh-CN" altLang="en-US" b="1" dirty="0">
                <a:solidFill>
                  <a:srgbClr val="0000FF"/>
                </a:solidFill>
                <a:latin typeface="华文楷体" panose="02010600040101010101" pitchFamily="2" charset="-122"/>
                <a:ea typeface="华文楷体" panose="02010600040101010101" pitchFamily="2" charset="-122"/>
              </a:rPr>
              <a:t>掌握</a:t>
            </a:r>
            <a:r>
              <a:rPr lang="zh-CN" altLang="zh-CN" b="1" dirty="0">
                <a:solidFill>
                  <a:srgbClr val="0000FF"/>
                </a:solidFill>
                <a:latin typeface="华文楷体" panose="02010600040101010101" pitchFamily="2" charset="-122"/>
                <a:ea typeface="华文楷体" panose="02010600040101010101" pitchFamily="2" charset="-122"/>
              </a:rPr>
              <a:t>：</a:t>
            </a:r>
            <a:r>
              <a:rPr lang="zh-CN" altLang="zh-CN" b="1" dirty="0">
                <a:solidFill>
                  <a:srgbClr val="171D17"/>
                </a:solidFill>
                <a:latin typeface="华文楷体" panose="02010600040101010101" pitchFamily="2" charset="-122"/>
                <a:ea typeface="华文楷体" panose="02010600040101010101" pitchFamily="2" charset="-122"/>
              </a:rPr>
              <a:t>进程的基本概念；</a:t>
            </a:r>
            <a:r>
              <a:rPr lang="en-US" altLang="zh-CN" b="1" dirty="0">
                <a:solidFill>
                  <a:srgbClr val="171D17"/>
                </a:solidFill>
                <a:latin typeface="华文楷体" panose="02010600040101010101" pitchFamily="2" charset="-122"/>
                <a:ea typeface="华文楷体" panose="02010600040101010101" pitchFamily="2" charset="-122"/>
              </a:rPr>
              <a:t>PCB</a:t>
            </a:r>
            <a:r>
              <a:rPr lang="zh-CN" altLang="en-US" b="1" dirty="0">
                <a:solidFill>
                  <a:srgbClr val="171D17"/>
                </a:solidFill>
                <a:latin typeface="华文楷体" panose="02010600040101010101" pitchFamily="2" charset="-122"/>
                <a:ea typeface="华文楷体" panose="02010600040101010101" pitchFamily="2" charset="-122"/>
              </a:rPr>
              <a:t>的作用；</a:t>
            </a:r>
            <a:r>
              <a:rPr lang="zh-CN" altLang="zh-CN" b="1" dirty="0">
                <a:solidFill>
                  <a:srgbClr val="171D17"/>
                </a:solidFill>
                <a:latin typeface="华文楷体" panose="02010600040101010101" pitchFamily="2" charset="-122"/>
                <a:ea typeface="华文楷体" panose="02010600040101010101" pitchFamily="2" charset="-122"/>
              </a:rPr>
              <a:t>进程状态及转换；临界资源；临界区</a:t>
            </a:r>
            <a:r>
              <a:rPr lang="zh-CN" altLang="en-US" b="1" dirty="0">
                <a:solidFill>
                  <a:srgbClr val="171D17"/>
                </a:solidFill>
                <a:latin typeface="华文楷体" panose="02010600040101010101" pitchFamily="2" charset="-122"/>
                <a:ea typeface="华文楷体" panose="02010600040101010101" pitchFamily="2" charset="-122"/>
              </a:rPr>
              <a:t>；</a:t>
            </a:r>
            <a:r>
              <a:rPr lang="zh-CN" altLang="zh-CN" b="1" dirty="0">
                <a:solidFill>
                  <a:srgbClr val="171D17"/>
                </a:solidFill>
                <a:latin typeface="华文楷体" panose="02010600040101010101" pitchFamily="2" charset="-122"/>
                <a:ea typeface="华文楷体" panose="02010600040101010101" pitchFamily="2" charset="-122"/>
              </a:rPr>
              <a:t>信号量机制</a:t>
            </a:r>
            <a:r>
              <a:rPr lang="zh-CN" altLang="en-US" b="1" dirty="0">
                <a:solidFill>
                  <a:srgbClr val="171D17"/>
                </a:solidFill>
                <a:latin typeface="华文楷体" panose="02010600040101010101" pitchFamily="2" charset="-122"/>
                <a:ea typeface="华文楷体" panose="02010600040101010101" pitchFamily="2" charset="-122"/>
              </a:rPr>
              <a:t>及其实现进程同步的基本方法</a:t>
            </a:r>
            <a:r>
              <a:rPr lang="zh-CN" altLang="zh-CN" b="1" dirty="0">
                <a:solidFill>
                  <a:srgbClr val="171D17"/>
                </a:solidFill>
                <a:latin typeface="华文楷体" panose="02010600040101010101" pitchFamily="2" charset="-122"/>
                <a:ea typeface="华文楷体" panose="02010600040101010101" pitchFamily="2" charset="-122"/>
              </a:rPr>
              <a:t>。</a:t>
            </a:r>
          </a:p>
          <a:p>
            <a:pPr>
              <a:lnSpc>
                <a:spcPts val="3500"/>
              </a:lnSpc>
              <a:buClr>
                <a:srgbClr val="0000FF"/>
              </a:buClr>
              <a:buFont typeface="Wingdings" pitchFamily="2" charset="2"/>
              <a:buChar char="Ø"/>
            </a:pPr>
            <a:r>
              <a:rPr lang="zh-CN" altLang="zh-CN" b="1" dirty="0">
                <a:solidFill>
                  <a:srgbClr val="0000FF"/>
                </a:solidFill>
                <a:latin typeface="华文楷体" panose="02010600040101010101" pitchFamily="2" charset="-122"/>
                <a:ea typeface="华文楷体" panose="02010600040101010101" pitchFamily="2" charset="-122"/>
              </a:rPr>
              <a:t>应用：</a:t>
            </a:r>
            <a:r>
              <a:rPr lang="zh-CN" altLang="zh-CN" b="1" dirty="0">
                <a:solidFill>
                  <a:srgbClr val="171D17"/>
                </a:solidFill>
                <a:latin typeface="华文楷体" panose="02010600040101010101" pitchFamily="2" charset="-122"/>
                <a:ea typeface="华文楷体" panose="02010600040101010101" pitchFamily="2" charset="-122"/>
              </a:rPr>
              <a:t>应用信号量机制解决进程同步问题。</a:t>
            </a:r>
            <a:endParaRPr lang="zh-CN" altLang="en-US" b="1" dirty="0">
              <a:solidFill>
                <a:srgbClr val="0000FF"/>
              </a:solidFill>
              <a:effectLst>
                <a:outerShdw blurRad="38100" dist="38100" dir="2700000" algn="tl">
                  <a:srgbClr val="C0C0C0"/>
                </a:outerShdw>
              </a:effectLst>
              <a:latin typeface="华文楷体" panose="02010600040101010101" pitchFamily="2" charset="-122"/>
              <a:ea typeface="华文楷体" panose="02010600040101010101" pitchFamily="2" charset="-122"/>
            </a:endParaRPr>
          </a:p>
        </p:txBody>
      </p:sp>
      <p:sp>
        <p:nvSpPr>
          <p:cNvPr id="160772" name="灯片编号占位符 3">
            <a:extLst>
              <a:ext uri="{FF2B5EF4-FFF2-40B4-BE49-F238E27FC236}">
                <a16:creationId xmlns:a16="http://schemas.microsoft.com/office/drawing/2014/main" id="{2D2C4283-0DDE-C643-A879-C097060A38F5}"/>
              </a:ext>
            </a:extLst>
          </p:cNvPr>
          <p:cNvSpPr txBox="1">
            <a:spLocks/>
          </p:cNvSpPr>
          <p:nvPr/>
        </p:nvSpPr>
        <p:spPr bwMode="auto">
          <a:xfrm>
            <a:off x="9912351" y="6308726"/>
            <a:ext cx="576263"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hlink"/>
                </a:solidFill>
                <a:latin typeface="Arial Narrow" panose="020B0604020202020204" pitchFamily="34" charset="0"/>
                <a:ea typeface="宋体" panose="02010600030101010101" pitchFamily="2" charset="-122"/>
              </a:defRPr>
            </a:lvl1pPr>
            <a:lvl2pPr marL="742950" indent="-285750">
              <a:defRPr kumimoji="1" sz="2400">
                <a:solidFill>
                  <a:schemeClr val="hlink"/>
                </a:solidFill>
                <a:latin typeface="Arial Narrow" panose="020B0604020202020204" pitchFamily="34" charset="0"/>
                <a:ea typeface="宋体" panose="02010600030101010101" pitchFamily="2" charset="-122"/>
              </a:defRPr>
            </a:lvl2pPr>
            <a:lvl3pPr marL="1143000" indent="-228600">
              <a:defRPr kumimoji="1" sz="2400">
                <a:solidFill>
                  <a:schemeClr val="hlink"/>
                </a:solidFill>
                <a:latin typeface="Arial Narrow" panose="020B0604020202020204" pitchFamily="34" charset="0"/>
                <a:ea typeface="宋体" panose="02010600030101010101" pitchFamily="2" charset="-122"/>
              </a:defRPr>
            </a:lvl3pPr>
            <a:lvl4pPr marL="1600200" indent="-228600">
              <a:defRPr kumimoji="1" sz="2400">
                <a:solidFill>
                  <a:schemeClr val="hlink"/>
                </a:solidFill>
                <a:latin typeface="Arial Narrow" panose="020B0604020202020204" pitchFamily="34" charset="0"/>
                <a:ea typeface="宋体" panose="02010600030101010101" pitchFamily="2" charset="-122"/>
              </a:defRPr>
            </a:lvl4pPr>
            <a:lvl5pPr marL="2057400" indent="-228600">
              <a:defRPr kumimoji="1" sz="2400">
                <a:solidFill>
                  <a:schemeClr val="hlink"/>
                </a:solidFill>
                <a:latin typeface="Arial Narrow" panose="020B060402020202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hlink"/>
                </a:solidFill>
                <a:latin typeface="Arial Narrow" panose="020B0604020202020204" pitchFamily="34" charset="0"/>
                <a:ea typeface="宋体" panose="02010600030101010101" pitchFamily="2" charset="-122"/>
              </a:defRPr>
            </a:lvl9pPr>
          </a:lstStyle>
          <a:p>
            <a:fld id="{E1913B91-3D93-7D49-A4B9-36D4C41437EE}" type="slidenum">
              <a:rPr lang="zh-CN" altLang="en-US" sz="1800"/>
              <a:pPr/>
              <a:t>55</a:t>
            </a:fld>
            <a:endParaRPr lang="en-US" altLang="zh-CN" sz="1800"/>
          </a:p>
        </p:txBody>
      </p:sp>
    </p:spTree>
    <p:extLst>
      <p:ext uri="{BB962C8B-B14F-4D97-AF65-F5344CB8AC3E}">
        <p14:creationId xmlns:p14="http://schemas.microsoft.com/office/powerpoint/2010/main" val="378503782"/>
      </p:ext>
    </p:extLst>
  </p:cSld>
  <p:clrMapOvr>
    <a:masterClrMapping/>
  </p:clrMapOvr>
  <p:transition>
    <p:random/>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507B3-130E-E148-ADE0-ADEEB86344BE}"/>
              </a:ext>
            </a:extLst>
          </p:cNvPr>
          <p:cNvSpPr>
            <a:spLocks noGrp="1"/>
          </p:cNvSpPr>
          <p:nvPr>
            <p:ph type="title"/>
          </p:nvPr>
        </p:nvSpPr>
        <p:spPr/>
        <p:txBody>
          <a:bodyPr/>
          <a:lstStyle/>
          <a:p>
            <a:r>
              <a:rPr lang="zh-TW" altLang="en-US" dirty="0"/>
              <a:t>进程的控制结构</a:t>
            </a:r>
            <a:r>
              <a:rPr lang="en-US" altLang="zh-TW" dirty="0"/>
              <a:t>/</a:t>
            </a:r>
            <a:r>
              <a:rPr lang="zh-TW" altLang="en-US" dirty="0"/>
              <a:t>数据结构</a:t>
            </a:r>
            <a:endParaRPr lang="zh-TW" altLang="en-US" dirty="0">
              <a:effectLst/>
            </a:endParaRPr>
          </a:p>
        </p:txBody>
      </p:sp>
      <p:sp>
        <p:nvSpPr>
          <p:cNvPr id="3" name="Slide Number Placeholder 2">
            <a:extLst>
              <a:ext uri="{FF2B5EF4-FFF2-40B4-BE49-F238E27FC236}">
                <a16:creationId xmlns:a16="http://schemas.microsoft.com/office/drawing/2014/main" id="{F58B83CC-D882-2F4D-9D88-77166DA3E778}"/>
              </a:ext>
            </a:extLst>
          </p:cNvPr>
          <p:cNvSpPr>
            <a:spLocks noGrp="1"/>
          </p:cNvSpPr>
          <p:nvPr>
            <p:ph type="sldNum" sz="quarter" idx="12"/>
          </p:nvPr>
        </p:nvSpPr>
        <p:spPr/>
        <p:txBody>
          <a:bodyPr/>
          <a:lstStyle/>
          <a:p>
            <a:fld id="{C306F920-8F9B-6440-868E-E05577D2AEEB}" type="slidenum">
              <a:rPr lang="zh-CN" altLang="en-US" smtClean="0"/>
              <a:pPr/>
              <a:t>6</a:t>
            </a:fld>
            <a:endParaRPr lang="en-US" altLang="zh-CN"/>
          </a:p>
        </p:txBody>
      </p:sp>
      <p:pic>
        <p:nvPicPr>
          <p:cNvPr id="8" name="Picture 7">
            <a:extLst>
              <a:ext uri="{FF2B5EF4-FFF2-40B4-BE49-F238E27FC236}">
                <a16:creationId xmlns:a16="http://schemas.microsoft.com/office/drawing/2014/main" id="{123388AD-622F-9940-B28E-CD9C7F906C1C}"/>
              </a:ext>
            </a:extLst>
          </p:cNvPr>
          <p:cNvPicPr>
            <a:picLocks noChangeAspect="1"/>
          </p:cNvPicPr>
          <p:nvPr/>
        </p:nvPicPr>
        <p:blipFill rotWithShape="1">
          <a:blip r:embed="rId2"/>
          <a:srcRect l="-1" t="63620" r="80108" b="206"/>
          <a:stretch/>
        </p:blipFill>
        <p:spPr>
          <a:xfrm>
            <a:off x="611225" y="1976965"/>
            <a:ext cx="2172408" cy="3252235"/>
          </a:xfrm>
          <a:prstGeom prst="rect">
            <a:avLst/>
          </a:prstGeom>
        </p:spPr>
      </p:pic>
      <p:pic>
        <p:nvPicPr>
          <p:cNvPr id="10" name="Picture 9">
            <a:extLst>
              <a:ext uri="{FF2B5EF4-FFF2-40B4-BE49-F238E27FC236}">
                <a16:creationId xmlns:a16="http://schemas.microsoft.com/office/drawing/2014/main" id="{4C47293A-511D-BE40-AF99-840625928A5D}"/>
              </a:ext>
            </a:extLst>
          </p:cNvPr>
          <p:cNvPicPr>
            <a:picLocks noChangeAspect="1"/>
          </p:cNvPicPr>
          <p:nvPr/>
        </p:nvPicPr>
        <p:blipFill rotWithShape="1">
          <a:blip r:embed="rId2"/>
          <a:srcRect l="19892" t="63620" r="-449" b="206"/>
          <a:stretch/>
        </p:blipFill>
        <p:spPr>
          <a:xfrm>
            <a:off x="2783633" y="1976965"/>
            <a:ext cx="8797142" cy="3252235"/>
          </a:xfrm>
          <a:prstGeom prst="rect">
            <a:avLst/>
          </a:prstGeom>
        </p:spPr>
      </p:pic>
    </p:spTree>
    <p:extLst>
      <p:ext uri="{BB962C8B-B14F-4D97-AF65-F5344CB8AC3E}">
        <p14:creationId xmlns:p14="http://schemas.microsoft.com/office/powerpoint/2010/main" val="375151525"/>
      </p:ext>
    </p:extLst>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dissolv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507B3-130E-E148-ADE0-ADEEB86344BE}"/>
              </a:ext>
            </a:extLst>
          </p:cNvPr>
          <p:cNvSpPr>
            <a:spLocks noGrp="1"/>
          </p:cNvSpPr>
          <p:nvPr>
            <p:ph type="title"/>
          </p:nvPr>
        </p:nvSpPr>
        <p:spPr/>
        <p:txBody>
          <a:bodyPr/>
          <a:lstStyle/>
          <a:p>
            <a:r>
              <a:rPr lang="zh-TW" altLang="en-US" sz="2800" dirty="0"/>
              <a:t>进程的控制</a:t>
            </a:r>
            <a:r>
              <a:rPr lang="en-US" altLang="zh-TW" sz="2800" dirty="0"/>
              <a:t>(</a:t>
            </a:r>
            <a:r>
              <a:rPr lang="zh-TW" altLang="en-US" sz="2800" dirty="0"/>
              <a:t>也就是进程的创建、终止、阻塞、唤醒的过程</a:t>
            </a:r>
            <a:r>
              <a:rPr lang="en-US" altLang="zh-TW" sz="2800" dirty="0"/>
              <a:t>) </a:t>
            </a:r>
            <a:endParaRPr lang="zh-TW" altLang="en-US" sz="2800" dirty="0">
              <a:effectLst/>
            </a:endParaRPr>
          </a:p>
        </p:txBody>
      </p:sp>
      <p:sp>
        <p:nvSpPr>
          <p:cNvPr id="3" name="Slide Number Placeholder 2">
            <a:extLst>
              <a:ext uri="{FF2B5EF4-FFF2-40B4-BE49-F238E27FC236}">
                <a16:creationId xmlns:a16="http://schemas.microsoft.com/office/drawing/2014/main" id="{F58B83CC-D882-2F4D-9D88-77166DA3E778}"/>
              </a:ext>
            </a:extLst>
          </p:cNvPr>
          <p:cNvSpPr>
            <a:spLocks noGrp="1"/>
          </p:cNvSpPr>
          <p:nvPr>
            <p:ph type="sldNum" sz="quarter" idx="12"/>
          </p:nvPr>
        </p:nvSpPr>
        <p:spPr/>
        <p:txBody>
          <a:bodyPr/>
          <a:lstStyle/>
          <a:p>
            <a:fld id="{C306F920-8F9B-6440-868E-E05577D2AEEB}" type="slidenum">
              <a:rPr lang="zh-CN" altLang="en-US" smtClean="0"/>
              <a:pPr/>
              <a:t>7</a:t>
            </a:fld>
            <a:endParaRPr lang="en-US" altLang="zh-CN"/>
          </a:p>
        </p:txBody>
      </p:sp>
      <p:grpSp>
        <p:nvGrpSpPr>
          <p:cNvPr id="6" name="Group 5">
            <a:extLst>
              <a:ext uri="{FF2B5EF4-FFF2-40B4-BE49-F238E27FC236}">
                <a16:creationId xmlns:a16="http://schemas.microsoft.com/office/drawing/2014/main" id="{12A34AF5-95F4-8D44-8F00-21922597CA15}"/>
              </a:ext>
            </a:extLst>
          </p:cNvPr>
          <p:cNvGrpSpPr/>
          <p:nvPr/>
        </p:nvGrpSpPr>
        <p:grpSpPr>
          <a:xfrm>
            <a:off x="229187" y="1339553"/>
            <a:ext cx="11700346" cy="5103796"/>
            <a:chOff x="229187" y="1339553"/>
            <a:chExt cx="11700346" cy="5103796"/>
          </a:xfrm>
        </p:grpSpPr>
        <p:pic>
          <p:nvPicPr>
            <p:cNvPr id="4" name="Picture 3">
              <a:extLst>
                <a:ext uri="{FF2B5EF4-FFF2-40B4-BE49-F238E27FC236}">
                  <a16:creationId xmlns:a16="http://schemas.microsoft.com/office/drawing/2014/main" id="{B5D89962-A16B-1B4A-8A67-1BAE17B10088}"/>
                </a:ext>
              </a:extLst>
            </p:cNvPr>
            <p:cNvPicPr>
              <a:picLocks noChangeAspect="1"/>
            </p:cNvPicPr>
            <p:nvPr/>
          </p:nvPicPr>
          <p:blipFill>
            <a:blip r:embed="rId3"/>
            <a:stretch>
              <a:fillRect/>
            </a:stretch>
          </p:blipFill>
          <p:spPr>
            <a:xfrm>
              <a:off x="229187" y="1339553"/>
              <a:ext cx="11700346" cy="5103796"/>
            </a:xfrm>
            <a:prstGeom prst="rect">
              <a:avLst/>
            </a:prstGeom>
          </p:spPr>
        </p:pic>
        <p:sp>
          <p:nvSpPr>
            <p:cNvPr id="5" name="Rectangle 4">
              <a:extLst>
                <a:ext uri="{FF2B5EF4-FFF2-40B4-BE49-F238E27FC236}">
                  <a16:creationId xmlns:a16="http://schemas.microsoft.com/office/drawing/2014/main" id="{8C677C44-8BC7-6443-9221-3C1E4EC971F7}"/>
                </a:ext>
              </a:extLst>
            </p:cNvPr>
            <p:cNvSpPr/>
            <p:nvPr/>
          </p:nvSpPr>
          <p:spPr>
            <a:xfrm>
              <a:off x="911424" y="1700808"/>
              <a:ext cx="11018109" cy="474254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grpSp>
      <p:pic>
        <p:nvPicPr>
          <p:cNvPr id="7" name="Picture 6">
            <a:extLst>
              <a:ext uri="{FF2B5EF4-FFF2-40B4-BE49-F238E27FC236}">
                <a16:creationId xmlns:a16="http://schemas.microsoft.com/office/drawing/2014/main" id="{C0B9833B-D8AA-6045-853E-7FEA6667B21A}"/>
              </a:ext>
            </a:extLst>
          </p:cNvPr>
          <p:cNvPicPr>
            <a:picLocks noChangeAspect="1"/>
          </p:cNvPicPr>
          <p:nvPr/>
        </p:nvPicPr>
        <p:blipFill rotWithShape="1">
          <a:blip r:embed="rId3"/>
          <a:srcRect l="5831" t="7079" b="54992"/>
          <a:stretch/>
        </p:blipFill>
        <p:spPr>
          <a:xfrm>
            <a:off x="911424" y="1700808"/>
            <a:ext cx="11018109" cy="1935833"/>
          </a:xfrm>
          <a:prstGeom prst="rect">
            <a:avLst/>
          </a:prstGeom>
        </p:spPr>
      </p:pic>
      <p:pic>
        <p:nvPicPr>
          <p:cNvPr id="8" name="Picture 7">
            <a:extLst>
              <a:ext uri="{FF2B5EF4-FFF2-40B4-BE49-F238E27FC236}">
                <a16:creationId xmlns:a16="http://schemas.microsoft.com/office/drawing/2014/main" id="{1B5CA7A0-4402-3449-B1D1-73D23B47032B}"/>
              </a:ext>
            </a:extLst>
          </p:cNvPr>
          <p:cNvPicPr>
            <a:picLocks noChangeAspect="1"/>
          </p:cNvPicPr>
          <p:nvPr/>
        </p:nvPicPr>
        <p:blipFill rotWithShape="1">
          <a:blip r:embed="rId3"/>
          <a:srcRect l="5831" t="44815" b="357"/>
          <a:stretch/>
        </p:blipFill>
        <p:spPr>
          <a:xfrm>
            <a:off x="911424" y="3645024"/>
            <a:ext cx="11018109" cy="2798325"/>
          </a:xfrm>
          <a:prstGeom prst="rect">
            <a:avLst/>
          </a:prstGeom>
        </p:spPr>
      </p:pic>
    </p:spTree>
    <p:extLst>
      <p:ext uri="{BB962C8B-B14F-4D97-AF65-F5344CB8AC3E}">
        <p14:creationId xmlns:p14="http://schemas.microsoft.com/office/powerpoint/2010/main" val="838800371"/>
      </p:ext>
    </p:extLst>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ppt_y</p:attrName>
                                        </p:attrNameLst>
                                      </p:cBhvr>
                                      <p:tavLst>
                                        <p:tav tm="0">
                                          <p:val>
                                            <p:strVal val="#ppt_y+#ppt_h*1.125000"/>
                                          </p:val>
                                        </p:tav>
                                        <p:tav tm="100000">
                                          <p:val>
                                            <p:strVal val="#ppt_y"/>
                                          </p:val>
                                        </p:tav>
                                      </p:tavLst>
                                    </p:anim>
                                    <p:animEffect transition="in" filter="wipe(up)">
                                      <p:cBhvr>
                                        <p:cTn id="8" dur="500"/>
                                        <p:tgtEl>
                                          <p:spTgt spid="6"/>
                                        </p:tgtEl>
                                      </p:cBhvr>
                                    </p:animEffec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507B3-130E-E148-ADE0-ADEEB86344BE}"/>
              </a:ext>
            </a:extLst>
          </p:cNvPr>
          <p:cNvSpPr>
            <a:spLocks noGrp="1"/>
          </p:cNvSpPr>
          <p:nvPr>
            <p:ph type="title"/>
          </p:nvPr>
        </p:nvSpPr>
        <p:spPr/>
        <p:txBody>
          <a:bodyPr/>
          <a:lstStyle/>
          <a:p>
            <a:r>
              <a:rPr lang="zh-TW" altLang="en-US" sz="2800" dirty="0"/>
              <a:t>进程的控制</a:t>
            </a:r>
            <a:r>
              <a:rPr lang="en-US" altLang="zh-TW" sz="2800" dirty="0"/>
              <a:t>(</a:t>
            </a:r>
            <a:r>
              <a:rPr lang="zh-TW" altLang="en-US" sz="2800" dirty="0"/>
              <a:t>也就是进程的创建、终止、阻塞、唤醒的过程</a:t>
            </a:r>
            <a:r>
              <a:rPr lang="en-US" altLang="zh-TW" sz="2800" dirty="0"/>
              <a:t>) </a:t>
            </a:r>
            <a:endParaRPr lang="zh-TW" altLang="en-US" sz="2800" dirty="0">
              <a:effectLst/>
            </a:endParaRPr>
          </a:p>
        </p:txBody>
      </p:sp>
      <p:sp>
        <p:nvSpPr>
          <p:cNvPr id="3" name="Slide Number Placeholder 2">
            <a:extLst>
              <a:ext uri="{FF2B5EF4-FFF2-40B4-BE49-F238E27FC236}">
                <a16:creationId xmlns:a16="http://schemas.microsoft.com/office/drawing/2014/main" id="{F58B83CC-D882-2F4D-9D88-77166DA3E778}"/>
              </a:ext>
            </a:extLst>
          </p:cNvPr>
          <p:cNvSpPr>
            <a:spLocks noGrp="1"/>
          </p:cNvSpPr>
          <p:nvPr>
            <p:ph type="sldNum" sz="quarter" idx="12"/>
          </p:nvPr>
        </p:nvSpPr>
        <p:spPr/>
        <p:txBody>
          <a:bodyPr/>
          <a:lstStyle/>
          <a:p>
            <a:fld id="{C306F920-8F9B-6440-868E-E05577D2AEEB}" type="slidenum">
              <a:rPr lang="zh-CN" altLang="en-US" smtClean="0"/>
              <a:pPr/>
              <a:t>8</a:t>
            </a:fld>
            <a:endParaRPr lang="en-US" altLang="zh-CN"/>
          </a:p>
        </p:txBody>
      </p:sp>
      <p:pic>
        <p:nvPicPr>
          <p:cNvPr id="4" name="Picture 3">
            <a:extLst>
              <a:ext uri="{FF2B5EF4-FFF2-40B4-BE49-F238E27FC236}">
                <a16:creationId xmlns:a16="http://schemas.microsoft.com/office/drawing/2014/main" id="{B5D89962-A16B-1B4A-8A67-1BAE17B10088}"/>
              </a:ext>
            </a:extLst>
          </p:cNvPr>
          <p:cNvPicPr>
            <a:picLocks noChangeAspect="1"/>
          </p:cNvPicPr>
          <p:nvPr/>
        </p:nvPicPr>
        <p:blipFill rotWithShape="1">
          <a:blip r:embed="rId3"/>
          <a:srcRect b="94333"/>
          <a:stretch/>
        </p:blipFill>
        <p:spPr>
          <a:xfrm>
            <a:off x="229187" y="1339553"/>
            <a:ext cx="11700346" cy="289247"/>
          </a:xfrm>
          <a:prstGeom prst="rect">
            <a:avLst/>
          </a:prstGeom>
        </p:spPr>
      </p:pic>
      <p:pic>
        <p:nvPicPr>
          <p:cNvPr id="7" name="Picture 6">
            <a:extLst>
              <a:ext uri="{FF2B5EF4-FFF2-40B4-BE49-F238E27FC236}">
                <a16:creationId xmlns:a16="http://schemas.microsoft.com/office/drawing/2014/main" id="{DD54DC3B-D2FE-E145-9A88-A126D9D66A2E}"/>
              </a:ext>
            </a:extLst>
          </p:cNvPr>
          <p:cNvPicPr>
            <a:picLocks noChangeAspect="1"/>
          </p:cNvPicPr>
          <p:nvPr/>
        </p:nvPicPr>
        <p:blipFill>
          <a:blip r:embed="rId4"/>
          <a:stretch>
            <a:fillRect/>
          </a:stretch>
        </p:blipFill>
        <p:spPr>
          <a:xfrm>
            <a:off x="229187" y="1628799"/>
            <a:ext cx="11700346" cy="4478261"/>
          </a:xfrm>
          <a:prstGeom prst="rect">
            <a:avLst/>
          </a:prstGeom>
        </p:spPr>
      </p:pic>
    </p:spTree>
    <p:extLst>
      <p:ext uri="{BB962C8B-B14F-4D97-AF65-F5344CB8AC3E}">
        <p14:creationId xmlns:p14="http://schemas.microsoft.com/office/powerpoint/2010/main" val="287765792"/>
      </p:ext>
    </p:extLst>
  </p:cSld>
  <p:clrMapOvr>
    <a:masterClrMapping/>
  </p:clrMapOvr>
  <p:transition>
    <p:random/>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507B3-130E-E148-ADE0-ADEEB86344BE}"/>
              </a:ext>
            </a:extLst>
          </p:cNvPr>
          <p:cNvSpPr>
            <a:spLocks noGrp="1"/>
          </p:cNvSpPr>
          <p:nvPr>
            <p:ph type="title"/>
          </p:nvPr>
        </p:nvSpPr>
        <p:spPr/>
        <p:txBody>
          <a:bodyPr/>
          <a:lstStyle/>
          <a:p>
            <a:r>
              <a:rPr lang="zh-TW" altLang="en-US" sz="2800" dirty="0"/>
              <a:t>进程的控制</a:t>
            </a:r>
            <a:r>
              <a:rPr lang="en-US" altLang="zh-TW" sz="2800" dirty="0"/>
              <a:t>(</a:t>
            </a:r>
            <a:r>
              <a:rPr lang="zh-TW" altLang="en-US" sz="2800" dirty="0"/>
              <a:t>也就是进程的创建、终止、阻塞、唤醒的过程</a:t>
            </a:r>
            <a:r>
              <a:rPr lang="en-US" altLang="zh-TW" sz="2800" dirty="0"/>
              <a:t>) </a:t>
            </a:r>
            <a:endParaRPr lang="zh-TW" altLang="en-US" sz="2800" dirty="0">
              <a:effectLst/>
            </a:endParaRPr>
          </a:p>
        </p:txBody>
      </p:sp>
      <p:sp>
        <p:nvSpPr>
          <p:cNvPr id="3" name="Slide Number Placeholder 2">
            <a:extLst>
              <a:ext uri="{FF2B5EF4-FFF2-40B4-BE49-F238E27FC236}">
                <a16:creationId xmlns:a16="http://schemas.microsoft.com/office/drawing/2014/main" id="{F58B83CC-D882-2F4D-9D88-77166DA3E778}"/>
              </a:ext>
            </a:extLst>
          </p:cNvPr>
          <p:cNvSpPr>
            <a:spLocks noGrp="1"/>
          </p:cNvSpPr>
          <p:nvPr>
            <p:ph type="sldNum" sz="quarter" idx="12"/>
          </p:nvPr>
        </p:nvSpPr>
        <p:spPr/>
        <p:txBody>
          <a:bodyPr/>
          <a:lstStyle/>
          <a:p>
            <a:fld id="{C306F920-8F9B-6440-868E-E05577D2AEEB}" type="slidenum">
              <a:rPr lang="zh-CN" altLang="en-US" smtClean="0"/>
              <a:pPr/>
              <a:t>9</a:t>
            </a:fld>
            <a:endParaRPr lang="en-US" altLang="zh-CN"/>
          </a:p>
        </p:txBody>
      </p:sp>
      <p:pic>
        <p:nvPicPr>
          <p:cNvPr id="4" name="Picture 3">
            <a:extLst>
              <a:ext uri="{FF2B5EF4-FFF2-40B4-BE49-F238E27FC236}">
                <a16:creationId xmlns:a16="http://schemas.microsoft.com/office/drawing/2014/main" id="{B5D89962-A16B-1B4A-8A67-1BAE17B10088}"/>
              </a:ext>
            </a:extLst>
          </p:cNvPr>
          <p:cNvPicPr>
            <a:picLocks noChangeAspect="1"/>
          </p:cNvPicPr>
          <p:nvPr/>
        </p:nvPicPr>
        <p:blipFill rotWithShape="1">
          <a:blip r:embed="rId3"/>
          <a:srcRect b="94333"/>
          <a:stretch/>
        </p:blipFill>
        <p:spPr>
          <a:xfrm>
            <a:off x="229187" y="1339553"/>
            <a:ext cx="11700346" cy="289247"/>
          </a:xfrm>
          <a:prstGeom prst="rect">
            <a:avLst/>
          </a:prstGeom>
        </p:spPr>
      </p:pic>
      <p:pic>
        <p:nvPicPr>
          <p:cNvPr id="7" name="Picture 6">
            <a:extLst>
              <a:ext uri="{FF2B5EF4-FFF2-40B4-BE49-F238E27FC236}">
                <a16:creationId xmlns:a16="http://schemas.microsoft.com/office/drawing/2014/main" id="{DD54DC3B-D2FE-E145-9A88-A126D9D66A2E}"/>
              </a:ext>
            </a:extLst>
          </p:cNvPr>
          <p:cNvPicPr>
            <a:picLocks noChangeAspect="1"/>
          </p:cNvPicPr>
          <p:nvPr/>
        </p:nvPicPr>
        <p:blipFill rotWithShape="1">
          <a:blip r:embed="rId4"/>
          <a:srcRect r="94784"/>
          <a:stretch/>
        </p:blipFill>
        <p:spPr>
          <a:xfrm>
            <a:off x="229187" y="1628799"/>
            <a:ext cx="610229" cy="4478261"/>
          </a:xfrm>
          <a:prstGeom prst="rect">
            <a:avLst/>
          </a:prstGeom>
        </p:spPr>
      </p:pic>
      <p:pic>
        <p:nvPicPr>
          <p:cNvPr id="6" name="Picture 5">
            <a:extLst>
              <a:ext uri="{FF2B5EF4-FFF2-40B4-BE49-F238E27FC236}">
                <a16:creationId xmlns:a16="http://schemas.microsoft.com/office/drawing/2014/main" id="{FAFAE39A-CA9B-1348-AC3F-03F1DC9C1FE5}"/>
              </a:ext>
            </a:extLst>
          </p:cNvPr>
          <p:cNvPicPr>
            <a:picLocks noChangeAspect="1"/>
          </p:cNvPicPr>
          <p:nvPr/>
        </p:nvPicPr>
        <p:blipFill rotWithShape="1">
          <a:blip r:embed="rId4"/>
          <a:srcRect l="5215" b="54978"/>
          <a:stretch/>
        </p:blipFill>
        <p:spPr>
          <a:xfrm>
            <a:off x="839415" y="1628799"/>
            <a:ext cx="11090117" cy="2016225"/>
          </a:xfrm>
          <a:prstGeom prst="rect">
            <a:avLst/>
          </a:prstGeom>
        </p:spPr>
      </p:pic>
      <p:pic>
        <p:nvPicPr>
          <p:cNvPr id="8" name="Picture 7">
            <a:extLst>
              <a:ext uri="{FF2B5EF4-FFF2-40B4-BE49-F238E27FC236}">
                <a16:creationId xmlns:a16="http://schemas.microsoft.com/office/drawing/2014/main" id="{580A8514-6A14-CC45-B17D-3780E5604593}"/>
              </a:ext>
            </a:extLst>
          </p:cNvPr>
          <p:cNvPicPr>
            <a:picLocks noChangeAspect="1"/>
          </p:cNvPicPr>
          <p:nvPr/>
        </p:nvPicPr>
        <p:blipFill rotWithShape="1">
          <a:blip r:embed="rId4"/>
          <a:srcRect l="5215" t="43563"/>
          <a:stretch/>
        </p:blipFill>
        <p:spPr>
          <a:xfrm>
            <a:off x="839415" y="3579690"/>
            <a:ext cx="11090118" cy="2527370"/>
          </a:xfrm>
          <a:prstGeom prst="rect">
            <a:avLst/>
          </a:prstGeom>
        </p:spPr>
      </p:pic>
    </p:spTree>
    <p:extLst>
      <p:ext uri="{BB962C8B-B14F-4D97-AF65-F5344CB8AC3E}">
        <p14:creationId xmlns:p14="http://schemas.microsoft.com/office/powerpoint/2010/main" val="2174045827"/>
      </p:ext>
    </p:extLst>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2_Soaring">
  <a:themeElements>
    <a:clrScheme name="Soaring 6">
      <a:dk1>
        <a:srgbClr val="000000"/>
      </a:dk1>
      <a:lt1>
        <a:srgbClr val="FFFFFF"/>
      </a:lt1>
      <a:dk2>
        <a:srgbClr val="0000FF"/>
      </a:dk2>
      <a:lt2>
        <a:srgbClr val="FFCC66"/>
      </a:lt2>
      <a:accent1>
        <a:srgbClr val="00FFFF"/>
      </a:accent1>
      <a:accent2>
        <a:srgbClr val="3366FF"/>
      </a:accent2>
      <a:accent3>
        <a:srgbClr val="AAAAFF"/>
      </a:accent3>
      <a:accent4>
        <a:srgbClr val="DADADA"/>
      </a:accent4>
      <a:accent5>
        <a:srgbClr val="AAFFFF"/>
      </a:accent5>
      <a:accent6>
        <a:srgbClr val="2D5CE7"/>
      </a:accent6>
      <a:hlink>
        <a:srgbClr val="FFFFFF"/>
      </a:hlink>
      <a:folHlink>
        <a:srgbClr val="FFFF00"/>
      </a:folHlink>
    </a:clrScheme>
    <a:fontScheme name="2_Soaring">
      <a:majorFont>
        <a:latin typeface=""/>
        <a:ea typeface=""/>
        <a:cs typeface=""/>
      </a:majorFont>
      <a:minorFont>
        <a:latin typefac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20000"/>
          </a:spcBef>
          <a:spcAft>
            <a:spcPct val="0"/>
          </a:spcAft>
          <a:buClrTx/>
          <a:buSzTx/>
          <a:buFontTx/>
          <a:buNone/>
          <a:tabLst/>
          <a:defRPr kumimoji="1" lang="en-US" sz="800" b="1" i="0" u="none" strike="noStrike" cap="none" normalizeH="0" baseline="0" smtClean="0">
            <a:ln>
              <a:noFill/>
            </a:ln>
            <a:solidFill>
              <a:schemeClr val="tx1"/>
            </a:solidFill>
            <a:effectLst/>
            <a:latin typeface="宋体" pitchFamily="2" charset="-122"/>
            <a:ea typeface="宋体" pitchFamily="2"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20000"/>
          </a:spcBef>
          <a:spcAft>
            <a:spcPct val="0"/>
          </a:spcAft>
          <a:buClrTx/>
          <a:buSzTx/>
          <a:buFontTx/>
          <a:buNone/>
          <a:tabLst/>
          <a:defRPr kumimoji="1" lang="en-US" sz="800" b="1" i="0" u="none" strike="noStrike" cap="none" normalizeH="0" baseline="0" smtClean="0">
            <a:ln>
              <a:noFill/>
            </a:ln>
            <a:solidFill>
              <a:schemeClr val="tx1"/>
            </a:solidFill>
            <a:effectLst/>
            <a:latin typeface="宋体" pitchFamily="2" charset="-122"/>
            <a:ea typeface="宋体" pitchFamily="2" charset="-122"/>
          </a:defRPr>
        </a:defPPr>
      </a:lstStyle>
    </a:lnDef>
  </a:objectDefaults>
  <a:extraClrSchemeLst>
    <a:extraClrScheme>
      <a:clrScheme name="Soaring 1">
        <a:dk1>
          <a:srgbClr val="000000"/>
        </a:dk1>
        <a:lt1>
          <a:srgbClr val="FFFFFF"/>
        </a:lt1>
        <a:dk2>
          <a:srgbClr val="0000FF"/>
        </a:dk2>
        <a:lt2>
          <a:srgbClr val="FFCC66"/>
        </a:lt2>
        <a:accent1>
          <a:srgbClr val="00FFFF"/>
        </a:accent1>
        <a:accent2>
          <a:srgbClr val="3366FF"/>
        </a:accent2>
        <a:accent3>
          <a:srgbClr val="AAAAFF"/>
        </a:accent3>
        <a:accent4>
          <a:srgbClr val="DADADA"/>
        </a:accent4>
        <a:accent5>
          <a:srgbClr val="AAFFFF"/>
        </a:accent5>
        <a:accent6>
          <a:srgbClr val="2D5CE7"/>
        </a:accent6>
        <a:hlink>
          <a:srgbClr val="FF0033"/>
        </a:hlink>
        <a:folHlink>
          <a:srgbClr val="FFFF00"/>
        </a:folHlink>
      </a:clrScheme>
      <a:clrMap bg1="dk2" tx1="lt1" bg2="dk1" tx2="lt2" accent1="accent1" accent2="accent2" accent3="accent3" accent4="accent4" accent5="accent5" accent6="accent6" hlink="hlink" folHlink="folHlink"/>
    </a:extraClrScheme>
    <a:extraClrScheme>
      <a:clrScheme name="Soaring 2">
        <a:dk1>
          <a:srgbClr val="000000"/>
        </a:dk1>
        <a:lt1>
          <a:srgbClr val="FFFFFF"/>
        </a:lt1>
        <a:dk2>
          <a:srgbClr val="000000"/>
        </a:dk2>
        <a:lt2>
          <a:srgbClr val="CCECFF"/>
        </a:lt2>
        <a:accent1>
          <a:srgbClr val="6699FF"/>
        </a:accent1>
        <a:accent2>
          <a:srgbClr val="66CCFF"/>
        </a:accent2>
        <a:accent3>
          <a:srgbClr val="FFFFFF"/>
        </a:accent3>
        <a:accent4>
          <a:srgbClr val="000000"/>
        </a:accent4>
        <a:accent5>
          <a:srgbClr val="B8CAFF"/>
        </a:accent5>
        <a:accent6>
          <a:srgbClr val="5CB9E7"/>
        </a:accent6>
        <a:hlink>
          <a:srgbClr val="CC99FF"/>
        </a:hlink>
        <a:folHlink>
          <a:srgbClr val="00CCCC"/>
        </a:folHlink>
      </a:clrScheme>
      <a:clrMap bg1="lt1" tx1="dk1" bg2="lt2" tx2="dk2" accent1="accent1" accent2="accent2" accent3="accent3" accent4="accent4" accent5="accent5" accent6="accent6" hlink="hlink" folHlink="folHlink"/>
    </a:extraClrScheme>
    <a:extraClrScheme>
      <a:clrScheme name="Soaring 3">
        <a:dk1>
          <a:srgbClr val="000000"/>
        </a:dk1>
        <a:lt1>
          <a:srgbClr val="FFFFFF"/>
        </a:lt1>
        <a:dk2>
          <a:srgbClr val="000000"/>
        </a:dk2>
        <a:lt2>
          <a:srgbClr val="FFFFFF"/>
        </a:lt2>
        <a:accent1>
          <a:srgbClr val="CBCBCB"/>
        </a:accent1>
        <a:accent2>
          <a:srgbClr val="EAEAEA"/>
        </a:accent2>
        <a:accent3>
          <a:srgbClr val="FFFFFF"/>
        </a:accent3>
        <a:accent4>
          <a:srgbClr val="000000"/>
        </a:accent4>
        <a:accent5>
          <a:srgbClr val="E2E2E2"/>
        </a:accent5>
        <a:accent6>
          <a:srgbClr val="D4D4D4"/>
        </a:accent6>
        <a:hlink>
          <a:srgbClr val="5F5F5F"/>
        </a:hlink>
        <a:folHlink>
          <a:srgbClr val="969696"/>
        </a:folHlink>
      </a:clrScheme>
      <a:clrMap bg1="lt1" tx1="dk1" bg2="lt2" tx2="dk2" accent1="accent1" accent2="accent2" accent3="accent3" accent4="accent4" accent5="accent5" accent6="accent6" hlink="hlink" folHlink="folHlink"/>
    </a:extraClrScheme>
    <a:extraClrScheme>
      <a:clrScheme name="Soaring 4">
        <a:dk1>
          <a:srgbClr val="000000"/>
        </a:dk1>
        <a:lt1>
          <a:srgbClr val="FFFFFF"/>
        </a:lt1>
        <a:dk2>
          <a:srgbClr val="008080"/>
        </a:dk2>
        <a:lt2>
          <a:srgbClr val="FFCC66"/>
        </a:lt2>
        <a:accent1>
          <a:srgbClr val="0099CC"/>
        </a:accent1>
        <a:accent2>
          <a:srgbClr val="009999"/>
        </a:accent2>
        <a:accent3>
          <a:srgbClr val="AAC0C0"/>
        </a:accent3>
        <a:accent4>
          <a:srgbClr val="DADADA"/>
        </a:accent4>
        <a:accent5>
          <a:srgbClr val="AACAE2"/>
        </a:accent5>
        <a:accent6>
          <a:srgbClr val="008A8A"/>
        </a:accent6>
        <a:hlink>
          <a:srgbClr val="6600CC"/>
        </a:hlink>
        <a:folHlink>
          <a:srgbClr val="FFFF00"/>
        </a:folHlink>
      </a:clrScheme>
      <a:clrMap bg1="dk2" tx1="lt1" bg2="dk1" tx2="lt2" accent1="accent1" accent2="accent2" accent3="accent3" accent4="accent4" accent5="accent5" accent6="accent6" hlink="hlink" folHlink="folHlink"/>
    </a:extraClrScheme>
    <a:extraClrScheme>
      <a:clrScheme name="Soaring 5">
        <a:dk1>
          <a:srgbClr val="000000"/>
        </a:dk1>
        <a:lt1>
          <a:srgbClr val="FFFFFF"/>
        </a:lt1>
        <a:dk2>
          <a:srgbClr val="993300"/>
        </a:dk2>
        <a:lt2>
          <a:srgbClr val="FFCC66"/>
        </a:lt2>
        <a:accent1>
          <a:srgbClr val="FF6633"/>
        </a:accent1>
        <a:accent2>
          <a:srgbClr val="CC6600"/>
        </a:accent2>
        <a:accent3>
          <a:srgbClr val="CAADAA"/>
        </a:accent3>
        <a:accent4>
          <a:srgbClr val="DADADA"/>
        </a:accent4>
        <a:accent5>
          <a:srgbClr val="FFB8AD"/>
        </a:accent5>
        <a:accent6>
          <a:srgbClr val="B95C00"/>
        </a:accent6>
        <a:hlink>
          <a:srgbClr val="CC0000"/>
        </a:hlink>
        <a:folHlink>
          <a:srgbClr val="FFFF00"/>
        </a:folHlink>
      </a:clrScheme>
      <a:clrMap bg1="dk2" tx1="lt1" bg2="dk1" tx2="lt2" accent1="accent1" accent2="accent2" accent3="accent3" accent4="accent4" accent5="accent5" accent6="accent6" hlink="hlink" folHlink="folHlink"/>
    </a:extraClrScheme>
    <a:extraClrScheme>
      <a:clrScheme name="Soaring 6">
        <a:dk1>
          <a:srgbClr val="000000"/>
        </a:dk1>
        <a:lt1>
          <a:srgbClr val="FFFFFF"/>
        </a:lt1>
        <a:dk2>
          <a:srgbClr val="0000FF"/>
        </a:dk2>
        <a:lt2>
          <a:srgbClr val="FFCC66"/>
        </a:lt2>
        <a:accent1>
          <a:srgbClr val="00FFFF"/>
        </a:accent1>
        <a:accent2>
          <a:srgbClr val="3366FF"/>
        </a:accent2>
        <a:accent3>
          <a:srgbClr val="AAAAFF"/>
        </a:accent3>
        <a:accent4>
          <a:srgbClr val="DADADA"/>
        </a:accent4>
        <a:accent5>
          <a:srgbClr val="AAFFFF"/>
        </a:accent5>
        <a:accent6>
          <a:srgbClr val="2D5CE7"/>
        </a:accent6>
        <a:hlink>
          <a:srgbClr val="FFFFFF"/>
        </a:hlink>
        <a:folHlink>
          <a:srgbClr val="FFFF0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default">
  <a:themeElements>
    <a:clrScheme name="default 3">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fontScheme name="default">
      <a:majorFont>
        <a:latin typeface="Tahoma"/>
        <a:ea typeface="宋体"/>
        <a:cs typeface=""/>
      </a:majorFont>
      <a:minorFont>
        <a:latin typeface="Tahom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default 2">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default 3">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C:\Program Files\Microsoft Office\Templates\Presentation Designs\Soaring.pot</Template>
  <TotalTime>15733</TotalTime>
  <Words>4569</Words>
  <Application>Microsoft Macintosh PowerPoint</Application>
  <PresentationFormat>Widescreen</PresentationFormat>
  <Paragraphs>567</Paragraphs>
  <Slides>55</Slides>
  <Notes>13</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55</vt:i4>
      </vt:variant>
    </vt:vector>
  </HeadingPairs>
  <TitlesOfParts>
    <vt:vector size="70" baseType="lpstr">
      <vt:lpstr>楷体_GB2312</vt:lpstr>
      <vt:lpstr>黑体</vt:lpstr>
      <vt:lpstr>宋体</vt:lpstr>
      <vt:lpstr>华文楷体</vt:lpstr>
      <vt:lpstr>华文楷体</vt:lpstr>
      <vt:lpstr>幼圆</vt:lpstr>
      <vt:lpstr>楷体</vt:lpstr>
      <vt:lpstr>Arial</vt:lpstr>
      <vt:lpstr>Arial Narrow</vt:lpstr>
      <vt:lpstr>Monotype Sorts</vt:lpstr>
      <vt:lpstr>Tahoma</vt:lpstr>
      <vt:lpstr>Times New Roman</vt:lpstr>
      <vt:lpstr>Wingdings</vt:lpstr>
      <vt:lpstr>2_Soaring</vt:lpstr>
      <vt:lpstr>default</vt:lpstr>
      <vt:lpstr>计算机操作系统原理</vt:lpstr>
      <vt:lpstr>PowerPoint Presentation</vt:lpstr>
      <vt:lpstr>PowerPoint Presentation</vt:lpstr>
      <vt:lpstr>进程的概念</vt:lpstr>
      <vt:lpstr>进程的状态和转换</vt:lpstr>
      <vt:lpstr>进程的控制结构/数据结构</vt:lpstr>
      <vt:lpstr>进程的控制(也就是进程的创建、终止、阻塞、唤醒的过程) </vt:lpstr>
      <vt:lpstr>进程的控制(也就是进程的创建、终止、阻塞、唤醒的过程) </vt:lpstr>
      <vt:lpstr>进程的控制(也就是进程的创建、终止、阻塞、唤醒的过程)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Lynne</dc:creator>
  <cp:lastModifiedBy>Microsoft Office User</cp:lastModifiedBy>
  <cp:revision>1978</cp:revision>
  <dcterms:created xsi:type="dcterms:W3CDTF">1601-01-01T00:00:00Z</dcterms:created>
  <dcterms:modified xsi:type="dcterms:W3CDTF">2025-09-28T06:06:06Z</dcterms:modified>
</cp:coreProperties>
</file>

<file path=docProps/thumbnail.jpeg>
</file>